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4"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383" r:id="rId16"/>
    <p:sldId id="271" r:id="rId17"/>
    <p:sldId id="272" r:id="rId18"/>
    <p:sldId id="273" r:id="rId19"/>
    <p:sldId id="274" r:id="rId20"/>
    <p:sldId id="290" r:id="rId21"/>
    <p:sldId id="275" r:id="rId22"/>
    <p:sldId id="282" r:id="rId23"/>
    <p:sldId id="283" r:id="rId24"/>
    <p:sldId id="284" r:id="rId25"/>
    <p:sldId id="285" r:id="rId26"/>
    <p:sldId id="286" r:id="rId27"/>
    <p:sldId id="287" r:id="rId28"/>
    <p:sldId id="288" r:id="rId29"/>
    <p:sldId id="289" r:id="rId30"/>
    <p:sldId id="281" r:id="rId31"/>
    <p:sldId id="279" r:id="rId32"/>
    <p:sldId id="277" r:id="rId33"/>
    <p:sldId id="278" r:id="rId34"/>
    <p:sldId id="300" r:id="rId35"/>
    <p:sldId id="293" r:id="rId36"/>
    <p:sldId id="384" r:id="rId37"/>
    <p:sldId id="294" r:id="rId38"/>
    <p:sldId id="302" r:id="rId39"/>
    <p:sldId id="292" r:id="rId40"/>
    <p:sldId id="298" r:id="rId41"/>
    <p:sldId id="299" r:id="rId42"/>
    <p:sldId id="305" r:id="rId43"/>
    <p:sldId id="295" r:id="rId44"/>
    <p:sldId id="303" r:id="rId45"/>
    <p:sldId id="304" r:id="rId46"/>
    <p:sldId id="309" r:id="rId47"/>
    <p:sldId id="310" r:id="rId48"/>
    <p:sldId id="313" r:id="rId49"/>
    <p:sldId id="311" r:id="rId50"/>
    <p:sldId id="312" r:id="rId51"/>
    <p:sldId id="315" r:id="rId52"/>
    <p:sldId id="316" r:id="rId53"/>
    <p:sldId id="317" r:id="rId54"/>
    <p:sldId id="319" r:id="rId55"/>
    <p:sldId id="325" r:id="rId56"/>
    <p:sldId id="326" r:id="rId57"/>
    <p:sldId id="327" r:id="rId58"/>
    <p:sldId id="322" r:id="rId59"/>
    <p:sldId id="323" r:id="rId60"/>
    <p:sldId id="324" r:id="rId61"/>
    <p:sldId id="318" r:id="rId62"/>
    <p:sldId id="321" r:id="rId63"/>
    <p:sldId id="328" r:id="rId64"/>
    <p:sldId id="329" r:id="rId65"/>
    <p:sldId id="330" r:id="rId66"/>
    <p:sldId id="331" r:id="rId67"/>
    <p:sldId id="334" r:id="rId68"/>
    <p:sldId id="335" r:id="rId69"/>
    <p:sldId id="336" r:id="rId70"/>
    <p:sldId id="339" r:id="rId71"/>
    <p:sldId id="340" r:id="rId72"/>
    <p:sldId id="337" r:id="rId73"/>
    <p:sldId id="341" r:id="rId74"/>
    <p:sldId id="338" r:id="rId75"/>
    <p:sldId id="342" r:id="rId76"/>
    <p:sldId id="332" r:id="rId77"/>
    <p:sldId id="343" r:id="rId78"/>
    <p:sldId id="344" r:id="rId79"/>
    <p:sldId id="347" r:id="rId80"/>
    <p:sldId id="345" r:id="rId81"/>
    <p:sldId id="346" r:id="rId82"/>
    <p:sldId id="348" r:id="rId83"/>
    <p:sldId id="351" r:id="rId84"/>
    <p:sldId id="349" r:id="rId85"/>
    <p:sldId id="354" r:id="rId86"/>
    <p:sldId id="352" r:id="rId87"/>
    <p:sldId id="355" r:id="rId88"/>
    <p:sldId id="357" r:id="rId89"/>
    <p:sldId id="358" r:id="rId90"/>
    <p:sldId id="360" r:id="rId91"/>
    <p:sldId id="362" r:id="rId92"/>
    <p:sldId id="363" r:id="rId93"/>
    <p:sldId id="364" r:id="rId94"/>
    <p:sldId id="370" r:id="rId95"/>
    <p:sldId id="366" r:id="rId96"/>
    <p:sldId id="368" r:id="rId97"/>
    <p:sldId id="367" r:id="rId98"/>
    <p:sldId id="361" r:id="rId99"/>
    <p:sldId id="369" r:id="rId100"/>
    <p:sldId id="371" r:id="rId101"/>
    <p:sldId id="372" r:id="rId102"/>
    <p:sldId id="380" r:id="rId103"/>
    <p:sldId id="379" r:id="rId104"/>
    <p:sldId id="375" r:id="rId105"/>
    <p:sldId id="376" r:id="rId106"/>
    <p:sldId id="378" r:id="rId107"/>
    <p:sldId id="377" r:id="rId108"/>
    <p:sldId id="381" r:id="rId109"/>
    <p:sldId id="382" r:id="rId1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68" autoAdjust="0"/>
    <p:restoredTop sz="94660"/>
  </p:normalViewPr>
  <p:slideViewPr>
    <p:cSldViewPr snapToGrid="0">
      <p:cViewPr varScale="1">
        <p:scale>
          <a:sx n="95" d="100"/>
          <a:sy n="95" d="100"/>
        </p:scale>
        <p:origin x="77"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de-DE" smtClean="0"/>
              <a:t>Titelmasterformat durch Klicken bearbeiten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1193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21432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80988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31917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31726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54090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80192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401506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de-DE" smtClean="0"/>
              <a:t>Bild durch Klicken auf Symbol hinzufügen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175905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955135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73485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de-DE" smtClean="0"/>
              <a:t>Titelmasterformat durch Klicken bearbeiten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224255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065580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992910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83741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857117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246797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42354811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biblegateway.com/passage/?search=Numbers+28:29&amp;version=KJV" TargetMode="External"/><Relationship Id="rId13" Type="http://schemas.openxmlformats.org/officeDocument/2006/relationships/hyperlink" Target="https://www.biblegateway.com/passage/?search=Numbers+29:32&amp;version=KJV" TargetMode="External"/><Relationship Id="rId3" Type="http://schemas.openxmlformats.org/officeDocument/2006/relationships/hyperlink" Target="https://www.biblegateway.com/passage/?search=Leviticus+23:18&amp;version=KJV" TargetMode="External"/><Relationship Id="rId7" Type="http://schemas.openxmlformats.org/officeDocument/2006/relationships/hyperlink" Target="https://www.biblegateway.com/passage/?search=Numbers+28:27&amp;version=KJV" TargetMode="External"/><Relationship Id="rId12" Type="http://schemas.openxmlformats.org/officeDocument/2006/relationships/hyperlink" Target="https://www.biblegateway.com/passage/?search=Numbers+29:10&amp;version=KJV" TargetMode="External"/><Relationship Id="rId2" Type="http://schemas.openxmlformats.org/officeDocument/2006/relationships/hyperlink" Target="https://www.biblegateway.com/passage/?search=Genesis+21:28&amp;version=KJ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Numbers+28:21&amp;version=KJV" TargetMode="External"/><Relationship Id="rId11" Type="http://schemas.openxmlformats.org/officeDocument/2006/relationships/hyperlink" Target="https://www.biblegateway.com/passage/?search=Numbers+29:8&amp;version=KJV" TargetMode="External"/><Relationship Id="rId5" Type="http://schemas.openxmlformats.org/officeDocument/2006/relationships/hyperlink" Target="https://www.biblegateway.com/passage/?search=Numbers+28:19&amp;version=KJV" TargetMode="External"/><Relationship Id="rId15" Type="http://schemas.openxmlformats.org/officeDocument/2006/relationships/hyperlink" Target="https://www.biblegateway.com/passage/?search=2%20Chronicles+29:21&amp;version=KJV" TargetMode="External"/><Relationship Id="rId10" Type="http://schemas.openxmlformats.org/officeDocument/2006/relationships/hyperlink" Target="https://www.biblegateway.com/passage/?search=Numbers+29:4&amp;version=KJV" TargetMode="External"/><Relationship Id="rId4" Type="http://schemas.openxmlformats.org/officeDocument/2006/relationships/hyperlink" Target="https://www.biblegateway.com/passage/?search=Numbers+28:11&amp;version=KJV" TargetMode="External"/><Relationship Id="rId9" Type="http://schemas.openxmlformats.org/officeDocument/2006/relationships/hyperlink" Target="https://www.biblegateway.com/passage/?search=Numbers+29:2&amp;version=KJV" TargetMode="External"/><Relationship Id="rId14" Type="http://schemas.openxmlformats.org/officeDocument/2006/relationships/hyperlink" Target="https://www.biblegateway.com/passage/?search=Numbers+29:36&amp;version=KJV"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gateway.com/passage/?search=Genesis+7:10&amp;version=KJV" TargetMode="External"/><Relationship Id="rId7" Type="http://schemas.openxmlformats.org/officeDocument/2006/relationships/hyperlink" Target="https://www.biblegateway.com/passage/?search=Genesis+8:12&amp;version=KJV" TargetMode="External"/><Relationship Id="rId2" Type="http://schemas.openxmlformats.org/officeDocument/2006/relationships/hyperlink" Target="https://www.biblegateway.com/passage/?search=Genesis+7:2&amp;version=KJ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Genesis+8:10&amp;version=KJV" TargetMode="External"/><Relationship Id="rId5" Type="http://schemas.openxmlformats.org/officeDocument/2006/relationships/hyperlink" Target="https://www.biblegateway.com/passage/?search=Genesis+8:4&amp;version=KJV" TargetMode="External"/><Relationship Id="rId4" Type="http://schemas.openxmlformats.org/officeDocument/2006/relationships/hyperlink" Target="https://www.biblegateway.com/passage/?search=Genesis+7:11&amp;version=KJV"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biblegateway.com/passage/?search=Leviticus+14:51&amp;version=KJV" TargetMode="External"/><Relationship Id="rId2" Type="http://schemas.openxmlformats.org/officeDocument/2006/relationships/hyperlink" Target="https://www.biblegateway.com/passage/?search=Leviticus+14:27&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Leviticus+16:19&amp;version=KJV" TargetMode="External"/><Relationship Id="rId4" Type="http://schemas.openxmlformats.org/officeDocument/2006/relationships/hyperlink" Target="https://www.biblegateway.com/passage/?search=Leviticus+16:14&amp;version=KJV"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biblegateway.com/passage/?search=2%20Kings+4:35&amp;version=KJV" TargetMode="External"/><Relationship Id="rId2" Type="http://schemas.openxmlformats.org/officeDocument/2006/relationships/hyperlink" Target="https://www.biblegateway.com/passage/?search=1%20Kings+18:43&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2%20Kings+5:14&amp;version=KJV" TargetMode="External"/><Relationship Id="rId4" Type="http://schemas.openxmlformats.org/officeDocument/2006/relationships/hyperlink" Target="https://www.biblegateway.com/passage/?search=2%20Kings+5:10&amp;version=KJV"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biblegateway.com/passage/?search=Daniel+4:16&amp;version=KJV" TargetMode="External"/><Relationship Id="rId2" Type="http://schemas.openxmlformats.org/officeDocument/2006/relationships/hyperlink" Target="https://www.biblegateway.com/passage/?search=Daniel+3:19&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Daniel+4:32&amp;version=KJV"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biblegateway.com/passage/?search=Psalm+119:164&amp;version=KJV" TargetMode="External"/><Relationship Id="rId2" Type="http://schemas.openxmlformats.org/officeDocument/2006/relationships/hyperlink" Target="https://www.biblegateway.com/passage/?search=Psalm+12:6&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Proverbs+24:16&amp;version=KJV"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biblia.com/bible/kjv1900/Acts%2020.7-12" TargetMode="External"/><Relationship Id="rId3" Type="http://schemas.openxmlformats.org/officeDocument/2006/relationships/hyperlink" Target="https://biblia.com/bible/kjv1900/2%20Kings%204.30-37" TargetMode="External"/><Relationship Id="rId7" Type="http://schemas.openxmlformats.org/officeDocument/2006/relationships/hyperlink" Target="https://biblia.com/bible/kjv1900/Matt%208.28-43" TargetMode="External"/><Relationship Id="rId2" Type="http://schemas.openxmlformats.org/officeDocument/2006/relationships/hyperlink" Target="https://biblia.com/bible/kjv1900/1%20Kings%2017.17-22" TargetMode="External"/><Relationship Id="rId1" Type="http://schemas.openxmlformats.org/officeDocument/2006/relationships/slideLayout" Target="../slideLayouts/slideLayout2.xml"/><Relationship Id="rId6" Type="http://schemas.openxmlformats.org/officeDocument/2006/relationships/hyperlink" Target="https://biblia.com/bible/kjv1900/Luke%207.11-17" TargetMode="External"/><Relationship Id="rId5" Type="http://schemas.openxmlformats.org/officeDocument/2006/relationships/hyperlink" Target="https://biblia.com/bible/kjv1900/John%2011.38-44" TargetMode="External"/><Relationship Id="rId4" Type="http://schemas.openxmlformats.org/officeDocument/2006/relationships/hyperlink" Target="https://biblia.com/bible/kjv1900/2%20Kings%2013.21" TargetMode="External"/><Relationship Id="rId9" Type="http://schemas.openxmlformats.org/officeDocument/2006/relationships/hyperlink" Target="https://biblia.com/bible/kjv1900/Acts%209.36-42"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biblegateway.com/passage/?search=1%20Samuel+17:7&amp;version=KJV" TargetMode="External"/><Relationship Id="rId2" Type="http://schemas.openxmlformats.org/officeDocument/2006/relationships/hyperlink" Target="https://www.biblegateway.com/passage/?search=1%20Samuel+17:4&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2%20Samuel+21:20&amp;version=KJV"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www.biblegateway.com/passage/?search=Revelation+1:8&amp;version=KJV" TargetMode="External"/><Relationship Id="rId2" Type="http://schemas.openxmlformats.org/officeDocument/2006/relationships/hyperlink" Target="https://www.biblegateway.com/passage/?search=Revelation+1:4&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Revelation+4:8&amp;version=KJV"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biblia.com/bible/kjv1900/John%2010.14-15" TargetMode="External"/><Relationship Id="rId2" Type="http://schemas.openxmlformats.org/officeDocument/2006/relationships/hyperlink" Target="https://biblia.com/bible/kjv1900/Heb%2013.20" TargetMode="External"/><Relationship Id="rId1" Type="http://schemas.openxmlformats.org/officeDocument/2006/relationships/slideLayout" Target="../slideLayouts/slideLayout2.xml"/><Relationship Id="rId4" Type="http://schemas.openxmlformats.org/officeDocument/2006/relationships/hyperlink" Target="https://biblia.com/bible/kjv1900/1%20Pet%205.4"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https://www.biblegateway.com/passage/?search=Deuteronomy+4:13&amp;version=KJV"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biblegateway.com/passage/?search=Genesis+1:9&amp;version=KJV" TargetMode="External"/><Relationship Id="rId2" Type="http://schemas.openxmlformats.org/officeDocument/2006/relationships/hyperlink" Target="https://www.biblegateway.com/passage/?search=Deuteronomy+6:4&amp;version=KJ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Genesis+2:24&amp;version=KJV"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biblegateway.com/passage/?search=John+17:21&amp;version=KJV" TargetMode="External"/><Relationship Id="rId2" Type="http://schemas.openxmlformats.org/officeDocument/2006/relationships/hyperlink" Target="https://www.biblegateway.com/passage/?search=John+17:11&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John+17:23&amp;version=KJV" TargetMode="External"/><Relationship Id="rId4" Type="http://schemas.openxmlformats.org/officeDocument/2006/relationships/hyperlink" Target="https://www.biblegateway.com/passage/?search=John+17:22&amp;version=KJV"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biblegateway.com/passage/?search=Psalm+71:22&amp;version=KJV" TargetMode="External"/><Relationship Id="rId2" Type="http://schemas.openxmlformats.org/officeDocument/2006/relationships/hyperlink" Target="https://www.biblegateway.com/passage/?search=Psalm+16:10&amp;version=KJ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Psalm+89:18&amp;version=KJV" TargetMode="External"/><Relationship Id="rId4" Type="http://schemas.openxmlformats.org/officeDocument/2006/relationships/hyperlink" Target="https://www.biblegateway.com/passage/?search=Psalm+78:41&amp;version=KJV"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6600" dirty="0" smtClean="0"/>
              <a:t>Numbers in </a:t>
            </a:r>
            <a:r>
              <a:rPr lang="de-DE" sz="6600" dirty="0" err="1" smtClean="0"/>
              <a:t>the</a:t>
            </a:r>
            <a:r>
              <a:rPr lang="de-DE" sz="6600" dirty="0" smtClean="0"/>
              <a:t> </a:t>
            </a:r>
            <a:r>
              <a:rPr lang="de-DE" sz="6600" dirty="0" err="1" smtClean="0"/>
              <a:t>Bible</a:t>
            </a:r>
            <a:endParaRPr lang="de-DE" sz="6600" dirty="0"/>
          </a:p>
        </p:txBody>
      </p:sp>
      <p:sp>
        <p:nvSpPr>
          <p:cNvPr id="3" name="Untertitel 2"/>
          <p:cNvSpPr>
            <a:spLocks noGrp="1"/>
          </p:cNvSpPr>
          <p:nvPr>
            <p:ph type="subTitle" idx="1"/>
          </p:nvPr>
        </p:nvSpPr>
        <p:spPr/>
        <p:txBody>
          <a:bodyPr>
            <a:normAutofit/>
          </a:bodyPr>
          <a:lstStyle/>
          <a:p>
            <a:r>
              <a:rPr lang="de-DE" sz="3600" dirty="0"/>
              <a:t>THE BASICS OF GOD IN </a:t>
            </a:r>
            <a:r>
              <a:rPr lang="de-DE" sz="3600" dirty="0" smtClean="0"/>
              <a:t>MATHEMATICS</a:t>
            </a:r>
            <a:endParaRPr lang="de-DE" sz="3600" dirty="0"/>
          </a:p>
        </p:txBody>
      </p:sp>
    </p:spTree>
    <p:extLst>
      <p:ext uri="{BB962C8B-B14F-4D97-AF65-F5344CB8AC3E}">
        <p14:creationId xmlns:p14="http://schemas.microsoft.com/office/powerpoint/2010/main" val="10016230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first</a:t>
            </a:r>
            <a:r>
              <a:rPr lang="de-DE" dirty="0" smtClean="0"/>
              <a:t> </a:t>
            </a:r>
            <a:r>
              <a:rPr lang="de-DE" dirty="0" err="1"/>
              <a:t>a</a:t>
            </a:r>
            <a:r>
              <a:rPr lang="de-DE" dirty="0" err="1" smtClean="0"/>
              <a:t>ppearence</a:t>
            </a:r>
            <a:r>
              <a:rPr lang="de-DE" dirty="0" smtClean="0"/>
              <a:t> </a:t>
            </a:r>
            <a:r>
              <a:rPr lang="de-DE" dirty="0" err="1" smtClean="0"/>
              <a:t>of</a:t>
            </a:r>
            <a:r>
              <a:rPr lang="de-DE" dirty="0" smtClean="0"/>
              <a:t> </a:t>
            </a:r>
            <a:r>
              <a:rPr lang="de-DE" dirty="0" err="1" smtClean="0"/>
              <a:t>numbers</a:t>
            </a:r>
            <a:endParaRPr lang="de-DE" dirty="0"/>
          </a:p>
        </p:txBody>
      </p:sp>
      <p:sp>
        <p:nvSpPr>
          <p:cNvPr id="3" name="Inhaltsplatzhalter 2"/>
          <p:cNvSpPr>
            <a:spLocks noGrp="1"/>
          </p:cNvSpPr>
          <p:nvPr>
            <p:ph idx="1"/>
          </p:nvPr>
        </p:nvSpPr>
        <p:spPr/>
        <p:txBody>
          <a:bodyPr/>
          <a:lstStyle/>
          <a:p>
            <a:r>
              <a:rPr lang="de-DE" dirty="0" err="1" smtClean="0"/>
              <a:t>Where</a:t>
            </a:r>
            <a:r>
              <a:rPr lang="de-DE" dirty="0" smtClean="0"/>
              <a:t> do </a:t>
            </a:r>
            <a:r>
              <a:rPr lang="de-DE" dirty="0" err="1" smtClean="0"/>
              <a:t>numbers</a:t>
            </a:r>
            <a:r>
              <a:rPr lang="de-DE" dirty="0" smtClean="0"/>
              <a:t> </a:t>
            </a:r>
            <a:r>
              <a:rPr lang="de-DE" dirty="0" err="1" smtClean="0"/>
              <a:t>appear</a:t>
            </a:r>
            <a:r>
              <a:rPr lang="de-DE" dirty="0" smtClean="0"/>
              <a:t> </a:t>
            </a:r>
            <a:r>
              <a:rPr lang="de-DE" dirty="0" err="1" smtClean="0"/>
              <a:t>first</a:t>
            </a:r>
            <a:r>
              <a:rPr lang="de-DE" dirty="0" smtClean="0"/>
              <a:t> in </a:t>
            </a:r>
            <a:r>
              <a:rPr lang="de-DE" dirty="0" err="1" smtClean="0"/>
              <a:t>the</a:t>
            </a:r>
            <a:r>
              <a:rPr lang="de-DE" dirty="0" smtClean="0"/>
              <a:t> </a:t>
            </a:r>
            <a:r>
              <a:rPr lang="de-DE" dirty="0" err="1"/>
              <a:t>B</a:t>
            </a:r>
            <a:r>
              <a:rPr lang="de-DE" dirty="0" err="1" smtClean="0"/>
              <a:t>ible</a:t>
            </a:r>
            <a:r>
              <a:rPr lang="de-DE" dirty="0" smtClean="0"/>
              <a:t>?</a:t>
            </a:r>
            <a:endParaRPr lang="de-DE" dirty="0"/>
          </a:p>
        </p:txBody>
      </p:sp>
    </p:spTree>
    <p:extLst>
      <p:ext uri="{BB962C8B-B14F-4D97-AF65-F5344CB8AC3E}">
        <p14:creationId xmlns:p14="http://schemas.microsoft.com/office/powerpoint/2010/main" val="1145982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first</a:t>
            </a:r>
            <a:r>
              <a:rPr lang="de-DE" dirty="0" smtClean="0"/>
              <a:t> </a:t>
            </a:r>
            <a:r>
              <a:rPr lang="de-DE" dirty="0" err="1"/>
              <a:t>a</a:t>
            </a:r>
            <a:r>
              <a:rPr lang="de-DE" dirty="0" err="1" smtClean="0"/>
              <a:t>ppearence</a:t>
            </a:r>
            <a:r>
              <a:rPr lang="de-DE" dirty="0" smtClean="0"/>
              <a:t> </a:t>
            </a:r>
            <a:r>
              <a:rPr lang="de-DE" dirty="0" err="1" smtClean="0"/>
              <a:t>of</a:t>
            </a:r>
            <a:r>
              <a:rPr lang="de-DE" dirty="0" smtClean="0"/>
              <a:t> </a:t>
            </a:r>
            <a:r>
              <a:rPr lang="de-DE" dirty="0" err="1" smtClean="0"/>
              <a:t>numbers</a:t>
            </a:r>
            <a:endParaRPr lang="de-DE" dirty="0"/>
          </a:p>
        </p:txBody>
      </p:sp>
      <p:sp>
        <p:nvSpPr>
          <p:cNvPr id="3" name="Inhaltsplatzhalter 2"/>
          <p:cNvSpPr>
            <a:spLocks noGrp="1"/>
          </p:cNvSpPr>
          <p:nvPr>
            <p:ph idx="1"/>
          </p:nvPr>
        </p:nvSpPr>
        <p:spPr/>
        <p:txBody>
          <a:bodyPr/>
          <a:lstStyle/>
          <a:p>
            <a:r>
              <a:rPr lang="de-DE" dirty="0" err="1" smtClean="0"/>
              <a:t>Where</a:t>
            </a:r>
            <a:r>
              <a:rPr lang="de-DE" dirty="0" smtClean="0"/>
              <a:t> do </a:t>
            </a:r>
            <a:r>
              <a:rPr lang="de-DE" dirty="0" err="1" smtClean="0"/>
              <a:t>numbers</a:t>
            </a:r>
            <a:r>
              <a:rPr lang="de-DE" dirty="0" smtClean="0"/>
              <a:t> </a:t>
            </a:r>
            <a:r>
              <a:rPr lang="de-DE" dirty="0" err="1" smtClean="0"/>
              <a:t>appear</a:t>
            </a:r>
            <a:r>
              <a:rPr lang="de-DE" dirty="0" smtClean="0"/>
              <a:t> </a:t>
            </a:r>
            <a:r>
              <a:rPr lang="de-DE" dirty="0" err="1" smtClean="0"/>
              <a:t>first</a:t>
            </a:r>
            <a:r>
              <a:rPr lang="de-DE" dirty="0" smtClean="0"/>
              <a:t> in </a:t>
            </a:r>
            <a:r>
              <a:rPr lang="de-DE" dirty="0" err="1" smtClean="0"/>
              <a:t>the</a:t>
            </a:r>
            <a:r>
              <a:rPr lang="de-DE" dirty="0" smtClean="0"/>
              <a:t> </a:t>
            </a:r>
            <a:r>
              <a:rPr lang="de-DE" dirty="0" err="1"/>
              <a:t>B</a:t>
            </a:r>
            <a:r>
              <a:rPr lang="de-DE" dirty="0" err="1" smtClean="0"/>
              <a:t>ible</a:t>
            </a:r>
            <a:r>
              <a:rPr lang="de-DE" dirty="0" smtClean="0"/>
              <a:t>?</a:t>
            </a:r>
          </a:p>
          <a:p>
            <a:r>
              <a:rPr lang="de-DE" dirty="0" smtClean="0"/>
              <a:t>In </a:t>
            </a:r>
            <a:r>
              <a:rPr lang="de-DE" dirty="0" err="1" smtClean="0"/>
              <a:t>the</a:t>
            </a:r>
            <a:r>
              <a:rPr lang="de-DE" dirty="0" smtClean="0"/>
              <a:t> </a:t>
            </a:r>
            <a:r>
              <a:rPr lang="de-DE" dirty="0" err="1" smtClean="0"/>
              <a:t>very</a:t>
            </a:r>
            <a:r>
              <a:rPr lang="de-DE" dirty="0" smtClean="0"/>
              <a:t> </a:t>
            </a:r>
            <a:r>
              <a:rPr lang="de-DE" dirty="0" err="1" smtClean="0"/>
              <a:t>beginning</a:t>
            </a:r>
            <a:r>
              <a:rPr lang="de-DE" dirty="0" smtClean="0"/>
              <a:t>!</a:t>
            </a:r>
          </a:p>
          <a:p>
            <a:endParaRPr lang="en-US" b="1" baseline="30000" dirty="0" smtClean="0"/>
          </a:p>
          <a:p>
            <a:endParaRPr lang="en-US" b="1" baseline="30000" dirty="0"/>
          </a:p>
        </p:txBody>
      </p:sp>
    </p:spTree>
    <p:extLst>
      <p:ext uri="{BB962C8B-B14F-4D97-AF65-F5344CB8AC3E}">
        <p14:creationId xmlns:p14="http://schemas.microsoft.com/office/powerpoint/2010/main" val="23232238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first</a:t>
            </a:r>
            <a:r>
              <a:rPr lang="de-DE" dirty="0" smtClean="0"/>
              <a:t> </a:t>
            </a:r>
            <a:r>
              <a:rPr lang="de-DE" dirty="0" err="1"/>
              <a:t>a</a:t>
            </a:r>
            <a:r>
              <a:rPr lang="de-DE" dirty="0" err="1" smtClean="0"/>
              <a:t>ppearence</a:t>
            </a:r>
            <a:r>
              <a:rPr lang="de-DE" dirty="0" smtClean="0"/>
              <a:t> </a:t>
            </a:r>
            <a:r>
              <a:rPr lang="de-DE" dirty="0" err="1" smtClean="0"/>
              <a:t>of</a:t>
            </a:r>
            <a:r>
              <a:rPr lang="de-DE" dirty="0" smtClean="0"/>
              <a:t> </a:t>
            </a:r>
            <a:r>
              <a:rPr lang="de-DE" dirty="0" err="1" smtClean="0"/>
              <a:t>numbers</a:t>
            </a:r>
            <a:endParaRPr lang="de-DE" dirty="0"/>
          </a:p>
        </p:txBody>
      </p:sp>
      <p:sp>
        <p:nvSpPr>
          <p:cNvPr id="3" name="Inhaltsplatzhalter 2"/>
          <p:cNvSpPr>
            <a:spLocks noGrp="1"/>
          </p:cNvSpPr>
          <p:nvPr>
            <p:ph idx="1"/>
          </p:nvPr>
        </p:nvSpPr>
        <p:spPr/>
        <p:txBody>
          <a:bodyPr/>
          <a:lstStyle/>
          <a:p>
            <a:r>
              <a:rPr lang="de-DE" dirty="0" err="1" smtClean="0"/>
              <a:t>Where</a:t>
            </a:r>
            <a:r>
              <a:rPr lang="de-DE" dirty="0" smtClean="0"/>
              <a:t> do </a:t>
            </a:r>
            <a:r>
              <a:rPr lang="de-DE" dirty="0" err="1" smtClean="0"/>
              <a:t>numbers</a:t>
            </a:r>
            <a:r>
              <a:rPr lang="de-DE" dirty="0" smtClean="0"/>
              <a:t> </a:t>
            </a:r>
            <a:r>
              <a:rPr lang="de-DE" dirty="0" err="1" smtClean="0"/>
              <a:t>appear</a:t>
            </a:r>
            <a:r>
              <a:rPr lang="de-DE" dirty="0" smtClean="0"/>
              <a:t> </a:t>
            </a:r>
            <a:r>
              <a:rPr lang="de-DE" dirty="0" err="1" smtClean="0"/>
              <a:t>first</a:t>
            </a:r>
            <a:r>
              <a:rPr lang="de-DE" dirty="0" smtClean="0"/>
              <a:t> in </a:t>
            </a:r>
            <a:r>
              <a:rPr lang="de-DE" dirty="0" err="1" smtClean="0"/>
              <a:t>the</a:t>
            </a:r>
            <a:r>
              <a:rPr lang="de-DE" dirty="0" smtClean="0"/>
              <a:t> </a:t>
            </a:r>
            <a:r>
              <a:rPr lang="de-DE" dirty="0" err="1"/>
              <a:t>B</a:t>
            </a:r>
            <a:r>
              <a:rPr lang="de-DE" dirty="0" err="1" smtClean="0"/>
              <a:t>ible</a:t>
            </a:r>
            <a:r>
              <a:rPr lang="de-DE" dirty="0" smtClean="0"/>
              <a:t>?</a:t>
            </a:r>
          </a:p>
          <a:p>
            <a:r>
              <a:rPr lang="de-DE" dirty="0" smtClean="0"/>
              <a:t>In </a:t>
            </a:r>
            <a:r>
              <a:rPr lang="de-DE" dirty="0" err="1" smtClean="0"/>
              <a:t>the</a:t>
            </a:r>
            <a:r>
              <a:rPr lang="de-DE" dirty="0" smtClean="0"/>
              <a:t> </a:t>
            </a:r>
            <a:r>
              <a:rPr lang="de-DE" dirty="0" err="1" smtClean="0"/>
              <a:t>very</a:t>
            </a:r>
            <a:r>
              <a:rPr lang="de-DE" dirty="0" smtClean="0"/>
              <a:t> </a:t>
            </a:r>
            <a:r>
              <a:rPr lang="de-DE" dirty="0" err="1" smtClean="0"/>
              <a:t>beginning</a:t>
            </a:r>
            <a:r>
              <a:rPr lang="de-DE" dirty="0" smtClean="0"/>
              <a:t>!</a:t>
            </a:r>
          </a:p>
          <a:p>
            <a:endParaRPr lang="en-US" b="1" baseline="30000" dirty="0" smtClean="0"/>
          </a:p>
          <a:p>
            <a:endParaRPr lang="en-US" b="1" baseline="30000" dirty="0"/>
          </a:p>
          <a:p>
            <a:pPr marL="0" indent="0">
              <a:buNone/>
            </a:pPr>
            <a:r>
              <a:rPr lang="en-US" b="1" baseline="30000" dirty="0" smtClean="0"/>
              <a:t>5</a:t>
            </a:r>
            <a:r>
              <a:rPr lang="en-US" b="1" baseline="30000" dirty="0"/>
              <a:t> </a:t>
            </a:r>
            <a:r>
              <a:rPr lang="en-US" dirty="0"/>
              <a:t>And God called the light Day, and the darkness he called Night. And the evening and the morning were the </a:t>
            </a:r>
            <a:r>
              <a:rPr lang="en-US" b="1" dirty="0">
                <a:solidFill>
                  <a:srgbClr val="C00000"/>
                </a:solidFill>
              </a:rPr>
              <a:t>first</a:t>
            </a:r>
            <a:r>
              <a:rPr lang="en-US" dirty="0"/>
              <a:t> day</a:t>
            </a:r>
            <a:r>
              <a:rPr lang="en-US" dirty="0" smtClean="0"/>
              <a:t>.</a:t>
            </a:r>
          </a:p>
          <a:p>
            <a:pPr marL="0" indent="0">
              <a:buNone/>
            </a:pPr>
            <a:r>
              <a:rPr lang="en-US" b="1" baseline="30000" dirty="0"/>
              <a:t>8 </a:t>
            </a:r>
            <a:r>
              <a:rPr lang="en-US" dirty="0"/>
              <a:t>And God called the firmament Heaven. And the evening and the morning were the </a:t>
            </a:r>
            <a:r>
              <a:rPr lang="en-US" b="1" dirty="0">
                <a:solidFill>
                  <a:srgbClr val="C00000"/>
                </a:solidFill>
              </a:rPr>
              <a:t>second</a:t>
            </a:r>
            <a:r>
              <a:rPr lang="en-US" dirty="0"/>
              <a:t> day</a:t>
            </a:r>
            <a:r>
              <a:rPr lang="en-US" dirty="0" smtClean="0"/>
              <a:t>.</a:t>
            </a:r>
          </a:p>
          <a:p>
            <a:pPr marL="0" indent="0">
              <a:buNone/>
            </a:pPr>
            <a:r>
              <a:rPr lang="en-US" b="1" baseline="30000" dirty="0"/>
              <a:t>13 </a:t>
            </a:r>
            <a:r>
              <a:rPr lang="en-US" dirty="0"/>
              <a:t>And the evening and the morning were the </a:t>
            </a:r>
            <a:r>
              <a:rPr lang="en-US" b="1" dirty="0">
                <a:solidFill>
                  <a:srgbClr val="C00000"/>
                </a:solidFill>
              </a:rPr>
              <a:t>third </a:t>
            </a:r>
            <a:r>
              <a:rPr lang="en-US" dirty="0"/>
              <a:t>day.</a:t>
            </a:r>
            <a:endParaRPr lang="de-DE" dirty="0"/>
          </a:p>
        </p:txBody>
      </p:sp>
    </p:spTree>
    <p:extLst>
      <p:ext uri="{BB962C8B-B14F-4D97-AF65-F5344CB8AC3E}">
        <p14:creationId xmlns:p14="http://schemas.microsoft.com/office/powerpoint/2010/main" val="2678668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first</a:t>
            </a:r>
            <a:r>
              <a:rPr lang="de-DE" dirty="0" smtClean="0"/>
              <a:t> </a:t>
            </a:r>
            <a:r>
              <a:rPr lang="de-DE" dirty="0" err="1"/>
              <a:t>a</a:t>
            </a:r>
            <a:r>
              <a:rPr lang="de-DE" dirty="0" err="1" smtClean="0"/>
              <a:t>ppearence</a:t>
            </a:r>
            <a:r>
              <a:rPr lang="de-DE" dirty="0" smtClean="0"/>
              <a:t> </a:t>
            </a:r>
            <a:r>
              <a:rPr lang="de-DE" dirty="0" err="1" smtClean="0"/>
              <a:t>of</a:t>
            </a:r>
            <a:r>
              <a:rPr lang="de-DE" dirty="0" smtClean="0"/>
              <a:t> </a:t>
            </a:r>
            <a:r>
              <a:rPr lang="de-DE" dirty="0" err="1" smtClean="0"/>
              <a:t>numbers</a:t>
            </a:r>
            <a:endParaRPr lang="de-DE" dirty="0"/>
          </a:p>
        </p:txBody>
      </p:sp>
      <p:sp>
        <p:nvSpPr>
          <p:cNvPr id="3" name="Inhaltsplatzhalter 2"/>
          <p:cNvSpPr>
            <a:spLocks noGrp="1"/>
          </p:cNvSpPr>
          <p:nvPr>
            <p:ph idx="1"/>
          </p:nvPr>
        </p:nvSpPr>
        <p:spPr>
          <a:xfrm>
            <a:off x="1122830" y="2317252"/>
            <a:ext cx="10080558" cy="4656041"/>
          </a:xfrm>
        </p:spPr>
        <p:txBody>
          <a:bodyPr>
            <a:normAutofit fontScale="92500" lnSpcReduction="10000"/>
          </a:bodyPr>
          <a:lstStyle/>
          <a:p>
            <a:pPr marL="0" indent="0">
              <a:buNone/>
            </a:pPr>
            <a:r>
              <a:rPr lang="en-US" b="1" baseline="30000" dirty="0" smtClean="0"/>
              <a:t>5</a:t>
            </a:r>
            <a:r>
              <a:rPr lang="en-US" b="1" baseline="30000" dirty="0"/>
              <a:t> </a:t>
            </a:r>
            <a:r>
              <a:rPr lang="en-US" dirty="0"/>
              <a:t>And God called the light Day, and the darkness he called Night. And the evening and the morning were the </a:t>
            </a:r>
            <a:r>
              <a:rPr lang="en-US" b="1" dirty="0">
                <a:solidFill>
                  <a:srgbClr val="C00000"/>
                </a:solidFill>
              </a:rPr>
              <a:t>first</a:t>
            </a:r>
            <a:r>
              <a:rPr lang="en-US" dirty="0"/>
              <a:t> day</a:t>
            </a:r>
            <a:r>
              <a:rPr lang="en-US" dirty="0" smtClean="0"/>
              <a:t>.</a:t>
            </a:r>
          </a:p>
          <a:p>
            <a:pPr marL="0" indent="0">
              <a:buNone/>
            </a:pPr>
            <a:r>
              <a:rPr lang="en-US" b="1" baseline="30000" dirty="0"/>
              <a:t>8 </a:t>
            </a:r>
            <a:r>
              <a:rPr lang="en-US" dirty="0"/>
              <a:t>And God called the firmament Heaven. And the evening and the morning were the </a:t>
            </a:r>
            <a:r>
              <a:rPr lang="en-US" b="1" dirty="0">
                <a:solidFill>
                  <a:srgbClr val="C00000"/>
                </a:solidFill>
              </a:rPr>
              <a:t>second</a:t>
            </a:r>
            <a:r>
              <a:rPr lang="en-US" dirty="0"/>
              <a:t> day</a:t>
            </a:r>
            <a:r>
              <a:rPr lang="en-US" dirty="0" smtClean="0"/>
              <a:t>.</a:t>
            </a:r>
          </a:p>
          <a:p>
            <a:pPr marL="0" indent="0">
              <a:buNone/>
            </a:pPr>
            <a:r>
              <a:rPr lang="en-US" b="1" baseline="30000" dirty="0"/>
              <a:t>13 </a:t>
            </a:r>
            <a:r>
              <a:rPr lang="en-US" dirty="0"/>
              <a:t>And the evening and the morning were the </a:t>
            </a:r>
            <a:r>
              <a:rPr lang="en-US" b="1" dirty="0">
                <a:solidFill>
                  <a:srgbClr val="C00000"/>
                </a:solidFill>
              </a:rPr>
              <a:t>third</a:t>
            </a:r>
            <a:r>
              <a:rPr lang="en-US" dirty="0"/>
              <a:t> day</a:t>
            </a:r>
            <a:r>
              <a:rPr lang="en-US" dirty="0" smtClean="0"/>
              <a:t>.</a:t>
            </a:r>
          </a:p>
          <a:p>
            <a:pPr marL="0" indent="0">
              <a:buNone/>
            </a:pPr>
            <a:r>
              <a:rPr lang="en-US" b="1" baseline="30000" dirty="0"/>
              <a:t>19 </a:t>
            </a:r>
            <a:r>
              <a:rPr lang="en-US" dirty="0"/>
              <a:t>And the evening and the morning were the </a:t>
            </a:r>
            <a:r>
              <a:rPr lang="en-US" b="1" dirty="0">
                <a:solidFill>
                  <a:srgbClr val="C00000"/>
                </a:solidFill>
              </a:rPr>
              <a:t>fourth</a:t>
            </a:r>
            <a:r>
              <a:rPr lang="en-US" dirty="0"/>
              <a:t> day</a:t>
            </a:r>
            <a:r>
              <a:rPr lang="en-US" dirty="0" smtClean="0"/>
              <a:t>.</a:t>
            </a:r>
          </a:p>
          <a:p>
            <a:pPr marL="0" indent="0">
              <a:buNone/>
            </a:pPr>
            <a:r>
              <a:rPr lang="en-US" b="1" baseline="30000" dirty="0"/>
              <a:t>23 </a:t>
            </a:r>
            <a:r>
              <a:rPr lang="en-US" dirty="0"/>
              <a:t>And the evening and the morning were the </a:t>
            </a:r>
            <a:r>
              <a:rPr lang="en-US" b="1" dirty="0">
                <a:solidFill>
                  <a:srgbClr val="C00000"/>
                </a:solidFill>
              </a:rPr>
              <a:t>fifth</a:t>
            </a:r>
            <a:r>
              <a:rPr lang="en-US" dirty="0"/>
              <a:t> day</a:t>
            </a:r>
            <a:r>
              <a:rPr lang="en-US" dirty="0" smtClean="0"/>
              <a:t>.</a:t>
            </a:r>
          </a:p>
          <a:p>
            <a:pPr marL="0" indent="0">
              <a:buNone/>
            </a:pPr>
            <a:r>
              <a:rPr lang="en-US" b="1" baseline="30000" dirty="0"/>
              <a:t>31 </a:t>
            </a:r>
            <a:r>
              <a:rPr lang="en-US" dirty="0"/>
              <a:t>And God saw every thing that he had made, and, behold, it was very good. And the evening and the morning were the </a:t>
            </a:r>
            <a:r>
              <a:rPr lang="en-US" b="1" dirty="0">
                <a:solidFill>
                  <a:srgbClr val="C00000"/>
                </a:solidFill>
              </a:rPr>
              <a:t>sixth</a:t>
            </a:r>
            <a:r>
              <a:rPr lang="en-US" dirty="0"/>
              <a:t> day</a:t>
            </a:r>
            <a:r>
              <a:rPr lang="en-US" dirty="0" smtClean="0"/>
              <a:t>.</a:t>
            </a:r>
          </a:p>
          <a:p>
            <a:pPr marL="0" indent="0">
              <a:buNone/>
            </a:pPr>
            <a:r>
              <a:rPr lang="en-US" b="1" dirty="0" smtClean="0"/>
              <a:t>2</a:t>
            </a:r>
            <a:r>
              <a:rPr lang="en-US" b="1" dirty="0"/>
              <a:t> </a:t>
            </a:r>
            <a:r>
              <a:rPr lang="en-US" dirty="0"/>
              <a:t>Thus the heavens and the earth were finished, and all the host of them.</a:t>
            </a:r>
          </a:p>
          <a:p>
            <a:pPr marL="0" indent="0">
              <a:buNone/>
            </a:pPr>
            <a:r>
              <a:rPr lang="en-US" b="1" baseline="30000" dirty="0"/>
              <a:t>2 </a:t>
            </a:r>
            <a:r>
              <a:rPr lang="en-US" dirty="0"/>
              <a:t>And on the seventh day God ended his work which he had made; and he rested on the </a:t>
            </a:r>
            <a:r>
              <a:rPr lang="en-US" b="1" dirty="0">
                <a:solidFill>
                  <a:srgbClr val="C00000"/>
                </a:solidFill>
              </a:rPr>
              <a:t>seventh</a:t>
            </a:r>
            <a:r>
              <a:rPr lang="en-US" dirty="0"/>
              <a:t> day from all his work which he had made.</a:t>
            </a:r>
          </a:p>
          <a:p>
            <a:pPr marL="0" indent="0">
              <a:buNone/>
            </a:pPr>
            <a:r>
              <a:rPr lang="en-US" b="1" baseline="30000" dirty="0"/>
              <a:t>3 </a:t>
            </a:r>
            <a:r>
              <a:rPr lang="en-US" dirty="0"/>
              <a:t>And God blessed the </a:t>
            </a:r>
            <a:r>
              <a:rPr lang="en-US" b="1" dirty="0">
                <a:solidFill>
                  <a:srgbClr val="C00000"/>
                </a:solidFill>
              </a:rPr>
              <a:t>seventh</a:t>
            </a:r>
            <a:r>
              <a:rPr lang="en-US" dirty="0"/>
              <a:t> day, and sanctified it: because that in it he had rested from all his work which God created and made.</a:t>
            </a:r>
          </a:p>
          <a:p>
            <a:endParaRPr lang="de-DE" dirty="0"/>
          </a:p>
        </p:txBody>
      </p:sp>
    </p:spTree>
    <p:extLst>
      <p:ext uri="{BB962C8B-B14F-4D97-AF65-F5344CB8AC3E}">
        <p14:creationId xmlns:p14="http://schemas.microsoft.com/office/powerpoint/2010/main" val="24579008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Numbers in </a:t>
            </a:r>
            <a:r>
              <a:rPr lang="de-DE" dirty="0" err="1" smtClean="0"/>
              <a:t>days</a:t>
            </a:r>
            <a:endParaRPr lang="de-DE" dirty="0"/>
          </a:p>
        </p:txBody>
      </p:sp>
      <p:sp>
        <p:nvSpPr>
          <p:cNvPr id="3" name="Inhaltsplatzhalter 2"/>
          <p:cNvSpPr>
            <a:spLocks noGrp="1"/>
          </p:cNvSpPr>
          <p:nvPr>
            <p:ph idx="1"/>
          </p:nvPr>
        </p:nvSpPr>
        <p:spPr>
          <a:xfrm>
            <a:off x="1154955" y="2839453"/>
            <a:ext cx="9359970" cy="3509581"/>
          </a:xfrm>
        </p:spPr>
        <p:txBody>
          <a:bodyPr/>
          <a:lstStyle/>
          <a:p>
            <a:r>
              <a:rPr lang="en-US" dirty="0"/>
              <a:t>1.	  </a:t>
            </a:r>
            <a:r>
              <a:rPr lang="en-US" dirty="0" err="1"/>
              <a:t>yom</a:t>
            </a:r>
            <a:r>
              <a:rPr lang="en-US" dirty="0"/>
              <a:t> </a:t>
            </a:r>
            <a:r>
              <a:rPr lang="en-US" dirty="0" err="1"/>
              <a:t>rishon</a:t>
            </a:r>
            <a:r>
              <a:rPr lang="en-US" dirty="0"/>
              <a:t> = "</a:t>
            </a:r>
            <a:r>
              <a:rPr lang="en-US" dirty="0">
                <a:solidFill>
                  <a:srgbClr val="C00000"/>
                </a:solidFill>
              </a:rPr>
              <a:t>first</a:t>
            </a:r>
            <a:r>
              <a:rPr lang="en-US" dirty="0"/>
              <a:t> day" = (Sunday)</a:t>
            </a:r>
          </a:p>
          <a:p>
            <a:r>
              <a:rPr lang="en-US" dirty="0"/>
              <a:t>2.	  </a:t>
            </a:r>
            <a:r>
              <a:rPr lang="en-US" dirty="0" err="1"/>
              <a:t>yom</a:t>
            </a:r>
            <a:r>
              <a:rPr lang="en-US" dirty="0"/>
              <a:t> </a:t>
            </a:r>
            <a:r>
              <a:rPr lang="en-US" dirty="0" err="1"/>
              <a:t>sheni</a:t>
            </a:r>
            <a:r>
              <a:rPr lang="en-US" dirty="0"/>
              <a:t> = "</a:t>
            </a:r>
            <a:r>
              <a:rPr lang="en-US" dirty="0">
                <a:solidFill>
                  <a:srgbClr val="C00000"/>
                </a:solidFill>
              </a:rPr>
              <a:t>second</a:t>
            </a:r>
            <a:r>
              <a:rPr lang="en-US" dirty="0"/>
              <a:t> day" = (Monday)</a:t>
            </a:r>
          </a:p>
          <a:p>
            <a:r>
              <a:rPr lang="en-US" dirty="0"/>
              <a:t>3.	  </a:t>
            </a:r>
            <a:r>
              <a:rPr lang="en-US" dirty="0" err="1"/>
              <a:t>yom</a:t>
            </a:r>
            <a:r>
              <a:rPr lang="en-US" dirty="0"/>
              <a:t> </a:t>
            </a:r>
            <a:r>
              <a:rPr lang="en-US" dirty="0" err="1"/>
              <a:t>sh'lishi</a:t>
            </a:r>
            <a:r>
              <a:rPr lang="en-US" dirty="0"/>
              <a:t> = "</a:t>
            </a:r>
            <a:r>
              <a:rPr lang="en-US" dirty="0">
                <a:solidFill>
                  <a:srgbClr val="C00000"/>
                </a:solidFill>
              </a:rPr>
              <a:t>third</a:t>
            </a:r>
            <a:r>
              <a:rPr lang="en-US" dirty="0"/>
              <a:t> day" = (Tuesday)</a:t>
            </a:r>
          </a:p>
          <a:p>
            <a:r>
              <a:rPr lang="en-US" dirty="0"/>
              <a:t>4.	  </a:t>
            </a:r>
            <a:r>
              <a:rPr lang="en-US" dirty="0" err="1"/>
              <a:t>yom</a:t>
            </a:r>
            <a:r>
              <a:rPr lang="en-US" dirty="0"/>
              <a:t> </a:t>
            </a:r>
            <a:r>
              <a:rPr lang="en-US" dirty="0" err="1"/>
              <a:t>revi'i</a:t>
            </a:r>
            <a:r>
              <a:rPr lang="en-US" dirty="0"/>
              <a:t> = "</a:t>
            </a:r>
            <a:r>
              <a:rPr lang="en-US" dirty="0">
                <a:solidFill>
                  <a:srgbClr val="C00000"/>
                </a:solidFill>
              </a:rPr>
              <a:t>fourth</a:t>
            </a:r>
            <a:r>
              <a:rPr lang="en-US" dirty="0"/>
              <a:t> day" = (Wednesday)</a:t>
            </a:r>
          </a:p>
          <a:p>
            <a:r>
              <a:rPr lang="en-US" dirty="0"/>
              <a:t>5.	  </a:t>
            </a:r>
            <a:r>
              <a:rPr lang="en-US" dirty="0" err="1"/>
              <a:t>yom</a:t>
            </a:r>
            <a:r>
              <a:rPr lang="en-US" dirty="0"/>
              <a:t> </a:t>
            </a:r>
            <a:r>
              <a:rPr lang="en-US" dirty="0" err="1"/>
              <a:t>chamishi</a:t>
            </a:r>
            <a:r>
              <a:rPr lang="en-US" dirty="0"/>
              <a:t> = "</a:t>
            </a:r>
            <a:r>
              <a:rPr lang="en-US" dirty="0">
                <a:solidFill>
                  <a:srgbClr val="C00000"/>
                </a:solidFill>
              </a:rPr>
              <a:t>fifth</a:t>
            </a:r>
            <a:r>
              <a:rPr lang="en-US" dirty="0"/>
              <a:t> day" = (Thursday)</a:t>
            </a:r>
          </a:p>
          <a:p>
            <a:r>
              <a:rPr lang="en-US" dirty="0"/>
              <a:t>6.	  </a:t>
            </a:r>
            <a:r>
              <a:rPr lang="en-US" dirty="0" err="1"/>
              <a:t>yom</a:t>
            </a:r>
            <a:r>
              <a:rPr lang="en-US" dirty="0"/>
              <a:t> </a:t>
            </a:r>
            <a:r>
              <a:rPr lang="en-US" dirty="0" err="1"/>
              <a:t>shishi</a:t>
            </a:r>
            <a:r>
              <a:rPr lang="en-US" dirty="0"/>
              <a:t> = "</a:t>
            </a:r>
            <a:r>
              <a:rPr lang="en-US" dirty="0">
                <a:solidFill>
                  <a:srgbClr val="C00000"/>
                </a:solidFill>
              </a:rPr>
              <a:t>sixth</a:t>
            </a:r>
            <a:r>
              <a:rPr lang="en-US" dirty="0"/>
              <a:t> day" = (Friday)</a:t>
            </a:r>
          </a:p>
          <a:p>
            <a:r>
              <a:rPr lang="en-US" dirty="0" smtClean="0"/>
              <a:t>7.	  </a:t>
            </a:r>
            <a:r>
              <a:rPr lang="en-US" dirty="0" err="1" smtClean="0"/>
              <a:t>yom</a:t>
            </a:r>
            <a:r>
              <a:rPr lang="en-US" dirty="0" smtClean="0"/>
              <a:t> </a:t>
            </a:r>
            <a:r>
              <a:rPr lang="en-US" dirty="0" err="1" smtClean="0"/>
              <a:t>shivee</a:t>
            </a:r>
            <a:r>
              <a:rPr lang="en-US" dirty="0" smtClean="0"/>
              <a:t> = </a:t>
            </a:r>
            <a:r>
              <a:rPr lang="en-US" dirty="0"/>
              <a:t>"</a:t>
            </a:r>
            <a:r>
              <a:rPr lang="en-US" dirty="0" smtClean="0"/>
              <a:t>seventh </a:t>
            </a:r>
            <a:r>
              <a:rPr lang="en-US" dirty="0"/>
              <a:t>day" </a:t>
            </a:r>
            <a:r>
              <a:rPr lang="en-US" dirty="0" smtClean="0"/>
              <a:t>is called </a:t>
            </a:r>
            <a:r>
              <a:rPr lang="en-US" dirty="0" err="1" smtClean="0">
                <a:solidFill>
                  <a:srgbClr val="C00000"/>
                </a:solidFill>
              </a:rPr>
              <a:t>shabbat</a:t>
            </a:r>
            <a:r>
              <a:rPr lang="en-US" dirty="0" smtClean="0"/>
              <a:t> = (Saturday)</a:t>
            </a:r>
            <a:endParaRPr lang="en-US" dirty="0"/>
          </a:p>
          <a:p>
            <a:endParaRPr lang="en-US" dirty="0"/>
          </a:p>
          <a:p>
            <a:endParaRPr lang="de-DE" dirty="0"/>
          </a:p>
        </p:txBody>
      </p:sp>
    </p:spTree>
    <p:extLst>
      <p:ext uri="{BB962C8B-B14F-4D97-AF65-F5344CB8AC3E}">
        <p14:creationId xmlns:p14="http://schemas.microsoft.com/office/powerpoint/2010/main" val="3337731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b="1" dirty="0" err="1" smtClean="0">
                <a:solidFill>
                  <a:srgbClr val="C00000"/>
                </a:solidFill>
              </a:rPr>
              <a:t>seven</a:t>
            </a:r>
            <a:r>
              <a:rPr lang="de-DE" dirty="0" smtClean="0"/>
              <a:t>.</a:t>
            </a:r>
            <a:endParaRPr lang="de-DE" dirty="0"/>
          </a:p>
        </p:txBody>
      </p:sp>
    </p:spTree>
    <p:extLst>
      <p:ext uri="{BB962C8B-B14F-4D97-AF65-F5344CB8AC3E}">
        <p14:creationId xmlns:p14="http://schemas.microsoft.com/office/powerpoint/2010/main" val="40582074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dirty="0" err="1" smtClean="0">
                <a:solidFill>
                  <a:srgbClr val="C00000"/>
                </a:solidFill>
              </a:rPr>
              <a:t>seven</a:t>
            </a:r>
            <a:r>
              <a:rPr lang="de-DE" dirty="0" smtClean="0"/>
              <a:t>.</a:t>
            </a:r>
          </a:p>
          <a:p>
            <a:pPr fontAlgn="base"/>
            <a:r>
              <a:rPr lang="en-US" dirty="0"/>
              <a:t>7 great land masses form the complete </a:t>
            </a:r>
            <a:r>
              <a:rPr lang="en-US" dirty="0" smtClean="0"/>
              <a:t>earth</a:t>
            </a:r>
            <a:endParaRPr lang="de-DE" dirty="0"/>
          </a:p>
        </p:txBody>
      </p:sp>
    </p:spTree>
    <p:extLst>
      <p:ext uri="{BB962C8B-B14F-4D97-AF65-F5344CB8AC3E}">
        <p14:creationId xmlns:p14="http://schemas.microsoft.com/office/powerpoint/2010/main" val="239294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b="1" dirty="0" err="1" smtClean="0">
                <a:solidFill>
                  <a:srgbClr val="C00000"/>
                </a:solidFill>
              </a:rPr>
              <a:t>seven</a:t>
            </a:r>
            <a:r>
              <a:rPr lang="de-DE" dirty="0" smtClean="0"/>
              <a:t>.</a:t>
            </a:r>
          </a:p>
          <a:p>
            <a:pPr fontAlgn="base"/>
            <a:r>
              <a:rPr lang="en-US" dirty="0"/>
              <a:t>7 great land masses form the complete earth</a:t>
            </a:r>
            <a:endParaRPr lang="de-DE" dirty="0"/>
          </a:p>
          <a:p>
            <a:pPr fontAlgn="base"/>
            <a:r>
              <a:rPr lang="en-US" dirty="0"/>
              <a:t>7 great bodies of water form a complete </a:t>
            </a:r>
            <a:r>
              <a:rPr lang="en-US" dirty="0" smtClean="0"/>
              <a:t>ocean</a:t>
            </a:r>
            <a:endParaRPr lang="de-DE" dirty="0"/>
          </a:p>
        </p:txBody>
      </p:sp>
    </p:spTree>
    <p:extLst>
      <p:ext uri="{BB962C8B-B14F-4D97-AF65-F5344CB8AC3E}">
        <p14:creationId xmlns:p14="http://schemas.microsoft.com/office/powerpoint/2010/main" val="913943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b="1" dirty="0" err="1" smtClean="0">
                <a:solidFill>
                  <a:srgbClr val="C00000"/>
                </a:solidFill>
              </a:rPr>
              <a:t>seven</a:t>
            </a:r>
            <a:r>
              <a:rPr lang="de-DE" dirty="0" smtClean="0"/>
              <a:t>.</a:t>
            </a:r>
          </a:p>
          <a:p>
            <a:pPr fontAlgn="base"/>
            <a:r>
              <a:rPr lang="en-US" dirty="0"/>
              <a:t>7 great land masses form the complete earth</a:t>
            </a:r>
            <a:endParaRPr lang="de-DE" dirty="0"/>
          </a:p>
          <a:p>
            <a:pPr fontAlgn="base"/>
            <a:r>
              <a:rPr lang="en-US" dirty="0"/>
              <a:t>7 great bodies of water form a complete ocean</a:t>
            </a:r>
            <a:endParaRPr lang="de-DE" dirty="0"/>
          </a:p>
          <a:p>
            <a:pPr fontAlgn="base"/>
            <a:r>
              <a:rPr lang="en-US" dirty="0"/>
              <a:t>7 colors make a perfect </a:t>
            </a:r>
            <a:r>
              <a:rPr lang="en-US" dirty="0" smtClean="0"/>
              <a:t>spectrum and can be seen in the rainbow</a:t>
            </a:r>
            <a:endParaRPr lang="de-DE" dirty="0"/>
          </a:p>
        </p:txBody>
      </p:sp>
    </p:spTree>
    <p:extLst>
      <p:ext uri="{BB962C8B-B14F-4D97-AF65-F5344CB8AC3E}">
        <p14:creationId xmlns:p14="http://schemas.microsoft.com/office/powerpoint/2010/main" val="36119906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b="1" dirty="0" err="1" smtClean="0">
                <a:solidFill>
                  <a:srgbClr val="C00000"/>
                </a:solidFill>
              </a:rPr>
              <a:t>seven</a:t>
            </a:r>
            <a:r>
              <a:rPr lang="de-DE" dirty="0" smtClean="0"/>
              <a:t>.</a:t>
            </a:r>
          </a:p>
          <a:p>
            <a:pPr fontAlgn="base"/>
            <a:r>
              <a:rPr lang="en-US" dirty="0"/>
              <a:t>7 great land masses form the complete earth</a:t>
            </a:r>
            <a:endParaRPr lang="de-DE" dirty="0"/>
          </a:p>
          <a:p>
            <a:pPr fontAlgn="base"/>
            <a:r>
              <a:rPr lang="en-US" dirty="0"/>
              <a:t>7 great bodies of water form a complete ocean</a:t>
            </a:r>
            <a:endParaRPr lang="de-DE" dirty="0"/>
          </a:p>
          <a:p>
            <a:pPr fontAlgn="base"/>
            <a:r>
              <a:rPr lang="en-US" dirty="0"/>
              <a:t>7 colors make a </a:t>
            </a:r>
            <a:r>
              <a:rPr lang="en-US" dirty="0" smtClean="0"/>
              <a:t>perfect spectrum and can be seen in the rainbow</a:t>
            </a:r>
            <a:endParaRPr lang="de-DE" dirty="0"/>
          </a:p>
          <a:p>
            <a:r>
              <a:rPr lang="en-US" dirty="0"/>
              <a:t>7 notes </a:t>
            </a:r>
            <a:r>
              <a:rPr lang="en-US" dirty="0" smtClean="0"/>
              <a:t>result in </a:t>
            </a:r>
            <a:r>
              <a:rPr lang="en-US" dirty="0"/>
              <a:t>a perfect scale</a:t>
            </a:r>
            <a:endParaRPr lang="de-DE" dirty="0"/>
          </a:p>
        </p:txBody>
      </p:sp>
    </p:spTree>
    <p:extLst>
      <p:ext uri="{BB962C8B-B14F-4D97-AF65-F5344CB8AC3E}">
        <p14:creationId xmlns:p14="http://schemas.microsoft.com/office/powerpoint/2010/main" val="839455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b="1" dirty="0" err="1" smtClean="0">
                <a:solidFill>
                  <a:srgbClr val="C00000"/>
                </a:solidFill>
              </a:rPr>
              <a:t>seven</a:t>
            </a:r>
            <a:r>
              <a:rPr lang="de-DE" dirty="0" smtClean="0"/>
              <a:t>.</a:t>
            </a:r>
          </a:p>
          <a:p>
            <a:pPr fontAlgn="base"/>
            <a:r>
              <a:rPr lang="en-US" dirty="0"/>
              <a:t>7 great land masses form the complete earth</a:t>
            </a:r>
            <a:endParaRPr lang="de-DE" dirty="0"/>
          </a:p>
          <a:p>
            <a:pPr fontAlgn="base"/>
            <a:r>
              <a:rPr lang="en-US" dirty="0"/>
              <a:t>7 great bodies of water form a complete ocean</a:t>
            </a:r>
            <a:endParaRPr lang="de-DE" dirty="0"/>
          </a:p>
          <a:p>
            <a:pPr fontAlgn="base"/>
            <a:r>
              <a:rPr lang="en-US" dirty="0"/>
              <a:t>7 colors make a </a:t>
            </a:r>
            <a:r>
              <a:rPr lang="en-US" dirty="0" smtClean="0"/>
              <a:t>perfect spectrum and can be seen in the rainbow</a:t>
            </a:r>
            <a:endParaRPr lang="de-DE" dirty="0"/>
          </a:p>
          <a:p>
            <a:r>
              <a:rPr lang="en-US" dirty="0"/>
              <a:t>7 notes </a:t>
            </a:r>
            <a:r>
              <a:rPr lang="en-US" dirty="0" smtClean="0"/>
              <a:t>result in </a:t>
            </a:r>
            <a:r>
              <a:rPr lang="en-US" dirty="0"/>
              <a:t>a perfect </a:t>
            </a:r>
            <a:r>
              <a:rPr lang="en-US" dirty="0" smtClean="0"/>
              <a:t>scale</a:t>
            </a:r>
          </a:p>
          <a:p>
            <a:r>
              <a:rPr lang="en-US" dirty="0" smtClean="0"/>
              <a:t>In the beginning God created the heavens and the earth. (Gen 1 v 1)      The first sentence in the Bible is made of 7 words in the original Hebrew language with 28 (4x7) letters.</a:t>
            </a:r>
          </a:p>
          <a:p>
            <a:pPr marL="0" indent="0">
              <a:buNone/>
            </a:pPr>
            <a:endParaRPr lang="de-DE" dirty="0"/>
          </a:p>
        </p:txBody>
      </p:sp>
    </p:spTree>
    <p:extLst>
      <p:ext uri="{BB962C8B-B14F-4D97-AF65-F5344CB8AC3E}">
        <p14:creationId xmlns:p14="http://schemas.microsoft.com/office/powerpoint/2010/main" val="3596603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completeness</a:t>
            </a:r>
            <a:r>
              <a:rPr lang="de-DE" dirty="0" smtClean="0"/>
              <a:t> </a:t>
            </a:r>
            <a:r>
              <a:rPr lang="de-DE" dirty="0" err="1" smtClean="0"/>
              <a:t>and</a:t>
            </a:r>
            <a:r>
              <a:rPr lang="de-DE" dirty="0" smtClean="0"/>
              <a:t> </a:t>
            </a:r>
            <a:r>
              <a:rPr lang="de-DE" dirty="0" err="1" smtClean="0"/>
              <a:t>perfection</a:t>
            </a:r>
            <a:endParaRPr lang="de-DE" dirty="0"/>
          </a:p>
        </p:txBody>
      </p:sp>
      <p:sp>
        <p:nvSpPr>
          <p:cNvPr id="3" name="Inhaltsplatzhalter 2"/>
          <p:cNvSpPr>
            <a:spLocks noGrp="1"/>
          </p:cNvSpPr>
          <p:nvPr>
            <p:ph idx="1"/>
          </p:nvPr>
        </p:nvSpPr>
        <p:spPr/>
        <p:txBody>
          <a:bodyPr/>
          <a:lstStyle/>
          <a:p>
            <a:pPr marL="0" indent="0">
              <a:buNone/>
            </a:pPr>
            <a:r>
              <a:rPr lang="de-DE" dirty="0" err="1" smtClean="0"/>
              <a:t>God‘s</a:t>
            </a:r>
            <a:r>
              <a:rPr lang="de-DE" dirty="0" smtClean="0"/>
              <a:t> </a:t>
            </a:r>
            <a:r>
              <a:rPr lang="de-DE" dirty="0" err="1" smtClean="0"/>
              <a:t>creation</a:t>
            </a:r>
            <a:r>
              <a:rPr lang="de-DE" dirty="0" smtClean="0"/>
              <a:t> </a:t>
            </a:r>
            <a:r>
              <a:rPr lang="de-DE" dirty="0" err="1" smtClean="0"/>
              <a:t>is</a:t>
            </a:r>
            <a:r>
              <a:rPr lang="de-DE" dirty="0"/>
              <a:t> </a:t>
            </a:r>
            <a:r>
              <a:rPr lang="de-DE" dirty="0" err="1" smtClean="0"/>
              <a:t>counted</a:t>
            </a:r>
            <a:r>
              <a:rPr lang="de-DE" dirty="0" smtClean="0"/>
              <a:t> </a:t>
            </a:r>
            <a:r>
              <a:rPr lang="de-DE" dirty="0" err="1" smtClean="0"/>
              <a:t>and</a:t>
            </a:r>
            <a:r>
              <a:rPr lang="de-DE" dirty="0" smtClean="0"/>
              <a:t> </a:t>
            </a:r>
            <a:r>
              <a:rPr lang="de-DE" dirty="0" err="1" smtClean="0"/>
              <a:t>marked</a:t>
            </a:r>
            <a:r>
              <a:rPr lang="de-DE" dirty="0" smtClean="0"/>
              <a:t> </a:t>
            </a:r>
            <a:r>
              <a:rPr lang="de-DE" dirty="0" err="1" smtClean="0"/>
              <a:t>with</a:t>
            </a:r>
            <a:r>
              <a:rPr lang="de-DE" dirty="0" smtClean="0"/>
              <a:t> </a:t>
            </a:r>
            <a:r>
              <a:rPr lang="de-DE" dirty="0" err="1" smtClean="0"/>
              <a:t>the</a:t>
            </a:r>
            <a:r>
              <a:rPr lang="de-DE" dirty="0" smtClean="0"/>
              <a:t> </a:t>
            </a:r>
            <a:r>
              <a:rPr lang="de-DE" dirty="0" err="1" smtClean="0"/>
              <a:t>number</a:t>
            </a:r>
            <a:r>
              <a:rPr lang="de-DE" dirty="0" smtClean="0"/>
              <a:t> </a:t>
            </a:r>
            <a:r>
              <a:rPr lang="de-DE" b="1" dirty="0" err="1" smtClean="0">
                <a:solidFill>
                  <a:srgbClr val="C00000"/>
                </a:solidFill>
              </a:rPr>
              <a:t>seven</a:t>
            </a:r>
            <a:r>
              <a:rPr lang="de-DE" dirty="0"/>
              <a:t>:</a:t>
            </a:r>
            <a:endParaRPr lang="de-DE" dirty="0" smtClean="0"/>
          </a:p>
          <a:p>
            <a:pPr fontAlgn="base"/>
            <a:r>
              <a:rPr lang="en-US" dirty="0"/>
              <a:t>7 great land masses form the complete earth</a:t>
            </a:r>
            <a:endParaRPr lang="de-DE" dirty="0"/>
          </a:p>
          <a:p>
            <a:pPr fontAlgn="base"/>
            <a:r>
              <a:rPr lang="en-US" dirty="0"/>
              <a:t>7 great bodies of water form a complete ocean</a:t>
            </a:r>
            <a:endParaRPr lang="de-DE" dirty="0"/>
          </a:p>
          <a:p>
            <a:pPr fontAlgn="base"/>
            <a:r>
              <a:rPr lang="en-US" dirty="0"/>
              <a:t>7 colors make a </a:t>
            </a:r>
            <a:r>
              <a:rPr lang="en-US" dirty="0" smtClean="0"/>
              <a:t>perfect spectrum and can be seen in the rainbow</a:t>
            </a:r>
            <a:endParaRPr lang="de-DE" dirty="0"/>
          </a:p>
          <a:p>
            <a:r>
              <a:rPr lang="en-US" dirty="0"/>
              <a:t>7 notes </a:t>
            </a:r>
            <a:r>
              <a:rPr lang="en-US" dirty="0" smtClean="0"/>
              <a:t>result in </a:t>
            </a:r>
            <a:r>
              <a:rPr lang="en-US" dirty="0"/>
              <a:t>a perfect </a:t>
            </a:r>
            <a:r>
              <a:rPr lang="en-US" dirty="0" smtClean="0"/>
              <a:t>scale</a:t>
            </a:r>
          </a:p>
          <a:p>
            <a:r>
              <a:rPr lang="en-US" dirty="0" smtClean="0"/>
              <a:t>In the beginning God created the heavens and the earth. (Gen 1 v 1)      The first sentence in the Bible is made of 7 words in the original Hebrew language with 28 (4x7) letters.</a:t>
            </a:r>
          </a:p>
          <a:p>
            <a:r>
              <a:rPr lang="en-US" dirty="0" smtClean="0"/>
              <a:t>The last book of the Bible is marked 55 times with the number 7.</a:t>
            </a:r>
          </a:p>
          <a:p>
            <a:pPr marL="0" indent="0">
              <a:buNone/>
            </a:pPr>
            <a:endParaRPr lang="en-US" dirty="0" smtClean="0"/>
          </a:p>
          <a:p>
            <a:pPr marL="0" indent="0">
              <a:buNone/>
            </a:pPr>
            <a:endParaRPr lang="de-DE" dirty="0"/>
          </a:p>
        </p:txBody>
      </p:sp>
    </p:spTree>
    <p:extLst>
      <p:ext uri="{BB962C8B-B14F-4D97-AF65-F5344CB8AC3E}">
        <p14:creationId xmlns:p14="http://schemas.microsoft.com/office/powerpoint/2010/main" val="1534365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Revelation</a:t>
            </a:r>
            <a:endParaRPr lang="de-DE" dirty="0"/>
          </a:p>
        </p:txBody>
      </p:sp>
      <p:sp>
        <p:nvSpPr>
          <p:cNvPr id="3" name="Inhaltsplatzhalter 2"/>
          <p:cNvSpPr>
            <a:spLocks noGrp="1"/>
          </p:cNvSpPr>
          <p:nvPr>
            <p:ph idx="1"/>
          </p:nvPr>
        </p:nvSpPr>
        <p:spPr>
          <a:xfrm>
            <a:off x="1154954" y="2630905"/>
            <a:ext cx="8825659" cy="3388896"/>
          </a:xfrm>
        </p:spPr>
        <p:txBody>
          <a:bodyPr>
            <a:normAutofit/>
          </a:bodyPr>
          <a:lstStyle/>
          <a:p>
            <a:pPr marL="0" indent="0" fontAlgn="base">
              <a:buNone/>
            </a:pPr>
            <a:r>
              <a:rPr lang="en-US" dirty="0" smtClean="0"/>
              <a:t>REVELATION mentions:										 																                   </a:t>
            </a:r>
          </a:p>
          <a:p>
            <a:pPr marL="0" indent="0" fontAlgn="base">
              <a:buNone/>
            </a:pPr>
            <a:r>
              <a:rPr lang="en-US" dirty="0" smtClean="0"/>
              <a:t>7 Churches , 7 </a:t>
            </a:r>
            <a:r>
              <a:rPr lang="en-US" dirty="0"/>
              <a:t>Letters to the 7 </a:t>
            </a:r>
            <a:r>
              <a:rPr lang="en-US" dirty="0" smtClean="0"/>
              <a:t>Churches, 7 </a:t>
            </a:r>
            <a:r>
              <a:rPr lang="en-US" dirty="0"/>
              <a:t>Golden </a:t>
            </a:r>
            <a:r>
              <a:rPr lang="en-US" dirty="0" smtClean="0"/>
              <a:t>Candlesticks, 7 Stars, 7 Angels, 7</a:t>
            </a:r>
            <a:r>
              <a:rPr lang="en-US" dirty="0"/>
              <a:t> Lamps of </a:t>
            </a:r>
            <a:r>
              <a:rPr lang="en-US" dirty="0" smtClean="0"/>
              <a:t>Fire, 7 </a:t>
            </a:r>
            <a:r>
              <a:rPr lang="en-US" dirty="0"/>
              <a:t>Spirits of </a:t>
            </a:r>
            <a:r>
              <a:rPr lang="en-US" dirty="0" smtClean="0"/>
              <a:t>God, 7 </a:t>
            </a:r>
            <a:r>
              <a:rPr lang="en-US" dirty="0"/>
              <a:t>Seal </a:t>
            </a:r>
            <a:r>
              <a:rPr lang="en-US" dirty="0" smtClean="0"/>
              <a:t>Judgments, 7 </a:t>
            </a:r>
            <a:r>
              <a:rPr lang="en-US" dirty="0"/>
              <a:t>Horns and 7 Eyes on the </a:t>
            </a:r>
            <a:r>
              <a:rPr lang="en-US" dirty="0" smtClean="0"/>
              <a:t>Lamb, 7</a:t>
            </a:r>
            <a:r>
              <a:rPr lang="en-US" dirty="0"/>
              <a:t> </a:t>
            </a:r>
            <a:r>
              <a:rPr lang="en-US" dirty="0" smtClean="0"/>
              <a:t>Trumpets, 7 </a:t>
            </a:r>
            <a:r>
              <a:rPr lang="en-US" dirty="0"/>
              <a:t>Trumpet </a:t>
            </a:r>
            <a:r>
              <a:rPr lang="en-US" dirty="0" smtClean="0"/>
              <a:t>Judgments, 7 Thunders, 7 </a:t>
            </a:r>
            <a:r>
              <a:rPr lang="en-US" dirty="0"/>
              <a:t>Thousand Men </a:t>
            </a:r>
            <a:r>
              <a:rPr lang="en-US" dirty="0" smtClean="0"/>
              <a:t>Slain, 7 </a:t>
            </a:r>
            <a:r>
              <a:rPr lang="en-US" dirty="0"/>
              <a:t>Heads and 7 Crowns on the Great Red </a:t>
            </a:r>
            <a:r>
              <a:rPr lang="en-US" dirty="0" smtClean="0"/>
              <a:t>Dragon, 7 </a:t>
            </a:r>
            <a:r>
              <a:rPr lang="en-US" dirty="0"/>
              <a:t>Heads on the Leopard-like Beast of the </a:t>
            </a:r>
            <a:r>
              <a:rPr lang="en-US" dirty="0" smtClean="0"/>
              <a:t>Sea, 7 </a:t>
            </a:r>
            <a:r>
              <a:rPr lang="en-US" dirty="0"/>
              <a:t>Last </a:t>
            </a:r>
            <a:r>
              <a:rPr lang="en-US" dirty="0" smtClean="0"/>
              <a:t>Plagues, 7 </a:t>
            </a:r>
            <a:r>
              <a:rPr lang="en-US" dirty="0"/>
              <a:t>Golden </a:t>
            </a:r>
            <a:r>
              <a:rPr lang="en-US" dirty="0" smtClean="0"/>
              <a:t>Vials, </a:t>
            </a:r>
            <a:r>
              <a:rPr lang="en-US" dirty="0"/>
              <a:t> 7 Bowl </a:t>
            </a:r>
            <a:r>
              <a:rPr lang="en-US" dirty="0" smtClean="0"/>
              <a:t>Judgments, 7 </a:t>
            </a:r>
            <a:r>
              <a:rPr lang="en-US" dirty="0"/>
              <a:t>heads of blasphemy on the Scarlet </a:t>
            </a:r>
            <a:r>
              <a:rPr lang="en-US" dirty="0" err="1" smtClean="0"/>
              <a:t>Coloured</a:t>
            </a:r>
            <a:r>
              <a:rPr lang="en-US" dirty="0" smtClean="0"/>
              <a:t> Beast, 7 Mountains and 7 Kings.</a:t>
            </a:r>
            <a:endParaRPr lang="de-DE" dirty="0"/>
          </a:p>
          <a:p>
            <a:pPr marL="0" indent="0">
              <a:buNone/>
            </a:pPr>
            <a:endParaRPr lang="en-US" dirty="0" smtClean="0"/>
          </a:p>
          <a:p>
            <a:pPr marL="0" indent="0">
              <a:buNone/>
            </a:pPr>
            <a:endParaRPr lang="de-DE" dirty="0"/>
          </a:p>
        </p:txBody>
      </p:sp>
    </p:spTree>
    <p:extLst>
      <p:ext uri="{BB962C8B-B14F-4D97-AF65-F5344CB8AC3E}">
        <p14:creationId xmlns:p14="http://schemas.microsoft.com/office/powerpoint/2010/main" val="3152521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Revelation</a:t>
            </a:r>
            <a:endParaRPr lang="de-DE" dirty="0"/>
          </a:p>
        </p:txBody>
      </p:sp>
      <p:sp>
        <p:nvSpPr>
          <p:cNvPr id="3" name="Inhaltsplatzhalter 2"/>
          <p:cNvSpPr>
            <a:spLocks noGrp="1"/>
          </p:cNvSpPr>
          <p:nvPr>
            <p:ph idx="1"/>
          </p:nvPr>
        </p:nvSpPr>
        <p:spPr>
          <a:xfrm>
            <a:off x="1154954" y="2630905"/>
            <a:ext cx="8825659" cy="3388896"/>
          </a:xfrm>
        </p:spPr>
        <p:txBody>
          <a:bodyPr>
            <a:normAutofit/>
          </a:bodyPr>
          <a:lstStyle/>
          <a:p>
            <a:pPr marL="0" indent="0" fontAlgn="base">
              <a:buNone/>
            </a:pPr>
            <a:r>
              <a:rPr lang="en-US" dirty="0" smtClean="0"/>
              <a:t>REVELATION mentions:										 																                   </a:t>
            </a:r>
          </a:p>
          <a:p>
            <a:pPr marL="0" indent="0" fontAlgn="base">
              <a:buNone/>
            </a:pPr>
            <a:r>
              <a:rPr lang="en-US" dirty="0" smtClean="0"/>
              <a:t>7 Churches , 7 </a:t>
            </a:r>
            <a:r>
              <a:rPr lang="en-US" dirty="0"/>
              <a:t>Letters to the 7 </a:t>
            </a:r>
            <a:r>
              <a:rPr lang="en-US" dirty="0" smtClean="0"/>
              <a:t>Churches, 7 </a:t>
            </a:r>
            <a:r>
              <a:rPr lang="en-US" dirty="0"/>
              <a:t>Golden </a:t>
            </a:r>
            <a:r>
              <a:rPr lang="en-US" dirty="0" smtClean="0"/>
              <a:t>Candlesticks, 7 Stars, 7 Angels, 7</a:t>
            </a:r>
            <a:r>
              <a:rPr lang="en-US" dirty="0"/>
              <a:t> Lamps of </a:t>
            </a:r>
            <a:r>
              <a:rPr lang="en-US" dirty="0" smtClean="0"/>
              <a:t>Fire, 7 </a:t>
            </a:r>
            <a:r>
              <a:rPr lang="en-US" dirty="0"/>
              <a:t>Spirits of </a:t>
            </a:r>
            <a:r>
              <a:rPr lang="en-US" dirty="0" smtClean="0"/>
              <a:t>God, 7 </a:t>
            </a:r>
            <a:r>
              <a:rPr lang="en-US" dirty="0"/>
              <a:t>Seal </a:t>
            </a:r>
            <a:r>
              <a:rPr lang="en-US" dirty="0" smtClean="0"/>
              <a:t>Judgments, 7 </a:t>
            </a:r>
            <a:r>
              <a:rPr lang="en-US" dirty="0"/>
              <a:t>Horns and 7 Eyes on the </a:t>
            </a:r>
            <a:r>
              <a:rPr lang="en-US" dirty="0" smtClean="0"/>
              <a:t>Lamb, 7</a:t>
            </a:r>
            <a:r>
              <a:rPr lang="en-US" dirty="0"/>
              <a:t> </a:t>
            </a:r>
            <a:r>
              <a:rPr lang="en-US" dirty="0" smtClean="0"/>
              <a:t>Trumpets, 7 </a:t>
            </a:r>
            <a:r>
              <a:rPr lang="en-US" dirty="0"/>
              <a:t>Trumpet </a:t>
            </a:r>
            <a:r>
              <a:rPr lang="en-US" dirty="0" smtClean="0"/>
              <a:t>Judgments, 7 Thunders, 7 </a:t>
            </a:r>
            <a:r>
              <a:rPr lang="en-US" dirty="0"/>
              <a:t>Thousand Men </a:t>
            </a:r>
            <a:r>
              <a:rPr lang="en-US" dirty="0" smtClean="0"/>
              <a:t>Slain, 7 </a:t>
            </a:r>
            <a:r>
              <a:rPr lang="en-US" dirty="0"/>
              <a:t>Heads and 7 Crowns on the Great Red </a:t>
            </a:r>
            <a:r>
              <a:rPr lang="en-US" dirty="0" smtClean="0"/>
              <a:t>Dragon, 7 </a:t>
            </a:r>
            <a:r>
              <a:rPr lang="en-US" dirty="0"/>
              <a:t>Heads on the Leopard-like Beast of the </a:t>
            </a:r>
            <a:r>
              <a:rPr lang="en-US" dirty="0" smtClean="0"/>
              <a:t>Sea, 7 </a:t>
            </a:r>
            <a:r>
              <a:rPr lang="en-US" dirty="0"/>
              <a:t>Last </a:t>
            </a:r>
            <a:r>
              <a:rPr lang="en-US" dirty="0" smtClean="0"/>
              <a:t>Plagues, 7 </a:t>
            </a:r>
            <a:r>
              <a:rPr lang="en-US" dirty="0"/>
              <a:t>Golden </a:t>
            </a:r>
            <a:r>
              <a:rPr lang="en-US" dirty="0" smtClean="0"/>
              <a:t>Vials, </a:t>
            </a:r>
            <a:r>
              <a:rPr lang="en-US" dirty="0"/>
              <a:t> 7 Bowl </a:t>
            </a:r>
            <a:r>
              <a:rPr lang="en-US" dirty="0" smtClean="0"/>
              <a:t>Judgments, 7 </a:t>
            </a:r>
            <a:r>
              <a:rPr lang="en-US" dirty="0"/>
              <a:t>heads of blasphemy on the Scarlet </a:t>
            </a:r>
            <a:r>
              <a:rPr lang="en-US" dirty="0" err="1" smtClean="0"/>
              <a:t>Coloured</a:t>
            </a:r>
            <a:r>
              <a:rPr lang="en-US" dirty="0" smtClean="0"/>
              <a:t> Beast, 7 Mountains and 7 Kings.</a:t>
            </a:r>
          </a:p>
          <a:p>
            <a:pPr marL="0" indent="0" fontAlgn="base">
              <a:buNone/>
            </a:pPr>
            <a:r>
              <a:rPr lang="en-US" b="1" dirty="0">
                <a:solidFill>
                  <a:srgbClr val="FF0000"/>
                </a:solidFill>
              </a:rPr>
              <a:t>The Lamb is mentioned 28 (4x7) times in Revelation.</a:t>
            </a:r>
            <a:endParaRPr lang="de-DE" b="1" dirty="0">
              <a:solidFill>
                <a:srgbClr val="FF0000"/>
              </a:solidFill>
            </a:endParaRPr>
          </a:p>
          <a:p>
            <a:pPr marL="0" indent="0" fontAlgn="base">
              <a:buNone/>
            </a:pPr>
            <a:endParaRPr lang="de-DE" dirty="0"/>
          </a:p>
          <a:p>
            <a:pPr marL="0" indent="0">
              <a:buNone/>
            </a:pPr>
            <a:endParaRPr lang="en-US" dirty="0" smtClean="0"/>
          </a:p>
          <a:p>
            <a:pPr marL="0" indent="0">
              <a:buNone/>
            </a:pPr>
            <a:endParaRPr lang="de-DE" dirty="0"/>
          </a:p>
        </p:txBody>
      </p:sp>
    </p:spTree>
    <p:extLst>
      <p:ext uri="{BB962C8B-B14F-4D97-AF65-F5344CB8AC3E}">
        <p14:creationId xmlns:p14="http://schemas.microsoft.com/office/powerpoint/2010/main" val="24471415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the</a:t>
            </a:r>
            <a:r>
              <a:rPr lang="de-DE" dirty="0" smtClean="0"/>
              <a:t> Holy Spirit</a:t>
            </a:r>
            <a:endParaRPr lang="de-DE" dirty="0"/>
          </a:p>
        </p:txBody>
      </p:sp>
      <p:sp>
        <p:nvSpPr>
          <p:cNvPr id="3" name="Inhaltsplatzhalter 2"/>
          <p:cNvSpPr>
            <a:spLocks noGrp="1"/>
          </p:cNvSpPr>
          <p:nvPr>
            <p:ph idx="1"/>
          </p:nvPr>
        </p:nvSpPr>
        <p:spPr/>
        <p:txBody>
          <a:bodyPr>
            <a:normAutofit/>
          </a:bodyPr>
          <a:lstStyle/>
          <a:p>
            <a:pPr marL="0" indent="0" fontAlgn="base">
              <a:buNone/>
            </a:pPr>
            <a:r>
              <a:rPr lang="en-US" b="1" u="sng" dirty="0" smtClean="0"/>
              <a:t>REVELATION 4, 5:</a:t>
            </a:r>
            <a:r>
              <a:rPr lang="en-US" dirty="0" smtClean="0"/>
              <a:t>												 																                             And </a:t>
            </a:r>
            <a:r>
              <a:rPr lang="en-US" dirty="0"/>
              <a:t>out of the throne proceeded </a:t>
            </a:r>
            <a:r>
              <a:rPr lang="en-US" dirty="0" err="1"/>
              <a:t>lightnings</a:t>
            </a:r>
            <a:r>
              <a:rPr lang="en-US" dirty="0"/>
              <a:t> and </a:t>
            </a:r>
            <a:r>
              <a:rPr lang="en-US" dirty="0" err="1"/>
              <a:t>thunderings</a:t>
            </a:r>
            <a:r>
              <a:rPr lang="en-US" dirty="0"/>
              <a:t> and voices: and there were seven lamps of fire burning before the throne, which are the </a:t>
            </a:r>
            <a:r>
              <a:rPr lang="en-US" b="1" dirty="0">
                <a:solidFill>
                  <a:srgbClr val="C00000"/>
                </a:solidFill>
              </a:rPr>
              <a:t>seven</a:t>
            </a:r>
            <a:r>
              <a:rPr lang="en-US" dirty="0"/>
              <a:t> Spirits of God. </a:t>
            </a:r>
            <a:endParaRPr lang="en-US" dirty="0" smtClean="0"/>
          </a:p>
          <a:p>
            <a:pPr marL="0" indent="0">
              <a:buNone/>
            </a:pPr>
            <a:endParaRPr lang="de-DE" dirty="0"/>
          </a:p>
        </p:txBody>
      </p:sp>
    </p:spTree>
    <p:extLst>
      <p:ext uri="{BB962C8B-B14F-4D97-AF65-F5344CB8AC3E}">
        <p14:creationId xmlns:p14="http://schemas.microsoft.com/office/powerpoint/2010/main" val="25533863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Seven </a:t>
            </a:r>
            <a:r>
              <a:rPr lang="de-DE" dirty="0" err="1" smtClean="0"/>
              <a:t>the</a:t>
            </a:r>
            <a:r>
              <a:rPr lang="de-DE" dirty="0" smtClean="0"/>
              <a:t> </a:t>
            </a:r>
            <a:r>
              <a:rPr lang="de-DE" dirty="0" err="1" smtClean="0"/>
              <a:t>number</a:t>
            </a:r>
            <a:r>
              <a:rPr lang="de-DE" dirty="0" smtClean="0"/>
              <a:t> </a:t>
            </a:r>
            <a:r>
              <a:rPr lang="de-DE" dirty="0" err="1" smtClean="0"/>
              <a:t>of</a:t>
            </a:r>
            <a:r>
              <a:rPr lang="de-DE" dirty="0" smtClean="0"/>
              <a:t> </a:t>
            </a:r>
            <a:r>
              <a:rPr lang="de-DE" dirty="0" err="1" smtClean="0"/>
              <a:t>the</a:t>
            </a:r>
            <a:r>
              <a:rPr lang="de-DE" dirty="0"/>
              <a:t> </a:t>
            </a:r>
            <a:r>
              <a:rPr lang="de-DE" dirty="0" err="1" smtClean="0"/>
              <a:t>lamps</a:t>
            </a:r>
            <a:r>
              <a:rPr lang="de-DE" dirty="0" smtClean="0"/>
              <a:t> </a:t>
            </a:r>
            <a:r>
              <a:rPr lang="de-DE" dirty="0" err="1" smtClean="0"/>
              <a:t>of</a:t>
            </a:r>
            <a:r>
              <a:rPr lang="de-DE" dirty="0" smtClean="0"/>
              <a:t> </a:t>
            </a:r>
            <a:r>
              <a:rPr lang="de-DE" dirty="0" err="1" smtClean="0"/>
              <a:t>the</a:t>
            </a:r>
            <a:r>
              <a:rPr lang="de-DE" dirty="0" smtClean="0"/>
              <a:t>              							</a:t>
            </a:r>
            <a:r>
              <a:rPr lang="de-DE" dirty="0" err="1" smtClean="0"/>
              <a:t>Menorah</a:t>
            </a:r>
            <a:endParaRPr lang="de-DE" dirty="0"/>
          </a:p>
        </p:txBody>
      </p:sp>
      <p:pic>
        <p:nvPicPr>
          <p:cNvPr id="4" name="Bild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3270" y="2325986"/>
            <a:ext cx="2609850" cy="3172570"/>
          </a:xfrm>
        </p:spPr>
      </p:pic>
      <p:sp>
        <p:nvSpPr>
          <p:cNvPr id="5" name="Rechteck 4"/>
          <p:cNvSpPr/>
          <p:nvPr/>
        </p:nvSpPr>
        <p:spPr>
          <a:xfrm>
            <a:off x="2143197" y="2711942"/>
            <a:ext cx="1860605" cy="1200329"/>
          </a:xfrm>
          <a:prstGeom prst="rect">
            <a:avLst/>
          </a:prstGeom>
        </p:spPr>
        <p:txBody>
          <a:bodyPr wrap="square">
            <a:spAutoFit/>
          </a:bodyPr>
          <a:lstStyle/>
          <a:p>
            <a:r>
              <a:rPr lang="de-DE" b="1" dirty="0" err="1">
                <a:solidFill>
                  <a:srgbClr val="C00000"/>
                </a:solidFill>
              </a:rPr>
              <a:t>Wisdom</a:t>
            </a:r>
            <a:endParaRPr lang="de-DE" b="1" dirty="0">
              <a:solidFill>
                <a:srgbClr val="C00000"/>
              </a:solidFill>
            </a:endParaRPr>
          </a:p>
          <a:p>
            <a:r>
              <a:rPr lang="de-DE" b="1" dirty="0" err="1">
                <a:solidFill>
                  <a:srgbClr val="C00000"/>
                </a:solidFill>
              </a:rPr>
              <a:t>Counsel</a:t>
            </a:r>
            <a:endParaRPr lang="de-DE" b="1" dirty="0">
              <a:solidFill>
                <a:srgbClr val="C00000"/>
              </a:solidFill>
            </a:endParaRPr>
          </a:p>
          <a:p>
            <a:r>
              <a:rPr lang="de-DE" b="1" dirty="0">
                <a:solidFill>
                  <a:srgbClr val="C00000"/>
                </a:solidFill>
              </a:rPr>
              <a:t>Knowledge</a:t>
            </a:r>
          </a:p>
          <a:p>
            <a:endParaRPr lang="de-DE" dirty="0"/>
          </a:p>
        </p:txBody>
      </p:sp>
      <p:sp>
        <p:nvSpPr>
          <p:cNvPr id="6" name="Rechteck 5"/>
          <p:cNvSpPr/>
          <p:nvPr/>
        </p:nvSpPr>
        <p:spPr>
          <a:xfrm>
            <a:off x="7513983" y="2711942"/>
            <a:ext cx="2918129" cy="923330"/>
          </a:xfrm>
          <a:prstGeom prst="rect">
            <a:avLst/>
          </a:prstGeom>
        </p:spPr>
        <p:txBody>
          <a:bodyPr wrap="square">
            <a:spAutoFit/>
          </a:bodyPr>
          <a:lstStyle/>
          <a:p>
            <a:r>
              <a:rPr lang="de-DE" b="1" dirty="0">
                <a:solidFill>
                  <a:srgbClr val="C00000"/>
                </a:solidFill>
              </a:rPr>
              <a:t>Understanding</a:t>
            </a:r>
          </a:p>
          <a:p>
            <a:r>
              <a:rPr lang="de-DE" b="1" dirty="0" err="1">
                <a:solidFill>
                  <a:srgbClr val="C00000"/>
                </a:solidFill>
              </a:rPr>
              <a:t>Might</a:t>
            </a:r>
            <a:endParaRPr lang="de-DE" b="1" dirty="0">
              <a:solidFill>
                <a:srgbClr val="C00000"/>
              </a:solidFill>
            </a:endParaRPr>
          </a:p>
          <a:p>
            <a:r>
              <a:rPr lang="de-DE" b="1" dirty="0">
                <a:solidFill>
                  <a:srgbClr val="C00000"/>
                </a:solidFill>
              </a:rPr>
              <a:t>Fear</a:t>
            </a:r>
          </a:p>
        </p:txBody>
      </p:sp>
      <p:sp>
        <p:nvSpPr>
          <p:cNvPr id="7" name="Rechteck 6"/>
          <p:cNvSpPr/>
          <p:nvPr/>
        </p:nvSpPr>
        <p:spPr>
          <a:xfrm>
            <a:off x="1074821" y="5719011"/>
            <a:ext cx="10869695" cy="646331"/>
          </a:xfrm>
          <a:prstGeom prst="rect">
            <a:avLst/>
          </a:prstGeom>
        </p:spPr>
        <p:txBody>
          <a:bodyPr wrap="square">
            <a:spAutoFit/>
          </a:bodyPr>
          <a:lstStyle/>
          <a:p>
            <a:r>
              <a:rPr lang="de-DE" b="1" u="sng" dirty="0"/>
              <a:t>Isaiah </a:t>
            </a:r>
            <a:r>
              <a:rPr lang="de-DE" b="1" u="sng" dirty="0" smtClean="0"/>
              <a:t>11:2</a:t>
            </a:r>
            <a:r>
              <a:rPr lang="en-US" dirty="0" smtClean="0"/>
              <a:t> And </a:t>
            </a:r>
            <a:r>
              <a:rPr lang="en-US" dirty="0"/>
              <a:t>the </a:t>
            </a:r>
            <a:r>
              <a:rPr lang="en-US" b="1" dirty="0">
                <a:solidFill>
                  <a:srgbClr val="C00000"/>
                </a:solidFill>
              </a:rPr>
              <a:t>spirit of the LORD </a:t>
            </a:r>
            <a:r>
              <a:rPr lang="en-US" dirty="0"/>
              <a:t>shall rest upon him, the spirit of </a:t>
            </a:r>
            <a:r>
              <a:rPr lang="en-US" b="1" dirty="0">
                <a:solidFill>
                  <a:srgbClr val="C00000"/>
                </a:solidFill>
              </a:rPr>
              <a:t>wisdom</a:t>
            </a:r>
            <a:r>
              <a:rPr lang="en-US" dirty="0"/>
              <a:t> and </a:t>
            </a:r>
            <a:r>
              <a:rPr lang="en-US" b="1" dirty="0">
                <a:solidFill>
                  <a:srgbClr val="C00000"/>
                </a:solidFill>
              </a:rPr>
              <a:t>understanding</a:t>
            </a:r>
            <a:r>
              <a:rPr lang="en-US" dirty="0"/>
              <a:t>, the spirit of </a:t>
            </a:r>
            <a:r>
              <a:rPr lang="en-US" b="1" dirty="0">
                <a:solidFill>
                  <a:srgbClr val="C00000"/>
                </a:solidFill>
              </a:rPr>
              <a:t>counsel</a:t>
            </a:r>
            <a:r>
              <a:rPr lang="en-US" b="1" dirty="0"/>
              <a:t> </a:t>
            </a:r>
            <a:r>
              <a:rPr lang="en-US" dirty="0"/>
              <a:t>and </a:t>
            </a:r>
            <a:r>
              <a:rPr lang="en-US" b="1" dirty="0">
                <a:solidFill>
                  <a:srgbClr val="C00000"/>
                </a:solidFill>
              </a:rPr>
              <a:t>might</a:t>
            </a:r>
            <a:r>
              <a:rPr lang="en-US" dirty="0"/>
              <a:t>, the spirit of </a:t>
            </a:r>
            <a:r>
              <a:rPr lang="en-US" b="1" dirty="0">
                <a:solidFill>
                  <a:srgbClr val="C00000"/>
                </a:solidFill>
              </a:rPr>
              <a:t>knowledge</a:t>
            </a:r>
            <a:r>
              <a:rPr lang="en-US" dirty="0"/>
              <a:t> and of the </a:t>
            </a:r>
            <a:r>
              <a:rPr lang="en-US" b="1" dirty="0">
                <a:solidFill>
                  <a:srgbClr val="C00000"/>
                </a:solidFill>
              </a:rPr>
              <a:t>fear</a:t>
            </a:r>
            <a:r>
              <a:rPr lang="en-US" dirty="0"/>
              <a:t> of the </a:t>
            </a:r>
            <a:r>
              <a:rPr lang="en-US" dirty="0" smtClean="0"/>
              <a:t>LORD.</a:t>
            </a:r>
            <a:endParaRPr lang="de-DE" dirty="0"/>
          </a:p>
        </p:txBody>
      </p:sp>
    </p:spTree>
    <p:extLst>
      <p:ext uri="{BB962C8B-B14F-4D97-AF65-F5344CB8AC3E}">
        <p14:creationId xmlns:p14="http://schemas.microsoft.com/office/powerpoint/2010/main" val="3262364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Menorah</a:t>
            </a:r>
            <a:r>
              <a:rPr lang="de-DE" dirty="0" smtClean="0"/>
              <a:t> </a:t>
            </a:r>
            <a:r>
              <a:rPr lang="de-DE" dirty="0" err="1" smtClean="0"/>
              <a:t>first</a:t>
            </a:r>
            <a:r>
              <a:rPr lang="de-DE" dirty="0" smtClean="0"/>
              <a:t> </a:t>
            </a:r>
            <a:r>
              <a:rPr lang="de-DE" dirty="0" err="1" smtClean="0"/>
              <a:t>mentioned</a:t>
            </a:r>
            <a:r>
              <a:rPr lang="de-DE" dirty="0" smtClean="0"/>
              <a:t> </a:t>
            </a:r>
            <a:r>
              <a:rPr lang="de-DE" dirty="0" err="1" smtClean="0"/>
              <a:t>of</a:t>
            </a:r>
            <a:r>
              <a:rPr lang="de-DE" dirty="0" smtClean="0"/>
              <a:t> Moses</a:t>
            </a:r>
            <a:endParaRPr lang="de-DE" dirty="0"/>
          </a:p>
        </p:txBody>
      </p:sp>
      <p:sp>
        <p:nvSpPr>
          <p:cNvPr id="3" name="Inhaltsplatzhalter 2"/>
          <p:cNvSpPr>
            <a:spLocks noGrp="1"/>
          </p:cNvSpPr>
          <p:nvPr>
            <p:ph idx="1"/>
          </p:nvPr>
        </p:nvSpPr>
        <p:spPr>
          <a:xfrm>
            <a:off x="1154954" y="2606842"/>
            <a:ext cx="9871134" cy="5175084"/>
          </a:xfrm>
        </p:spPr>
        <p:txBody>
          <a:bodyPr>
            <a:normAutofit fontScale="62500" lnSpcReduction="20000"/>
          </a:bodyPr>
          <a:lstStyle/>
          <a:p>
            <a:pPr marL="0" indent="0" fontAlgn="base">
              <a:buNone/>
            </a:pPr>
            <a:r>
              <a:rPr lang="en-US" sz="3500" dirty="0" smtClean="0"/>
              <a:t>The Menorah first mentioned in Exodus 25 in the description of the           tabernacle with </a:t>
            </a:r>
            <a:r>
              <a:rPr lang="en-US" sz="3500" b="1" dirty="0" smtClean="0">
                <a:solidFill>
                  <a:srgbClr val="C00000"/>
                </a:solidFill>
              </a:rPr>
              <a:t>7</a:t>
            </a:r>
            <a:r>
              <a:rPr lang="en-US" sz="3500" dirty="0" smtClean="0"/>
              <a:t> special pieces of furniture:</a:t>
            </a:r>
          </a:p>
          <a:p>
            <a:pPr marL="0" indent="0" fontAlgn="base">
              <a:buNone/>
            </a:pPr>
            <a:endParaRPr lang="en-US" sz="3500" dirty="0" smtClean="0"/>
          </a:p>
          <a:p>
            <a:pPr marL="0" indent="0" fontAlgn="base">
              <a:buNone/>
            </a:pPr>
            <a:r>
              <a:rPr lang="en-US" sz="3500" dirty="0" smtClean="0"/>
              <a:t>-The Ark of the Covenant</a:t>
            </a:r>
          </a:p>
          <a:p>
            <a:pPr marL="0" indent="0" fontAlgn="base">
              <a:buNone/>
            </a:pPr>
            <a:r>
              <a:rPr lang="en-US" sz="3500" dirty="0" smtClean="0"/>
              <a:t>-The Mercy Seat with the two Cherubim  </a:t>
            </a:r>
          </a:p>
          <a:p>
            <a:pPr marL="0" indent="0" fontAlgn="base">
              <a:buNone/>
            </a:pPr>
            <a:r>
              <a:rPr lang="en-US" sz="3500" dirty="0" smtClean="0"/>
              <a:t>-The Golden Altar of Incense</a:t>
            </a:r>
          </a:p>
          <a:p>
            <a:pPr marL="0" indent="0" fontAlgn="base">
              <a:buNone/>
            </a:pPr>
            <a:r>
              <a:rPr lang="en-US" sz="3500" dirty="0" smtClean="0"/>
              <a:t>-The Table of Showbread</a:t>
            </a:r>
          </a:p>
          <a:p>
            <a:pPr marL="0" indent="0" fontAlgn="base">
              <a:buNone/>
            </a:pPr>
            <a:r>
              <a:rPr lang="en-US" sz="3500" dirty="0" smtClean="0"/>
              <a:t>-The Menorah (Golden Lampstand)</a:t>
            </a:r>
          </a:p>
          <a:p>
            <a:pPr marL="0" indent="0" fontAlgn="base">
              <a:buNone/>
            </a:pPr>
            <a:r>
              <a:rPr lang="en-US" sz="3500" dirty="0" smtClean="0"/>
              <a:t>-The Brazen Laver</a:t>
            </a:r>
          </a:p>
          <a:p>
            <a:pPr marL="0" indent="0" fontAlgn="base">
              <a:buNone/>
            </a:pPr>
            <a:r>
              <a:rPr lang="en-US" sz="3500" dirty="0" smtClean="0"/>
              <a:t>-The Altar of Burnt Offering</a:t>
            </a:r>
          </a:p>
          <a:p>
            <a:pPr marL="0" indent="0" fontAlgn="base">
              <a:buNone/>
            </a:pPr>
            <a:endParaRPr lang="en-US" dirty="0" smtClean="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7916" y="2915760"/>
            <a:ext cx="3278659" cy="3942240"/>
          </a:xfrm>
          <a:prstGeom prst="rect">
            <a:avLst/>
          </a:prstGeom>
        </p:spPr>
      </p:pic>
    </p:spTree>
    <p:extLst>
      <p:ext uri="{BB962C8B-B14F-4D97-AF65-F5344CB8AC3E}">
        <p14:creationId xmlns:p14="http://schemas.microsoft.com/office/powerpoint/2010/main" val="4026047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Sacrifice</a:t>
            </a:r>
            <a:r>
              <a:rPr lang="de-DE" dirty="0" smtClean="0"/>
              <a:t> </a:t>
            </a:r>
            <a:r>
              <a:rPr lang="de-DE" dirty="0" err="1" smtClean="0"/>
              <a:t>of</a:t>
            </a:r>
            <a:r>
              <a:rPr lang="de-DE" dirty="0" smtClean="0"/>
              <a:t> 7 </a:t>
            </a:r>
            <a:r>
              <a:rPr lang="de-DE" dirty="0"/>
              <a:t>L</a:t>
            </a:r>
            <a:r>
              <a:rPr lang="de-DE" dirty="0" smtClean="0"/>
              <a:t>ambs</a:t>
            </a:r>
            <a:endParaRPr lang="de-DE" dirty="0"/>
          </a:p>
        </p:txBody>
      </p:sp>
      <p:sp>
        <p:nvSpPr>
          <p:cNvPr id="3" name="Inhaltsplatzhalter 2"/>
          <p:cNvSpPr>
            <a:spLocks noGrp="1"/>
          </p:cNvSpPr>
          <p:nvPr>
            <p:ph idx="1"/>
          </p:nvPr>
        </p:nvSpPr>
        <p:spPr>
          <a:xfrm>
            <a:off x="1154953" y="2310063"/>
            <a:ext cx="9370171" cy="6100511"/>
          </a:xfrm>
        </p:spPr>
        <p:txBody>
          <a:bodyPr>
            <a:normAutofit fontScale="55000" lnSpcReduction="20000"/>
          </a:bodyPr>
          <a:lstStyle/>
          <a:p>
            <a:pPr marL="0" indent="0">
              <a:buNone/>
            </a:pPr>
            <a:r>
              <a:rPr lang="en-US" b="1" dirty="0">
                <a:hlinkClick r:id="rId2"/>
              </a:rPr>
              <a:t>Genesis 21:28-30</a:t>
            </a:r>
            <a:r>
              <a:rPr lang="en-US" b="1" dirty="0"/>
              <a:t> </a:t>
            </a:r>
            <a:r>
              <a:rPr lang="en-US" dirty="0"/>
              <a:t>And Abraham set </a:t>
            </a:r>
            <a:r>
              <a:rPr lang="en-US" b="1" dirty="0">
                <a:solidFill>
                  <a:srgbClr val="FF0000"/>
                </a:solidFill>
              </a:rPr>
              <a:t>seven</a:t>
            </a:r>
            <a:r>
              <a:rPr lang="en-US" dirty="0"/>
              <a:t> ewe </a:t>
            </a:r>
            <a:r>
              <a:rPr lang="en-US" b="1" dirty="0">
                <a:solidFill>
                  <a:srgbClr val="FF0000"/>
                </a:solidFill>
              </a:rPr>
              <a:t>lambs</a:t>
            </a:r>
            <a:r>
              <a:rPr lang="en-US" dirty="0"/>
              <a:t> of the flock by themselves. And Abimelech said unto Abraham, What mean these </a:t>
            </a:r>
            <a:r>
              <a:rPr lang="en-US" b="1" dirty="0">
                <a:solidFill>
                  <a:srgbClr val="FF0000"/>
                </a:solidFill>
              </a:rPr>
              <a:t>seven</a:t>
            </a:r>
            <a:r>
              <a:rPr lang="en-US" dirty="0"/>
              <a:t> ewe </a:t>
            </a:r>
            <a:r>
              <a:rPr lang="en-US" b="1" dirty="0">
                <a:solidFill>
                  <a:srgbClr val="FF0000"/>
                </a:solidFill>
              </a:rPr>
              <a:t>lambs</a:t>
            </a:r>
            <a:r>
              <a:rPr lang="en-US" dirty="0"/>
              <a:t> which thou hast set by themselves? And he said, For these </a:t>
            </a:r>
            <a:r>
              <a:rPr lang="en-US" b="1" dirty="0">
                <a:solidFill>
                  <a:srgbClr val="FF0000"/>
                </a:solidFill>
              </a:rPr>
              <a:t>seven</a:t>
            </a:r>
            <a:r>
              <a:rPr lang="en-US" dirty="0"/>
              <a:t> ewe</a:t>
            </a:r>
            <a:r>
              <a:rPr lang="en-US" dirty="0">
                <a:solidFill>
                  <a:srgbClr val="FF0000"/>
                </a:solidFill>
              </a:rPr>
              <a:t> </a:t>
            </a:r>
            <a:r>
              <a:rPr lang="en-US" b="1" dirty="0">
                <a:solidFill>
                  <a:srgbClr val="FF0000"/>
                </a:solidFill>
              </a:rPr>
              <a:t>lambs</a:t>
            </a:r>
            <a:r>
              <a:rPr lang="en-US" dirty="0"/>
              <a:t> shalt thou take of my hand, that they may be a witness unto me, that I have </a:t>
            </a:r>
            <a:r>
              <a:rPr lang="en-US" dirty="0" err="1"/>
              <a:t>digged</a:t>
            </a:r>
            <a:r>
              <a:rPr lang="en-US" dirty="0"/>
              <a:t> this well</a:t>
            </a:r>
          </a:p>
          <a:p>
            <a:pPr marL="0" indent="0">
              <a:buNone/>
            </a:pPr>
            <a:r>
              <a:rPr lang="en-US" b="1" dirty="0">
                <a:hlinkClick r:id="rId3"/>
              </a:rPr>
              <a:t>Leviticus 23:18</a:t>
            </a:r>
            <a:r>
              <a:rPr lang="en-US" b="1" dirty="0"/>
              <a:t> </a:t>
            </a:r>
            <a:r>
              <a:rPr lang="en-US" dirty="0"/>
              <a:t>And ye shall offer with the bread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without blemish of the first year, and one young bullock, and two rams: they shall be for a burnt offering unto the </a:t>
            </a:r>
            <a:r>
              <a:rPr lang="en-US" cap="small" dirty="0"/>
              <a:t>Lord</a:t>
            </a:r>
            <a:r>
              <a:rPr lang="en-US" dirty="0"/>
              <a:t>, with their meat offering, and their drink offerings, even an offering made by fire, of sweet </a:t>
            </a:r>
            <a:r>
              <a:rPr lang="en-US" dirty="0" err="1"/>
              <a:t>savour</a:t>
            </a:r>
            <a:r>
              <a:rPr lang="en-US" dirty="0"/>
              <a:t> unto the </a:t>
            </a:r>
            <a:r>
              <a:rPr lang="en-US" cap="small" dirty="0"/>
              <a:t>Lord</a:t>
            </a:r>
            <a:r>
              <a:rPr lang="en-US" dirty="0"/>
              <a:t>.</a:t>
            </a:r>
          </a:p>
          <a:p>
            <a:pPr marL="0" indent="0">
              <a:buNone/>
            </a:pPr>
            <a:r>
              <a:rPr lang="en-US" b="1" dirty="0">
                <a:hlinkClick r:id="rId4"/>
              </a:rPr>
              <a:t>Numbers 28:11</a:t>
            </a:r>
            <a:r>
              <a:rPr lang="en-US" b="1" dirty="0"/>
              <a:t> </a:t>
            </a:r>
            <a:r>
              <a:rPr lang="en-US" dirty="0"/>
              <a:t>And in the beginnings of your months ye shall offer a burnt offering unto the </a:t>
            </a:r>
            <a:r>
              <a:rPr lang="en-US" cap="small" dirty="0"/>
              <a:t>Lord</a:t>
            </a:r>
            <a:r>
              <a:rPr lang="en-US" dirty="0"/>
              <a:t>; two young bullocks, and one ram,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of the first year without spot;</a:t>
            </a:r>
          </a:p>
          <a:p>
            <a:pPr marL="0" indent="0">
              <a:buNone/>
            </a:pPr>
            <a:r>
              <a:rPr lang="en-US" b="1" dirty="0">
                <a:hlinkClick r:id="rId5"/>
              </a:rPr>
              <a:t>Numbers 28:19</a:t>
            </a:r>
            <a:r>
              <a:rPr lang="en-US" b="1" dirty="0"/>
              <a:t> </a:t>
            </a:r>
            <a:r>
              <a:rPr lang="en-US" dirty="0"/>
              <a:t>But ye shall offer a sacrifice made by fire for a burnt offering unto the </a:t>
            </a:r>
            <a:r>
              <a:rPr lang="en-US" cap="small" dirty="0"/>
              <a:t>Lord</a:t>
            </a:r>
            <a:r>
              <a:rPr lang="en-US" dirty="0"/>
              <a:t>; two young bullocks, and one ram, and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of the first year: they shall be unto you without blemish:</a:t>
            </a:r>
          </a:p>
          <a:p>
            <a:pPr marL="0" indent="0">
              <a:buNone/>
            </a:pPr>
            <a:r>
              <a:rPr lang="en-US" b="1" dirty="0">
                <a:hlinkClick r:id="rId6"/>
              </a:rPr>
              <a:t>Numbers 28:21</a:t>
            </a:r>
            <a:r>
              <a:rPr lang="en-US" b="1" dirty="0"/>
              <a:t> </a:t>
            </a:r>
            <a:r>
              <a:rPr lang="en-US" dirty="0"/>
              <a:t>A several tenth deal shalt thou offer for every lamb, throughout the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a:t>
            </a:r>
          </a:p>
          <a:p>
            <a:pPr marL="0" indent="0">
              <a:buNone/>
            </a:pPr>
            <a:r>
              <a:rPr lang="en-US" b="1" dirty="0">
                <a:hlinkClick r:id="rId7"/>
              </a:rPr>
              <a:t>Numbers 28:27</a:t>
            </a:r>
            <a:r>
              <a:rPr lang="en-US" b="1" dirty="0"/>
              <a:t> </a:t>
            </a:r>
            <a:r>
              <a:rPr lang="en-US" dirty="0"/>
              <a:t>But ye shall offer the burnt offering for a sweet </a:t>
            </a:r>
            <a:r>
              <a:rPr lang="en-US" dirty="0" err="1"/>
              <a:t>savour</a:t>
            </a:r>
            <a:r>
              <a:rPr lang="en-US" dirty="0"/>
              <a:t> unto the </a:t>
            </a:r>
            <a:r>
              <a:rPr lang="en-US" cap="small" dirty="0"/>
              <a:t>Lord</a:t>
            </a:r>
            <a:r>
              <a:rPr lang="en-US" dirty="0"/>
              <a:t>; two young bullocks, one ram, </a:t>
            </a:r>
            <a:r>
              <a:rPr lang="en-US" b="1" dirty="0">
                <a:solidFill>
                  <a:srgbClr val="FF0000"/>
                </a:solidFill>
              </a:rPr>
              <a:t>seven lambs</a:t>
            </a:r>
            <a:r>
              <a:rPr lang="en-US" dirty="0"/>
              <a:t> of the first year;</a:t>
            </a:r>
          </a:p>
          <a:p>
            <a:pPr marL="0" indent="0">
              <a:buNone/>
            </a:pPr>
            <a:r>
              <a:rPr lang="en-US" b="1" dirty="0">
                <a:hlinkClick r:id="rId8"/>
              </a:rPr>
              <a:t>Numbers 28:29</a:t>
            </a:r>
            <a:r>
              <a:rPr lang="en-US" b="1" dirty="0"/>
              <a:t> </a:t>
            </a:r>
            <a:r>
              <a:rPr lang="en-US" dirty="0"/>
              <a:t>A several tenth deal unto one lamb, throughout the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a:t>
            </a:r>
          </a:p>
          <a:p>
            <a:pPr marL="0" indent="0">
              <a:buNone/>
            </a:pPr>
            <a:r>
              <a:rPr lang="en-US" b="1" dirty="0">
                <a:hlinkClick r:id="rId9"/>
              </a:rPr>
              <a:t>Numbers 29:2</a:t>
            </a:r>
            <a:r>
              <a:rPr lang="en-US" b="1" dirty="0"/>
              <a:t> </a:t>
            </a:r>
            <a:r>
              <a:rPr lang="en-US" dirty="0"/>
              <a:t>And ye shall offer a burnt offering for a sweet </a:t>
            </a:r>
            <a:r>
              <a:rPr lang="en-US" dirty="0" err="1"/>
              <a:t>savour</a:t>
            </a:r>
            <a:r>
              <a:rPr lang="en-US" dirty="0"/>
              <a:t> unto the </a:t>
            </a:r>
            <a:r>
              <a:rPr lang="en-US" cap="small" dirty="0"/>
              <a:t>Lord</a:t>
            </a:r>
            <a:r>
              <a:rPr lang="en-US" dirty="0"/>
              <a:t>; one young bullock, one ram, and </a:t>
            </a:r>
            <a:r>
              <a:rPr lang="en-US" b="1" dirty="0">
                <a:solidFill>
                  <a:srgbClr val="FF0000"/>
                </a:solidFill>
              </a:rPr>
              <a:t>seven lambs</a:t>
            </a:r>
            <a:r>
              <a:rPr lang="en-US" dirty="0"/>
              <a:t> of the first year without blemish:</a:t>
            </a:r>
          </a:p>
          <a:p>
            <a:pPr marL="0" indent="0">
              <a:buNone/>
            </a:pPr>
            <a:r>
              <a:rPr lang="en-US" b="1" dirty="0">
                <a:hlinkClick r:id="rId10"/>
              </a:rPr>
              <a:t>Numbers 29:4</a:t>
            </a:r>
            <a:r>
              <a:rPr lang="en-US" b="1" dirty="0"/>
              <a:t> </a:t>
            </a:r>
            <a:r>
              <a:rPr lang="en-US" dirty="0"/>
              <a:t>And one tenth deal for one lamb, throughout the </a:t>
            </a:r>
            <a:r>
              <a:rPr lang="en-US" b="1" dirty="0">
                <a:solidFill>
                  <a:srgbClr val="FF0000"/>
                </a:solidFill>
              </a:rPr>
              <a:t>seven lambs</a:t>
            </a:r>
            <a:r>
              <a:rPr lang="en-US" dirty="0"/>
              <a:t>:</a:t>
            </a:r>
          </a:p>
          <a:p>
            <a:pPr marL="0" indent="0">
              <a:buNone/>
            </a:pPr>
            <a:r>
              <a:rPr lang="en-US" b="1" dirty="0">
                <a:hlinkClick r:id="rId11"/>
              </a:rPr>
              <a:t>Numbers 29:8</a:t>
            </a:r>
            <a:r>
              <a:rPr lang="en-US" b="1" dirty="0"/>
              <a:t> </a:t>
            </a:r>
            <a:r>
              <a:rPr lang="en-US" dirty="0"/>
              <a:t>But ye shall offer a burnt offering unto the </a:t>
            </a:r>
            <a:r>
              <a:rPr lang="en-US" cap="small" dirty="0"/>
              <a:t>Lord</a:t>
            </a:r>
            <a:r>
              <a:rPr lang="en-US" dirty="0"/>
              <a:t> for a sweet </a:t>
            </a:r>
            <a:r>
              <a:rPr lang="en-US" dirty="0" err="1"/>
              <a:t>savour</a:t>
            </a:r>
            <a:r>
              <a:rPr lang="en-US" dirty="0"/>
              <a:t>; one young bullock, one ram, and </a:t>
            </a:r>
            <a:r>
              <a:rPr lang="en-US" b="1" dirty="0">
                <a:solidFill>
                  <a:srgbClr val="FF0000"/>
                </a:solidFill>
              </a:rPr>
              <a:t>seven lambs</a:t>
            </a:r>
            <a:r>
              <a:rPr lang="en-US" dirty="0"/>
              <a:t> of the first year; they shall be unto you without blemish:</a:t>
            </a:r>
          </a:p>
          <a:p>
            <a:pPr marL="0" indent="0">
              <a:buNone/>
            </a:pPr>
            <a:r>
              <a:rPr lang="en-US" b="1" dirty="0">
                <a:hlinkClick r:id="rId12"/>
              </a:rPr>
              <a:t>Numbers 29:10</a:t>
            </a:r>
            <a:r>
              <a:rPr lang="en-US" b="1" dirty="0"/>
              <a:t> </a:t>
            </a:r>
            <a:r>
              <a:rPr lang="en-US" dirty="0"/>
              <a:t>A several tenth deal for one lamb, throughout the </a:t>
            </a:r>
            <a:r>
              <a:rPr lang="en-US" b="1" dirty="0">
                <a:solidFill>
                  <a:srgbClr val="FF0000"/>
                </a:solidFill>
              </a:rPr>
              <a:t>seven lambs</a:t>
            </a:r>
            <a:r>
              <a:rPr lang="en-US" dirty="0"/>
              <a:t>:</a:t>
            </a:r>
          </a:p>
          <a:p>
            <a:pPr marL="0" indent="0">
              <a:buNone/>
            </a:pPr>
            <a:r>
              <a:rPr lang="en-US" b="1" dirty="0">
                <a:hlinkClick r:id="rId13"/>
              </a:rPr>
              <a:t>Numbers 29:32</a:t>
            </a:r>
            <a:r>
              <a:rPr lang="en-US" b="1" dirty="0"/>
              <a:t> </a:t>
            </a:r>
            <a:r>
              <a:rPr lang="en-US" dirty="0"/>
              <a:t>And on the </a:t>
            </a:r>
            <a:r>
              <a:rPr lang="en-US" b="1" dirty="0">
                <a:solidFill>
                  <a:srgbClr val="FF0000"/>
                </a:solidFill>
              </a:rPr>
              <a:t>seven</a:t>
            </a:r>
            <a:r>
              <a:rPr lang="en-US" dirty="0"/>
              <a:t>th day</a:t>
            </a:r>
            <a:r>
              <a:rPr lang="en-US" dirty="0">
                <a:solidFill>
                  <a:srgbClr val="FF0000"/>
                </a:solidFill>
              </a:rPr>
              <a:t> </a:t>
            </a:r>
            <a:r>
              <a:rPr lang="en-US" b="1" dirty="0">
                <a:solidFill>
                  <a:srgbClr val="FF0000"/>
                </a:solidFill>
              </a:rPr>
              <a:t>seven</a:t>
            </a:r>
            <a:r>
              <a:rPr lang="en-US" dirty="0"/>
              <a:t> bullocks, two rams, and fourteen </a:t>
            </a:r>
            <a:r>
              <a:rPr lang="en-US" b="1" dirty="0">
                <a:solidFill>
                  <a:srgbClr val="FF0000"/>
                </a:solidFill>
              </a:rPr>
              <a:t>lambs</a:t>
            </a:r>
            <a:r>
              <a:rPr lang="en-US" dirty="0"/>
              <a:t> of the first year without blemish:</a:t>
            </a:r>
          </a:p>
          <a:p>
            <a:pPr marL="0" indent="0">
              <a:buNone/>
            </a:pPr>
            <a:r>
              <a:rPr lang="en-US" b="1" dirty="0">
                <a:hlinkClick r:id="rId14"/>
              </a:rPr>
              <a:t>Numbers 29:36</a:t>
            </a:r>
            <a:r>
              <a:rPr lang="en-US" b="1" dirty="0"/>
              <a:t> </a:t>
            </a:r>
            <a:r>
              <a:rPr lang="en-US" dirty="0"/>
              <a:t>But ye shall offer a burnt offering, a sacrifice made by fire, of a sweet </a:t>
            </a:r>
            <a:r>
              <a:rPr lang="en-US" dirty="0" err="1"/>
              <a:t>savour</a:t>
            </a:r>
            <a:r>
              <a:rPr lang="en-US" dirty="0"/>
              <a:t> unto the </a:t>
            </a:r>
            <a:r>
              <a:rPr lang="en-US" cap="small" dirty="0"/>
              <a:t>Lord</a:t>
            </a:r>
            <a:r>
              <a:rPr lang="en-US" dirty="0"/>
              <a:t>: one bullock, one ram,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of the first year without blemish:</a:t>
            </a:r>
          </a:p>
          <a:p>
            <a:pPr marL="0" indent="0">
              <a:buNone/>
            </a:pPr>
            <a:r>
              <a:rPr lang="en-US" b="1" dirty="0">
                <a:hlinkClick r:id="rId15"/>
              </a:rPr>
              <a:t>2 Chronicles 29:21</a:t>
            </a:r>
            <a:r>
              <a:rPr lang="en-US" b="1" dirty="0"/>
              <a:t> </a:t>
            </a:r>
            <a:r>
              <a:rPr lang="en-US" dirty="0"/>
              <a:t>And they brought </a:t>
            </a:r>
            <a:r>
              <a:rPr lang="en-US" b="1" dirty="0">
                <a:solidFill>
                  <a:srgbClr val="FF0000"/>
                </a:solidFill>
              </a:rPr>
              <a:t>seven</a:t>
            </a:r>
            <a:r>
              <a:rPr lang="en-US" dirty="0"/>
              <a:t> bullocks, and </a:t>
            </a:r>
            <a:r>
              <a:rPr lang="en-US" b="1" dirty="0">
                <a:solidFill>
                  <a:srgbClr val="FF0000"/>
                </a:solidFill>
              </a:rPr>
              <a:t>seven</a:t>
            </a:r>
            <a:r>
              <a:rPr lang="en-US" dirty="0"/>
              <a:t> rams, and </a:t>
            </a:r>
            <a:r>
              <a:rPr lang="en-US" b="1" dirty="0">
                <a:solidFill>
                  <a:srgbClr val="FF0000"/>
                </a:solidFill>
              </a:rPr>
              <a:t>seven</a:t>
            </a:r>
            <a:r>
              <a:rPr lang="en-US" dirty="0">
                <a:solidFill>
                  <a:srgbClr val="FF0000"/>
                </a:solidFill>
              </a:rPr>
              <a:t> </a:t>
            </a:r>
            <a:r>
              <a:rPr lang="en-US" b="1" dirty="0">
                <a:solidFill>
                  <a:srgbClr val="FF0000"/>
                </a:solidFill>
              </a:rPr>
              <a:t>lambs</a:t>
            </a:r>
            <a:r>
              <a:rPr lang="en-US" dirty="0"/>
              <a:t>, and </a:t>
            </a:r>
            <a:r>
              <a:rPr lang="en-US" b="1" dirty="0">
                <a:solidFill>
                  <a:srgbClr val="FF0000"/>
                </a:solidFill>
              </a:rPr>
              <a:t>seven</a:t>
            </a:r>
            <a:r>
              <a:rPr lang="en-US" dirty="0"/>
              <a:t> he goats, for a sin offering for the kingdom, and for the sanctuary, and for Judah. And he commanded the priests the sons of Aaron to offer them on the altar of the </a:t>
            </a:r>
            <a:r>
              <a:rPr lang="en-US" cap="small" dirty="0"/>
              <a:t>Lord</a:t>
            </a:r>
            <a:r>
              <a:rPr lang="en-US" dirty="0"/>
              <a:t>.</a:t>
            </a:r>
          </a:p>
          <a:p>
            <a:pPr marL="0" indent="0" fontAlgn="base">
              <a:buNone/>
            </a:pPr>
            <a:endParaRPr lang="en-US" sz="2800" dirty="0"/>
          </a:p>
          <a:p>
            <a:pPr marL="0" indent="0" fontAlgn="base">
              <a:buNone/>
            </a:pPr>
            <a:endParaRPr lang="en-US" dirty="0"/>
          </a:p>
          <a:p>
            <a:pPr marL="0" indent="0" fontAlgn="base">
              <a:buNone/>
            </a:pPr>
            <a:endParaRPr lang="en-US" dirty="0"/>
          </a:p>
          <a:p>
            <a:pPr marL="0" indent="0" fontAlgn="base">
              <a:buNone/>
            </a:pPr>
            <a:r>
              <a:rPr lang="en-US" dirty="0"/>
              <a:t>												 																</a:t>
            </a:r>
            <a:endParaRPr lang="de-DE" dirty="0"/>
          </a:p>
          <a:p>
            <a:pPr marL="0" indent="0">
              <a:buNone/>
            </a:pPr>
            <a:endParaRPr lang="de-DE" dirty="0"/>
          </a:p>
        </p:txBody>
      </p:sp>
    </p:spTree>
    <p:extLst>
      <p:ext uri="{BB962C8B-B14F-4D97-AF65-F5344CB8AC3E}">
        <p14:creationId xmlns:p14="http://schemas.microsoft.com/office/powerpoint/2010/main" val="334330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Noah </a:t>
            </a:r>
            <a:r>
              <a:rPr lang="de-DE" dirty="0" err="1" smtClean="0"/>
              <a:t>taking</a:t>
            </a:r>
            <a:r>
              <a:rPr lang="de-DE" dirty="0" smtClean="0"/>
              <a:t> 7 clean </a:t>
            </a:r>
            <a:r>
              <a:rPr lang="de-DE" dirty="0" err="1" smtClean="0"/>
              <a:t>animals</a:t>
            </a:r>
            <a:r>
              <a:rPr lang="de-DE" dirty="0" smtClean="0"/>
              <a:t> in </a:t>
            </a:r>
            <a:r>
              <a:rPr lang="de-DE" dirty="0" err="1" smtClean="0"/>
              <a:t>the</a:t>
            </a:r>
            <a:r>
              <a:rPr lang="de-DE" dirty="0" smtClean="0"/>
              <a:t> </a:t>
            </a:r>
            <a:r>
              <a:rPr lang="de-DE" dirty="0" err="1" smtClean="0"/>
              <a:t>Ark</a:t>
            </a:r>
            <a:endParaRPr lang="de-DE" dirty="0"/>
          </a:p>
        </p:txBody>
      </p:sp>
      <p:sp>
        <p:nvSpPr>
          <p:cNvPr id="3" name="Inhaltsplatzhalter 2"/>
          <p:cNvSpPr>
            <a:spLocks noGrp="1"/>
          </p:cNvSpPr>
          <p:nvPr>
            <p:ph idx="1"/>
          </p:nvPr>
        </p:nvSpPr>
        <p:spPr>
          <a:xfrm>
            <a:off x="1154954" y="2318084"/>
            <a:ext cx="9370171" cy="6092490"/>
          </a:xfrm>
        </p:spPr>
        <p:txBody>
          <a:bodyPr>
            <a:normAutofit fontScale="92500" lnSpcReduction="20000"/>
          </a:bodyPr>
          <a:lstStyle/>
          <a:p>
            <a:pPr marL="0" indent="0">
              <a:buNone/>
            </a:pPr>
            <a:r>
              <a:rPr lang="en-US" b="1" dirty="0">
                <a:hlinkClick r:id="rId2"/>
              </a:rPr>
              <a:t>Genesis </a:t>
            </a:r>
            <a:r>
              <a:rPr lang="en-US" b="1" dirty="0" smtClean="0">
                <a:hlinkClick r:id="rId2"/>
              </a:rPr>
              <a:t>7:2-4</a:t>
            </a:r>
            <a:r>
              <a:rPr lang="en-US" b="1" dirty="0" smtClean="0"/>
              <a:t> </a:t>
            </a:r>
            <a:r>
              <a:rPr lang="en-US" dirty="0" smtClean="0"/>
              <a:t>Of </a:t>
            </a:r>
            <a:r>
              <a:rPr lang="en-US" dirty="0"/>
              <a:t>every clean beast thou shalt take to thee by </a:t>
            </a:r>
            <a:r>
              <a:rPr lang="en-US" b="1" dirty="0">
                <a:solidFill>
                  <a:srgbClr val="FF0000"/>
                </a:solidFill>
              </a:rPr>
              <a:t>sevens</a:t>
            </a:r>
            <a:r>
              <a:rPr lang="en-US" dirty="0"/>
              <a:t>, the male and his female: and of beasts that are not clean by two, the male and his </a:t>
            </a:r>
            <a:r>
              <a:rPr lang="en-US" dirty="0" smtClean="0"/>
              <a:t>female.</a:t>
            </a:r>
          </a:p>
          <a:p>
            <a:pPr marL="0" indent="0">
              <a:buNone/>
            </a:pPr>
            <a:r>
              <a:rPr lang="en-US" dirty="0" smtClean="0"/>
              <a:t>Of </a:t>
            </a:r>
            <a:r>
              <a:rPr lang="en-US" dirty="0"/>
              <a:t>fowls also of the air by </a:t>
            </a:r>
            <a:r>
              <a:rPr lang="en-US" b="1" dirty="0">
                <a:solidFill>
                  <a:srgbClr val="FF0000"/>
                </a:solidFill>
              </a:rPr>
              <a:t>sevens</a:t>
            </a:r>
            <a:r>
              <a:rPr lang="en-US" dirty="0"/>
              <a:t>, the male and the female; to keep seed alive upon the face of all the </a:t>
            </a:r>
            <a:r>
              <a:rPr lang="en-US" dirty="0" smtClean="0"/>
              <a:t>earth.</a:t>
            </a:r>
          </a:p>
          <a:p>
            <a:pPr marL="0" indent="0">
              <a:buNone/>
            </a:pPr>
            <a:r>
              <a:rPr lang="en-US" dirty="0" smtClean="0"/>
              <a:t>For </a:t>
            </a:r>
            <a:r>
              <a:rPr lang="en-US" dirty="0"/>
              <a:t>yet </a:t>
            </a:r>
            <a:r>
              <a:rPr lang="en-US" b="1" dirty="0">
                <a:solidFill>
                  <a:srgbClr val="FF0000"/>
                </a:solidFill>
              </a:rPr>
              <a:t>seven</a:t>
            </a:r>
            <a:r>
              <a:rPr lang="en-US" dirty="0"/>
              <a:t> days, and I will cause it to rain upon the earth forty days and forty nights; and every living substance that I have made will I destroy from off the face of the </a:t>
            </a:r>
            <a:r>
              <a:rPr lang="en-US" dirty="0" smtClean="0"/>
              <a:t>earth.</a:t>
            </a:r>
            <a:endParaRPr lang="en-US" dirty="0"/>
          </a:p>
          <a:p>
            <a:pPr marL="0" indent="0">
              <a:buNone/>
            </a:pPr>
            <a:r>
              <a:rPr lang="en-US" b="1" dirty="0">
                <a:hlinkClick r:id="rId3"/>
              </a:rPr>
              <a:t>Genesis </a:t>
            </a:r>
            <a:r>
              <a:rPr lang="en-US" b="1" dirty="0" smtClean="0">
                <a:hlinkClick r:id="rId3"/>
              </a:rPr>
              <a:t>7:10</a:t>
            </a:r>
            <a:r>
              <a:rPr lang="en-US" b="1" dirty="0" smtClean="0"/>
              <a:t> </a:t>
            </a:r>
            <a:r>
              <a:rPr lang="en-US" dirty="0" smtClean="0"/>
              <a:t>And </a:t>
            </a:r>
            <a:r>
              <a:rPr lang="en-US" dirty="0"/>
              <a:t>it came to pass after </a:t>
            </a:r>
            <a:r>
              <a:rPr lang="en-US" b="1" dirty="0">
                <a:solidFill>
                  <a:srgbClr val="FF0000"/>
                </a:solidFill>
              </a:rPr>
              <a:t>seven</a:t>
            </a:r>
            <a:r>
              <a:rPr lang="en-US" dirty="0"/>
              <a:t> days, that the waters of the flood were upon the </a:t>
            </a:r>
            <a:r>
              <a:rPr lang="en-US" dirty="0" smtClean="0"/>
              <a:t>earth.</a:t>
            </a:r>
            <a:endParaRPr lang="en-US" dirty="0"/>
          </a:p>
          <a:p>
            <a:pPr marL="0" indent="0">
              <a:buNone/>
            </a:pPr>
            <a:r>
              <a:rPr lang="en-US" b="1" dirty="0">
                <a:hlinkClick r:id="rId4"/>
              </a:rPr>
              <a:t>Genesis </a:t>
            </a:r>
            <a:r>
              <a:rPr lang="en-US" b="1" dirty="0" smtClean="0">
                <a:hlinkClick r:id="rId4"/>
              </a:rPr>
              <a:t>7:11</a:t>
            </a:r>
            <a:r>
              <a:rPr lang="en-US" b="1" dirty="0" smtClean="0"/>
              <a:t> </a:t>
            </a:r>
            <a:r>
              <a:rPr lang="en-US" dirty="0" smtClean="0"/>
              <a:t>In </a:t>
            </a:r>
            <a:r>
              <a:rPr lang="en-US" dirty="0"/>
              <a:t>the six hundredth year of Noah's life, in the second month, the seventeenth day of the month, the same day were all the fountains of the great deep broken up, and the windows of heaven were </a:t>
            </a:r>
            <a:r>
              <a:rPr lang="en-US" dirty="0" smtClean="0"/>
              <a:t>opened.</a:t>
            </a:r>
            <a:endParaRPr lang="en-US" dirty="0"/>
          </a:p>
          <a:p>
            <a:pPr marL="0" indent="0">
              <a:buNone/>
            </a:pPr>
            <a:r>
              <a:rPr lang="en-US" b="1" dirty="0">
                <a:hlinkClick r:id="rId5"/>
              </a:rPr>
              <a:t>Genesis </a:t>
            </a:r>
            <a:r>
              <a:rPr lang="en-US" b="1" dirty="0" smtClean="0">
                <a:hlinkClick r:id="rId5"/>
              </a:rPr>
              <a:t>8:4</a:t>
            </a:r>
            <a:r>
              <a:rPr lang="en-US" b="1" dirty="0" smtClean="0"/>
              <a:t> </a:t>
            </a:r>
            <a:r>
              <a:rPr lang="en-US" dirty="0" smtClean="0"/>
              <a:t>And </a:t>
            </a:r>
            <a:r>
              <a:rPr lang="en-US" dirty="0"/>
              <a:t>the ark rested in the </a:t>
            </a:r>
            <a:r>
              <a:rPr lang="en-US" b="1" dirty="0">
                <a:solidFill>
                  <a:srgbClr val="FF0000"/>
                </a:solidFill>
              </a:rPr>
              <a:t>seventh</a:t>
            </a:r>
            <a:r>
              <a:rPr lang="en-US" dirty="0"/>
              <a:t> month, on the seventeenth day of the month, upon the mountains of </a:t>
            </a:r>
            <a:r>
              <a:rPr lang="en-US" dirty="0" smtClean="0"/>
              <a:t>Ararat.</a:t>
            </a:r>
            <a:endParaRPr lang="en-US" dirty="0"/>
          </a:p>
          <a:p>
            <a:pPr marL="0" indent="0">
              <a:buNone/>
            </a:pPr>
            <a:r>
              <a:rPr lang="en-US" b="1" dirty="0">
                <a:hlinkClick r:id="rId6"/>
              </a:rPr>
              <a:t>Genesis </a:t>
            </a:r>
            <a:r>
              <a:rPr lang="en-US" b="1" dirty="0" smtClean="0">
                <a:hlinkClick r:id="rId6"/>
              </a:rPr>
              <a:t>8:10</a:t>
            </a:r>
            <a:r>
              <a:rPr lang="en-US" b="1" dirty="0" smtClean="0"/>
              <a:t> </a:t>
            </a:r>
            <a:r>
              <a:rPr lang="en-US" dirty="0" smtClean="0"/>
              <a:t>And </a:t>
            </a:r>
            <a:r>
              <a:rPr lang="en-US" dirty="0"/>
              <a:t>he stayed yet other </a:t>
            </a:r>
            <a:r>
              <a:rPr lang="en-US" b="1" dirty="0">
                <a:solidFill>
                  <a:srgbClr val="FF0000"/>
                </a:solidFill>
              </a:rPr>
              <a:t>seven</a:t>
            </a:r>
            <a:r>
              <a:rPr lang="en-US" dirty="0"/>
              <a:t> days; and again he sent forth the dove out of the </a:t>
            </a:r>
            <a:r>
              <a:rPr lang="en-US" dirty="0" smtClean="0"/>
              <a:t>ark;</a:t>
            </a:r>
            <a:endParaRPr lang="en-US" dirty="0"/>
          </a:p>
          <a:p>
            <a:pPr marL="0" indent="0">
              <a:buNone/>
            </a:pPr>
            <a:r>
              <a:rPr lang="en-US" b="1" dirty="0">
                <a:hlinkClick r:id="rId7"/>
              </a:rPr>
              <a:t>Genesis </a:t>
            </a:r>
            <a:r>
              <a:rPr lang="en-US" b="1" dirty="0" smtClean="0">
                <a:hlinkClick r:id="rId7"/>
              </a:rPr>
              <a:t>8:12</a:t>
            </a:r>
            <a:r>
              <a:rPr lang="en-US" b="1" dirty="0" smtClean="0"/>
              <a:t> </a:t>
            </a:r>
            <a:r>
              <a:rPr lang="en-US" dirty="0" smtClean="0"/>
              <a:t>And </a:t>
            </a:r>
            <a:r>
              <a:rPr lang="en-US" dirty="0"/>
              <a:t>he stayed yet other </a:t>
            </a:r>
            <a:r>
              <a:rPr lang="en-US" b="1" dirty="0">
                <a:solidFill>
                  <a:srgbClr val="FF0000"/>
                </a:solidFill>
              </a:rPr>
              <a:t>seven</a:t>
            </a:r>
            <a:r>
              <a:rPr lang="en-US" dirty="0"/>
              <a:t> days; and sent forth the dove; which returned not again unto him any </a:t>
            </a:r>
            <a:r>
              <a:rPr lang="en-US" dirty="0" smtClean="0"/>
              <a:t>more.</a:t>
            </a:r>
            <a:endParaRPr lang="en-US" dirty="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523802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Sabbatical</a:t>
            </a:r>
            <a:r>
              <a:rPr lang="de-DE" dirty="0" smtClean="0"/>
              <a:t> </a:t>
            </a:r>
            <a:r>
              <a:rPr lang="de-DE" dirty="0" err="1" smtClean="0"/>
              <a:t>year</a:t>
            </a:r>
            <a:r>
              <a:rPr lang="de-DE" dirty="0" smtClean="0"/>
              <a:t> </a:t>
            </a:r>
            <a:r>
              <a:rPr lang="de-DE" dirty="0" err="1" smtClean="0"/>
              <a:t>and</a:t>
            </a:r>
            <a:r>
              <a:rPr lang="de-DE" dirty="0" smtClean="0"/>
              <a:t> </a:t>
            </a:r>
            <a:r>
              <a:rPr lang="de-DE" dirty="0" err="1" smtClean="0"/>
              <a:t>Jubilee</a:t>
            </a:r>
            <a:endParaRPr lang="de-DE" dirty="0"/>
          </a:p>
        </p:txBody>
      </p:sp>
      <p:sp>
        <p:nvSpPr>
          <p:cNvPr id="3" name="Inhaltsplatzhalter 2"/>
          <p:cNvSpPr>
            <a:spLocks noGrp="1"/>
          </p:cNvSpPr>
          <p:nvPr>
            <p:ph idx="1"/>
          </p:nvPr>
        </p:nvSpPr>
        <p:spPr>
          <a:xfrm>
            <a:off x="1154953" y="2510590"/>
            <a:ext cx="8970121" cy="5880936"/>
          </a:xfrm>
        </p:spPr>
        <p:txBody>
          <a:bodyPr>
            <a:normAutofit lnSpcReduction="10000"/>
          </a:bodyPr>
          <a:lstStyle/>
          <a:p>
            <a:pPr marL="0" indent="0">
              <a:buNone/>
            </a:pPr>
            <a:r>
              <a:rPr lang="en-US" sz="2000" b="1" u="sng" dirty="0"/>
              <a:t>Leviticus </a:t>
            </a:r>
            <a:r>
              <a:rPr lang="en-US" sz="2000" b="1" u="sng" dirty="0" smtClean="0"/>
              <a:t>25:1-4 and 8-9</a:t>
            </a:r>
            <a:endParaRPr lang="en-US" sz="2000" b="1" u="sng" dirty="0"/>
          </a:p>
          <a:p>
            <a:pPr marL="0" indent="0">
              <a:buNone/>
            </a:pPr>
            <a:r>
              <a:rPr lang="en-US" sz="1600" dirty="0" smtClean="0"/>
              <a:t>And the Lord spoke </a:t>
            </a:r>
            <a:r>
              <a:rPr lang="en-US" sz="1600" dirty="0"/>
              <a:t>unto Moses in mount Sinai, </a:t>
            </a:r>
            <a:r>
              <a:rPr lang="en-US" sz="1600" dirty="0" smtClean="0"/>
              <a:t>saying,</a:t>
            </a:r>
          </a:p>
          <a:p>
            <a:pPr marL="0" indent="0">
              <a:buNone/>
            </a:pPr>
            <a:r>
              <a:rPr lang="en-US" sz="1600" dirty="0" smtClean="0"/>
              <a:t>Speak </a:t>
            </a:r>
            <a:r>
              <a:rPr lang="en-US" sz="1600" dirty="0"/>
              <a:t>unto the children of Israel, and say unto them, When ye come into the land which I give you, then shall the land keep a </a:t>
            </a:r>
            <a:r>
              <a:rPr lang="en-US" sz="1600" dirty="0" err="1"/>
              <a:t>sabbath</a:t>
            </a:r>
            <a:r>
              <a:rPr lang="en-US" sz="1600" dirty="0"/>
              <a:t> unto the </a:t>
            </a:r>
            <a:r>
              <a:rPr lang="en-US" sz="1600" cap="small" dirty="0" smtClean="0"/>
              <a:t>Lord</a:t>
            </a:r>
            <a:r>
              <a:rPr lang="en-US" sz="1600" dirty="0" smtClean="0"/>
              <a:t>.</a:t>
            </a:r>
          </a:p>
          <a:p>
            <a:pPr marL="0" indent="0">
              <a:buNone/>
            </a:pPr>
            <a:r>
              <a:rPr lang="en-US" sz="1600" dirty="0" smtClean="0"/>
              <a:t>Six </a:t>
            </a:r>
            <a:r>
              <a:rPr lang="en-US" sz="1600" dirty="0"/>
              <a:t>years thou shalt sow thy field, and six years thou shalt prune thy vineyard, and gather in the fruit </a:t>
            </a:r>
            <a:r>
              <a:rPr lang="en-US" sz="1600" dirty="0" smtClean="0"/>
              <a:t>thereof;</a:t>
            </a:r>
          </a:p>
          <a:p>
            <a:pPr marL="0" indent="0">
              <a:buNone/>
            </a:pPr>
            <a:r>
              <a:rPr lang="en-US" sz="1600" dirty="0" smtClean="0"/>
              <a:t>But </a:t>
            </a:r>
            <a:r>
              <a:rPr lang="en-US" sz="1600" dirty="0"/>
              <a:t>in the </a:t>
            </a:r>
            <a:r>
              <a:rPr lang="en-US" sz="1600" b="1" dirty="0">
                <a:solidFill>
                  <a:srgbClr val="C00000"/>
                </a:solidFill>
              </a:rPr>
              <a:t>seventh</a:t>
            </a:r>
            <a:r>
              <a:rPr lang="en-US" sz="1600" dirty="0"/>
              <a:t> year shall be a </a:t>
            </a:r>
            <a:r>
              <a:rPr lang="en-US" sz="1600" dirty="0" err="1"/>
              <a:t>sabbath</a:t>
            </a:r>
            <a:r>
              <a:rPr lang="en-US" sz="1600" dirty="0"/>
              <a:t> of rest unto the land, a </a:t>
            </a:r>
            <a:r>
              <a:rPr lang="en-US" sz="1600" dirty="0" err="1"/>
              <a:t>sabbath</a:t>
            </a:r>
            <a:r>
              <a:rPr lang="en-US" sz="1600" dirty="0"/>
              <a:t> for the </a:t>
            </a:r>
            <a:r>
              <a:rPr lang="en-US" sz="1600" cap="small" dirty="0"/>
              <a:t>Lord</a:t>
            </a:r>
            <a:r>
              <a:rPr lang="en-US" sz="1600" dirty="0"/>
              <a:t>: thou shalt neither sow thy field, nor prune thy vineyard.</a:t>
            </a:r>
          </a:p>
          <a:p>
            <a:pPr marL="0" indent="0">
              <a:buNone/>
            </a:pPr>
            <a:r>
              <a:rPr lang="en-US" sz="1600" dirty="0" smtClean="0"/>
              <a:t>And </a:t>
            </a:r>
            <a:r>
              <a:rPr lang="en-US" sz="1600" dirty="0"/>
              <a:t>thou shalt number </a:t>
            </a:r>
            <a:r>
              <a:rPr lang="en-US" sz="1600" b="1" dirty="0">
                <a:solidFill>
                  <a:srgbClr val="C00000"/>
                </a:solidFill>
              </a:rPr>
              <a:t>seven</a:t>
            </a:r>
            <a:r>
              <a:rPr lang="en-US" sz="1600" dirty="0"/>
              <a:t> </a:t>
            </a:r>
            <a:r>
              <a:rPr lang="en-US" sz="1600" dirty="0" err="1"/>
              <a:t>sabbaths</a:t>
            </a:r>
            <a:r>
              <a:rPr lang="en-US" sz="1600" dirty="0"/>
              <a:t> of years unto thee, </a:t>
            </a:r>
            <a:r>
              <a:rPr lang="en-US" sz="1600" b="1" dirty="0">
                <a:solidFill>
                  <a:srgbClr val="C00000"/>
                </a:solidFill>
              </a:rPr>
              <a:t>seven</a:t>
            </a:r>
            <a:r>
              <a:rPr lang="en-US" sz="1600" dirty="0"/>
              <a:t> times seven years; and the space of the </a:t>
            </a:r>
            <a:r>
              <a:rPr lang="en-US" sz="1600" b="1" dirty="0">
                <a:solidFill>
                  <a:srgbClr val="C00000"/>
                </a:solidFill>
              </a:rPr>
              <a:t>seven</a:t>
            </a:r>
            <a:r>
              <a:rPr lang="en-US" sz="1600" dirty="0"/>
              <a:t> </a:t>
            </a:r>
            <a:r>
              <a:rPr lang="en-US" sz="1600" dirty="0" err="1"/>
              <a:t>sabbaths</a:t>
            </a:r>
            <a:r>
              <a:rPr lang="en-US" sz="1600" dirty="0"/>
              <a:t> of years shall be unto thee forty and nine years.</a:t>
            </a:r>
          </a:p>
          <a:p>
            <a:pPr marL="0" indent="0">
              <a:buNone/>
            </a:pPr>
            <a:r>
              <a:rPr lang="en-US" sz="1600" dirty="0" smtClean="0"/>
              <a:t>Then </a:t>
            </a:r>
            <a:r>
              <a:rPr lang="en-US" sz="1600" dirty="0"/>
              <a:t>shalt thou cause the trumpet of the </a:t>
            </a:r>
            <a:r>
              <a:rPr lang="en-US" sz="1600" dirty="0" smtClean="0"/>
              <a:t>jubilee </a:t>
            </a:r>
            <a:r>
              <a:rPr lang="en-US" sz="1600" dirty="0"/>
              <a:t>to sound on the tenth day of the </a:t>
            </a:r>
            <a:r>
              <a:rPr lang="en-US" sz="1600" b="1" dirty="0">
                <a:solidFill>
                  <a:srgbClr val="C00000"/>
                </a:solidFill>
              </a:rPr>
              <a:t>seventh</a:t>
            </a:r>
            <a:r>
              <a:rPr lang="en-US" sz="1600" dirty="0"/>
              <a:t> month, in the day of atonement shall ye make the trumpet sound throughout all your land.</a:t>
            </a:r>
          </a:p>
          <a:p>
            <a:pPr marL="0" indent="0" fontAlgn="base">
              <a:buNone/>
            </a:pPr>
            <a:endParaRPr lang="en-US" dirty="0" smtClean="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11777133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year</a:t>
            </a:r>
            <a:r>
              <a:rPr lang="de-DE" dirty="0" smtClean="0"/>
              <a:t> </a:t>
            </a:r>
            <a:r>
              <a:rPr lang="de-DE" dirty="0" err="1" smtClean="0"/>
              <a:t>periods</a:t>
            </a:r>
            <a:r>
              <a:rPr lang="de-DE" dirty="0" smtClean="0"/>
              <a:t> in </a:t>
            </a:r>
            <a:r>
              <a:rPr lang="de-DE" dirty="0" err="1" smtClean="0"/>
              <a:t>the</a:t>
            </a:r>
            <a:r>
              <a:rPr lang="de-DE" dirty="0" smtClean="0"/>
              <a:t> Old </a:t>
            </a:r>
            <a:r>
              <a:rPr lang="de-DE" dirty="0"/>
              <a:t>T</a:t>
            </a:r>
            <a:r>
              <a:rPr lang="de-DE" dirty="0" smtClean="0"/>
              <a:t>estament</a:t>
            </a:r>
            <a:endParaRPr lang="de-DE" dirty="0"/>
          </a:p>
        </p:txBody>
      </p:sp>
      <p:sp>
        <p:nvSpPr>
          <p:cNvPr id="3" name="Inhaltsplatzhalter 2"/>
          <p:cNvSpPr>
            <a:spLocks noGrp="1"/>
          </p:cNvSpPr>
          <p:nvPr>
            <p:ph idx="1"/>
          </p:nvPr>
        </p:nvSpPr>
        <p:spPr>
          <a:xfrm>
            <a:off x="1154953" y="2614863"/>
            <a:ext cx="8970121" cy="5776662"/>
          </a:xfrm>
        </p:spPr>
        <p:txBody>
          <a:bodyPr>
            <a:normAutofit/>
          </a:bodyPr>
          <a:lstStyle/>
          <a:p>
            <a:pPr marL="0" indent="0">
              <a:buNone/>
            </a:pPr>
            <a:r>
              <a:rPr lang="en-US" sz="2000" b="1" u="sng" dirty="0" smtClean="0"/>
              <a:t>Genesis 29:18</a:t>
            </a:r>
          </a:p>
          <a:p>
            <a:pPr marL="0" indent="0">
              <a:buNone/>
            </a:pPr>
            <a:r>
              <a:rPr lang="en-US" dirty="0"/>
              <a:t>And Jacob loved Rachel; and said, I will serve thee </a:t>
            </a:r>
            <a:r>
              <a:rPr lang="en-US" b="1" dirty="0">
                <a:solidFill>
                  <a:srgbClr val="C00000"/>
                </a:solidFill>
              </a:rPr>
              <a:t>seven</a:t>
            </a:r>
            <a:r>
              <a:rPr lang="en-US" dirty="0">
                <a:solidFill>
                  <a:srgbClr val="C00000"/>
                </a:solidFill>
              </a:rPr>
              <a:t> </a:t>
            </a:r>
            <a:r>
              <a:rPr lang="en-US" b="1" dirty="0">
                <a:solidFill>
                  <a:srgbClr val="C00000"/>
                </a:solidFill>
              </a:rPr>
              <a:t>years</a:t>
            </a:r>
            <a:r>
              <a:rPr lang="en-US" dirty="0">
                <a:solidFill>
                  <a:srgbClr val="C00000"/>
                </a:solidFill>
              </a:rPr>
              <a:t> </a:t>
            </a:r>
            <a:r>
              <a:rPr lang="en-US" dirty="0"/>
              <a:t>for Rachel thy younger daughter</a:t>
            </a:r>
            <a:r>
              <a:rPr lang="en-US" dirty="0" smtClean="0"/>
              <a:t>.</a:t>
            </a:r>
          </a:p>
          <a:p>
            <a:pPr marL="0" indent="0">
              <a:buNone/>
            </a:pPr>
            <a:endParaRPr lang="en-US" dirty="0" smtClean="0"/>
          </a:p>
          <a:p>
            <a:pPr marL="0" indent="0">
              <a:buNone/>
            </a:pPr>
            <a:r>
              <a:rPr lang="en-US" b="1" u="sng" dirty="0" smtClean="0"/>
              <a:t>Genesis 41:</a:t>
            </a:r>
            <a:r>
              <a:rPr lang="en-US" dirty="0" smtClean="0"/>
              <a:t> The dream of </a:t>
            </a:r>
            <a:r>
              <a:rPr lang="en-US" dirty="0" err="1" smtClean="0"/>
              <a:t>Pharao</a:t>
            </a:r>
            <a:r>
              <a:rPr lang="en-US" dirty="0" smtClean="0"/>
              <a:t> interpreted by Joseph</a:t>
            </a:r>
          </a:p>
          <a:p>
            <a:pPr marL="0" indent="0">
              <a:buNone/>
            </a:pPr>
            <a:r>
              <a:rPr lang="en-US" b="1" dirty="0" smtClean="0">
                <a:solidFill>
                  <a:srgbClr val="C00000"/>
                </a:solidFill>
              </a:rPr>
              <a:t>Seven</a:t>
            </a:r>
            <a:r>
              <a:rPr lang="en-US" dirty="0" smtClean="0"/>
              <a:t> fat cows and </a:t>
            </a:r>
            <a:r>
              <a:rPr lang="en-US" b="1" dirty="0" smtClean="0">
                <a:solidFill>
                  <a:srgbClr val="C00000"/>
                </a:solidFill>
              </a:rPr>
              <a:t>seven</a:t>
            </a:r>
            <a:r>
              <a:rPr lang="en-US" dirty="0" smtClean="0"/>
              <a:t> skinny cows</a:t>
            </a:r>
          </a:p>
          <a:p>
            <a:pPr marL="0" indent="0">
              <a:buNone/>
            </a:pPr>
            <a:r>
              <a:rPr lang="en-US" b="1" dirty="0" smtClean="0">
                <a:solidFill>
                  <a:srgbClr val="C00000"/>
                </a:solidFill>
              </a:rPr>
              <a:t>Seven</a:t>
            </a:r>
            <a:r>
              <a:rPr lang="en-US" dirty="0" smtClean="0"/>
              <a:t> ears of grain full-bodied and </a:t>
            </a:r>
            <a:r>
              <a:rPr lang="en-US" b="1" dirty="0" smtClean="0">
                <a:solidFill>
                  <a:srgbClr val="C00000"/>
                </a:solidFill>
              </a:rPr>
              <a:t>seven</a:t>
            </a:r>
            <a:r>
              <a:rPr lang="en-US" dirty="0" smtClean="0"/>
              <a:t> thin ears of grain stand for:</a:t>
            </a:r>
          </a:p>
          <a:p>
            <a:pPr marL="0" indent="0">
              <a:buNone/>
            </a:pPr>
            <a:r>
              <a:rPr lang="en-US" b="1" dirty="0" smtClean="0">
                <a:solidFill>
                  <a:srgbClr val="C00000"/>
                </a:solidFill>
              </a:rPr>
              <a:t>Seven</a:t>
            </a:r>
            <a:r>
              <a:rPr lang="en-US" dirty="0" smtClean="0"/>
              <a:t> years of plenty and </a:t>
            </a:r>
            <a:r>
              <a:rPr lang="en-US" b="1" dirty="0" smtClean="0">
                <a:solidFill>
                  <a:srgbClr val="C00000"/>
                </a:solidFill>
              </a:rPr>
              <a:t>seven</a:t>
            </a:r>
            <a:r>
              <a:rPr lang="en-US" dirty="0" smtClean="0"/>
              <a:t> years of famine.</a:t>
            </a:r>
          </a:p>
          <a:p>
            <a:pPr marL="0" indent="0" fontAlgn="base">
              <a:buNone/>
            </a:pPr>
            <a:r>
              <a:rPr lang="en-US" dirty="0" smtClean="0"/>
              <a:t>												 																</a:t>
            </a:r>
            <a:endParaRPr lang="de-DE" dirty="0"/>
          </a:p>
        </p:txBody>
      </p:sp>
    </p:spTree>
    <p:extLst>
      <p:ext uri="{BB962C8B-B14F-4D97-AF65-F5344CB8AC3E}">
        <p14:creationId xmlns:p14="http://schemas.microsoft.com/office/powerpoint/2010/main" val="2628069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year</a:t>
            </a:r>
            <a:r>
              <a:rPr lang="de-DE" dirty="0" smtClean="0"/>
              <a:t> </a:t>
            </a:r>
            <a:r>
              <a:rPr lang="de-DE" dirty="0" err="1" smtClean="0"/>
              <a:t>periods</a:t>
            </a:r>
            <a:r>
              <a:rPr lang="de-DE" dirty="0" smtClean="0"/>
              <a:t> in </a:t>
            </a:r>
            <a:r>
              <a:rPr lang="de-DE" dirty="0" err="1" smtClean="0"/>
              <a:t>the</a:t>
            </a:r>
            <a:r>
              <a:rPr lang="de-DE" dirty="0" smtClean="0"/>
              <a:t> Old </a:t>
            </a:r>
            <a:r>
              <a:rPr lang="de-DE" dirty="0"/>
              <a:t>T</a:t>
            </a:r>
            <a:r>
              <a:rPr lang="de-DE" dirty="0" smtClean="0"/>
              <a:t>estament</a:t>
            </a:r>
            <a:endParaRPr lang="de-DE" dirty="0"/>
          </a:p>
        </p:txBody>
      </p:sp>
      <p:sp>
        <p:nvSpPr>
          <p:cNvPr id="3" name="Inhaltsplatzhalter 2"/>
          <p:cNvSpPr>
            <a:spLocks noGrp="1"/>
          </p:cNvSpPr>
          <p:nvPr>
            <p:ph idx="1"/>
          </p:nvPr>
        </p:nvSpPr>
        <p:spPr>
          <a:xfrm>
            <a:off x="1154954" y="2581777"/>
            <a:ext cx="9036796" cy="5857875"/>
          </a:xfrm>
        </p:spPr>
        <p:txBody>
          <a:bodyPr>
            <a:normAutofit/>
          </a:bodyPr>
          <a:lstStyle/>
          <a:p>
            <a:pPr marL="0" indent="0">
              <a:buNone/>
            </a:pPr>
            <a:r>
              <a:rPr lang="en-US" sz="2000" b="1" u="sng" dirty="0" smtClean="0"/>
              <a:t>2 Samuel 24:13</a:t>
            </a:r>
          </a:p>
          <a:p>
            <a:pPr marL="0" indent="0">
              <a:buNone/>
            </a:pPr>
            <a:r>
              <a:rPr lang="en-US" dirty="0"/>
              <a:t>So Gad came to David, and told him, and said unto him, Shall </a:t>
            </a:r>
            <a:r>
              <a:rPr lang="en-US" b="1" dirty="0">
                <a:solidFill>
                  <a:srgbClr val="C00000"/>
                </a:solidFill>
              </a:rPr>
              <a:t>seven years </a:t>
            </a:r>
            <a:r>
              <a:rPr lang="en-US" dirty="0"/>
              <a:t>of </a:t>
            </a:r>
            <a:r>
              <a:rPr lang="en-US" dirty="0">
                <a:solidFill>
                  <a:srgbClr val="C00000"/>
                </a:solidFill>
              </a:rPr>
              <a:t>famine</a:t>
            </a:r>
            <a:r>
              <a:rPr lang="en-US" dirty="0"/>
              <a:t> come unto thee in thy land? or wilt thou flee three months before thine enemies, while they pursue thee? or that there be three days' pestilence in thy land? now advise, and see what answer I shall return to him that sent me.</a:t>
            </a:r>
            <a:r>
              <a:rPr lang="en-US" dirty="0" smtClean="0"/>
              <a:t>	</a:t>
            </a:r>
          </a:p>
          <a:p>
            <a:pPr marL="0" indent="0">
              <a:buNone/>
            </a:pPr>
            <a:r>
              <a:rPr lang="en-US" b="1" u="sng" dirty="0" smtClean="0"/>
              <a:t>2 Kings 8:1</a:t>
            </a:r>
          </a:p>
          <a:p>
            <a:pPr marL="0" indent="0">
              <a:buNone/>
            </a:pPr>
            <a:r>
              <a:rPr lang="en-US" dirty="0"/>
              <a:t>Then </a:t>
            </a:r>
            <a:r>
              <a:rPr lang="en-US" dirty="0" err="1"/>
              <a:t>spake</a:t>
            </a:r>
            <a:r>
              <a:rPr lang="en-US" dirty="0"/>
              <a:t> Elisha unto the woman, whose son he had restored to life, saying, Arise, and go thou and thine household, and sojourn </a:t>
            </a:r>
            <a:r>
              <a:rPr lang="en-US" dirty="0" err="1"/>
              <a:t>wheresoever</a:t>
            </a:r>
            <a:r>
              <a:rPr lang="en-US" dirty="0"/>
              <a:t> thou canst sojourn: for the </a:t>
            </a:r>
            <a:r>
              <a:rPr lang="en-US" cap="small" dirty="0"/>
              <a:t>Lord</a:t>
            </a:r>
            <a:r>
              <a:rPr lang="en-US" dirty="0"/>
              <a:t> hath called for </a:t>
            </a:r>
            <a:r>
              <a:rPr lang="en-US" dirty="0" smtClean="0"/>
              <a:t>a </a:t>
            </a:r>
            <a:r>
              <a:rPr lang="en-US" dirty="0">
                <a:solidFill>
                  <a:schemeClr val="tx1"/>
                </a:solidFill>
              </a:rPr>
              <a:t>famine</a:t>
            </a:r>
            <a:r>
              <a:rPr lang="en-US" dirty="0"/>
              <a:t>; and it shall also come upon the land </a:t>
            </a:r>
            <a:r>
              <a:rPr lang="en-US" b="1" dirty="0">
                <a:solidFill>
                  <a:srgbClr val="C00000"/>
                </a:solidFill>
              </a:rPr>
              <a:t>seven</a:t>
            </a:r>
            <a:r>
              <a:rPr lang="en-US" dirty="0">
                <a:solidFill>
                  <a:srgbClr val="C00000"/>
                </a:solidFill>
              </a:rPr>
              <a:t> </a:t>
            </a:r>
            <a:r>
              <a:rPr lang="en-US" b="1" dirty="0">
                <a:solidFill>
                  <a:srgbClr val="C00000"/>
                </a:solidFill>
              </a:rPr>
              <a:t>years</a:t>
            </a:r>
            <a:r>
              <a:rPr lang="en-US" dirty="0"/>
              <a:t>.</a:t>
            </a:r>
            <a:r>
              <a:rPr lang="en-US" dirty="0" smtClean="0"/>
              <a:t>															</a:t>
            </a:r>
            <a:endParaRPr lang="de-DE" dirty="0"/>
          </a:p>
        </p:txBody>
      </p:sp>
    </p:spTree>
    <p:extLst>
      <p:ext uri="{BB962C8B-B14F-4D97-AF65-F5344CB8AC3E}">
        <p14:creationId xmlns:p14="http://schemas.microsoft.com/office/powerpoint/2010/main" val="3864964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times</a:t>
            </a:r>
            <a:r>
              <a:rPr lang="de-DE" dirty="0" smtClean="0"/>
              <a:t> </a:t>
            </a:r>
            <a:r>
              <a:rPr lang="de-DE" dirty="0" err="1" smtClean="0"/>
              <a:t>used</a:t>
            </a:r>
            <a:r>
              <a:rPr lang="de-DE" dirty="0" smtClean="0"/>
              <a:t> in </a:t>
            </a:r>
            <a:r>
              <a:rPr lang="de-DE" dirty="0" err="1" smtClean="0"/>
              <a:t>the</a:t>
            </a:r>
            <a:r>
              <a:rPr lang="de-DE" dirty="0" smtClean="0"/>
              <a:t> Old </a:t>
            </a:r>
            <a:r>
              <a:rPr lang="de-DE" dirty="0"/>
              <a:t>T</a:t>
            </a:r>
            <a:r>
              <a:rPr lang="de-DE" dirty="0" smtClean="0"/>
              <a:t>estament</a:t>
            </a:r>
            <a:endParaRPr lang="de-DE" dirty="0"/>
          </a:p>
        </p:txBody>
      </p:sp>
      <p:sp>
        <p:nvSpPr>
          <p:cNvPr id="3" name="Inhaltsplatzhalter 2"/>
          <p:cNvSpPr>
            <a:spLocks noGrp="1"/>
          </p:cNvSpPr>
          <p:nvPr>
            <p:ph idx="1"/>
          </p:nvPr>
        </p:nvSpPr>
        <p:spPr>
          <a:xfrm>
            <a:off x="1154953" y="2518611"/>
            <a:ext cx="8970121" cy="4939464"/>
          </a:xfrm>
        </p:spPr>
        <p:txBody>
          <a:bodyPr>
            <a:normAutofit/>
          </a:bodyPr>
          <a:lstStyle/>
          <a:p>
            <a:pPr marL="0" indent="0">
              <a:buNone/>
            </a:pPr>
            <a:r>
              <a:rPr lang="en-US" sz="2000" b="1" u="sng" dirty="0" smtClean="0"/>
              <a:t>Genesis 33:3 </a:t>
            </a:r>
            <a:r>
              <a:rPr lang="en-US" sz="2000" dirty="0" smtClean="0"/>
              <a:t>Jacob meets his brother Esau:</a:t>
            </a:r>
          </a:p>
          <a:p>
            <a:pPr marL="0" indent="0">
              <a:buNone/>
            </a:pPr>
            <a:r>
              <a:rPr lang="en-US" sz="2000" dirty="0"/>
              <a:t>And he passed over before them, and bowed himself to the ground </a:t>
            </a:r>
            <a:r>
              <a:rPr lang="en-US" sz="2000" b="1" dirty="0">
                <a:solidFill>
                  <a:srgbClr val="C00000"/>
                </a:solidFill>
              </a:rPr>
              <a:t>seven</a:t>
            </a:r>
            <a:r>
              <a:rPr lang="en-US" sz="2000" dirty="0">
                <a:solidFill>
                  <a:srgbClr val="C00000"/>
                </a:solidFill>
              </a:rPr>
              <a:t> </a:t>
            </a:r>
            <a:r>
              <a:rPr lang="en-US" sz="2000" b="1" dirty="0">
                <a:solidFill>
                  <a:srgbClr val="C00000"/>
                </a:solidFill>
              </a:rPr>
              <a:t>times</a:t>
            </a:r>
            <a:r>
              <a:rPr lang="en-US" sz="2000" dirty="0"/>
              <a:t>, until he came near to his brother</a:t>
            </a:r>
            <a:r>
              <a:rPr lang="en-US" sz="2000" dirty="0" smtClean="0"/>
              <a:t>. </a:t>
            </a:r>
          </a:p>
          <a:p>
            <a:pPr marL="0" indent="0">
              <a:buNone/>
            </a:pPr>
            <a:r>
              <a:rPr lang="en-US" sz="2000" b="1" u="sng" dirty="0" smtClean="0"/>
              <a:t>Leviticus</a:t>
            </a:r>
            <a:r>
              <a:rPr lang="en-US" sz="2000" u="sng" dirty="0" smtClean="0"/>
              <a:t> </a:t>
            </a:r>
            <a:r>
              <a:rPr lang="en-US" sz="2000" b="1" u="sng" dirty="0" smtClean="0"/>
              <a:t>26:18 </a:t>
            </a:r>
            <a:r>
              <a:rPr lang="en-US" sz="2000" dirty="0" smtClean="0"/>
              <a:t>And </a:t>
            </a:r>
            <a:r>
              <a:rPr lang="en-US" sz="2000" dirty="0"/>
              <a:t>if ye will not yet for all this hearken unto me, then I will punish you </a:t>
            </a:r>
            <a:r>
              <a:rPr lang="en-US" sz="2000" b="1" dirty="0">
                <a:solidFill>
                  <a:srgbClr val="C00000"/>
                </a:solidFill>
              </a:rPr>
              <a:t>seven</a:t>
            </a:r>
            <a:r>
              <a:rPr lang="en-US" sz="2000" dirty="0">
                <a:solidFill>
                  <a:srgbClr val="C00000"/>
                </a:solidFill>
              </a:rPr>
              <a:t> </a:t>
            </a:r>
            <a:r>
              <a:rPr lang="en-US" sz="2000" b="1" dirty="0">
                <a:solidFill>
                  <a:srgbClr val="C00000"/>
                </a:solidFill>
              </a:rPr>
              <a:t>times</a:t>
            </a:r>
            <a:r>
              <a:rPr lang="en-US" sz="2000" dirty="0"/>
              <a:t> more for your sins</a:t>
            </a:r>
            <a:r>
              <a:rPr lang="en-US" sz="2000" dirty="0" smtClean="0"/>
              <a:t>.</a:t>
            </a:r>
          </a:p>
          <a:p>
            <a:pPr marL="0" indent="0">
              <a:buNone/>
            </a:pPr>
            <a:r>
              <a:rPr lang="en-US" sz="2000" b="1" dirty="0" smtClean="0"/>
              <a:t>21 </a:t>
            </a:r>
            <a:r>
              <a:rPr lang="en-US" sz="2000" dirty="0" smtClean="0"/>
              <a:t>And </a:t>
            </a:r>
            <a:r>
              <a:rPr lang="en-US" sz="2000" dirty="0"/>
              <a:t>if ye walk contrary unto me, and will not hearken unto me; I will bring </a:t>
            </a:r>
            <a:r>
              <a:rPr lang="en-US" sz="2000" b="1" dirty="0">
                <a:solidFill>
                  <a:srgbClr val="C00000"/>
                </a:solidFill>
              </a:rPr>
              <a:t>seven</a:t>
            </a:r>
            <a:r>
              <a:rPr lang="en-US" sz="2000" dirty="0">
                <a:solidFill>
                  <a:srgbClr val="C00000"/>
                </a:solidFill>
              </a:rPr>
              <a:t> </a:t>
            </a:r>
            <a:r>
              <a:rPr lang="en-US" sz="2000" b="1" dirty="0">
                <a:solidFill>
                  <a:srgbClr val="C00000"/>
                </a:solidFill>
              </a:rPr>
              <a:t>times</a:t>
            </a:r>
            <a:r>
              <a:rPr lang="en-US" sz="2000" dirty="0"/>
              <a:t> more plagues upon you according to your sins.</a:t>
            </a:r>
          </a:p>
          <a:p>
            <a:pPr marL="0" indent="0">
              <a:buNone/>
            </a:pPr>
            <a:r>
              <a:rPr lang="en-US" sz="2000" b="1" dirty="0" smtClean="0"/>
              <a:t>24 </a:t>
            </a:r>
            <a:r>
              <a:rPr lang="en-US" sz="2000" dirty="0" smtClean="0"/>
              <a:t>Then </a:t>
            </a:r>
            <a:r>
              <a:rPr lang="en-US" sz="2000" dirty="0"/>
              <a:t>will I also walk contrary unto you, and will punish you yet </a:t>
            </a:r>
            <a:r>
              <a:rPr lang="en-US" sz="2000" b="1" dirty="0">
                <a:solidFill>
                  <a:srgbClr val="C00000"/>
                </a:solidFill>
              </a:rPr>
              <a:t>seven</a:t>
            </a:r>
            <a:r>
              <a:rPr lang="en-US" sz="2000" dirty="0">
                <a:solidFill>
                  <a:srgbClr val="C00000"/>
                </a:solidFill>
              </a:rPr>
              <a:t> </a:t>
            </a:r>
            <a:r>
              <a:rPr lang="en-US" sz="2000" b="1" dirty="0">
                <a:solidFill>
                  <a:srgbClr val="C00000"/>
                </a:solidFill>
              </a:rPr>
              <a:t>times</a:t>
            </a:r>
            <a:r>
              <a:rPr lang="en-US" sz="2000" dirty="0"/>
              <a:t> for your sins.</a:t>
            </a:r>
          </a:p>
          <a:p>
            <a:pPr marL="0" indent="0">
              <a:buNone/>
            </a:pPr>
            <a:r>
              <a:rPr lang="en-US" sz="2000" b="1" dirty="0" smtClean="0"/>
              <a:t>28 </a:t>
            </a:r>
            <a:r>
              <a:rPr lang="en-US" sz="2000" dirty="0" smtClean="0"/>
              <a:t>Then </a:t>
            </a:r>
            <a:r>
              <a:rPr lang="en-US" sz="2000" dirty="0"/>
              <a:t>I will walk contrary unto you also in fury; and I, even I, will chastise you </a:t>
            </a:r>
            <a:r>
              <a:rPr lang="en-US" sz="2000" b="1" dirty="0">
                <a:solidFill>
                  <a:srgbClr val="C00000"/>
                </a:solidFill>
              </a:rPr>
              <a:t>seven</a:t>
            </a:r>
            <a:r>
              <a:rPr lang="en-US" sz="2000" dirty="0">
                <a:solidFill>
                  <a:srgbClr val="C00000"/>
                </a:solidFill>
              </a:rPr>
              <a:t> </a:t>
            </a:r>
            <a:r>
              <a:rPr lang="en-US" sz="2000" b="1" dirty="0">
                <a:solidFill>
                  <a:srgbClr val="C00000"/>
                </a:solidFill>
              </a:rPr>
              <a:t>times</a:t>
            </a:r>
            <a:r>
              <a:rPr lang="en-US" sz="2000" dirty="0"/>
              <a:t> for your sins.</a:t>
            </a:r>
          </a:p>
          <a:p>
            <a:pPr marL="0" indent="0">
              <a:buNone/>
            </a:pPr>
            <a:endParaRPr lang="en-US" sz="2000" dirty="0" smtClean="0"/>
          </a:p>
          <a:p>
            <a:pPr marL="0" indent="0">
              <a:buNone/>
            </a:pPr>
            <a:r>
              <a:rPr lang="en-US" dirty="0" smtClean="0"/>
              <a:t>				</a:t>
            </a:r>
            <a:endParaRPr lang="de-DE" dirty="0"/>
          </a:p>
        </p:txBody>
      </p:sp>
    </p:spTree>
    <p:extLst>
      <p:ext uri="{BB962C8B-B14F-4D97-AF65-F5344CB8AC3E}">
        <p14:creationId xmlns:p14="http://schemas.microsoft.com/office/powerpoint/2010/main" val="39313454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times</a:t>
            </a:r>
            <a:r>
              <a:rPr lang="de-DE" dirty="0" smtClean="0"/>
              <a:t> </a:t>
            </a:r>
            <a:r>
              <a:rPr lang="de-DE" dirty="0" err="1" smtClean="0"/>
              <a:t>sprinkling</a:t>
            </a:r>
            <a:r>
              <a:rPr lang="de-DE" dirty="0" smtClean="0"/>
              <a:t> </a:t>
            </a:r>
            <a:r>
              <a:rPr lang="de-DE" dirty="0" err="1" smtClean="0"/>
              <a:t>of</a:t>
            </a:r>
            <a:r>
              <a:rPr lang="de-DE" dirty="0" smtClean="0"/>
              <a:t> </a:t>
            </a:r>
            <a:r>
              <a:rPr lang="de-DE" dirty="0" err="1" smtClean="0"/>
              <a:t>the</a:t>
            </a:r>
            <a:r>
              <a:rPr lang="de-DE" dirty="0" smtClean="0"/>
              <a:t> priest</a:t>
            </a:r>
            <a:endParaRPr lang="de-DE" dirty="0"/>
          </a:p>
        </p:txBody>
      </p:sp>
      <p:sp>
        <p:nvSpPr>
          <p:cNvPr id="3" name="Inhaltsplatzhalter 2"/>
          <p:cNvSpPr>
            <a:spLocks noGrp="1"/>
          </p:cNvSpPr>
          <p:nvPr>
            <p:ph idx="1"/>
          </p:nvPr>
        </p:nvSpPr>
        <p:spPr>
          <a:xfrm>
            <a:off x="1154953" y="2358190"/>
            <a:ext cx="8970121" cy="4833186"/>
          </a:xfrm>
        </p:spPr>
        <p:txBody>
          <a:bodyPr>
            <a:normAutofit fontScale="92500"/>
          </a:bodyPr>
          <a:lstStyle/>
          <a:p>
            <a:pPr marL="0" indent="0">
              <a:buNone/>
            </a:pPr>
            <a:r>
              <a:rPr lang="en-US" b="1" dirty="0" smtClean="0">
                <a:hlinkClick r:id="rId2"/>
              </a:rPr>
              <a:t>Leviticus 4:6</a:t>
            </a:r>
            <a:r>
              <a:rPr lang="en-US" b="1" dirty="0" smtClean="0"/>
              <a:t> </a:t>
            </a:r>
            <a:r>
              <a:rPr lang="en-US" dirty="0" smtClean="0"/>
              <a:t>And </a:t>
            </a:r>
            <a:r>
              <a:rPr lang="en-US" dirty="0"/>
              <a:t>the priest shall dip his finger in the blood, and sprinkle of the blood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before the Lord, before the vail of the sanctuary.</a:t>
            </a:r>
          </a:p>
          <a:p>
            <a:pPr marL="0" indent="0">
              <a:buNone/>
            </a:pPr>
            <a:r>
              <a:rPr lang="en-US" b="1" dirty="0" smtClean="0">
                <a:hlinkClick r:id="rId2"/>
              </a:rPr>
              <a:t>Leviticus 8:11</a:t>
            </a:r>
            <a:r>
              <a:rPr lang="en-US" b="1" dirty="0" smtClean="0"/>
              <a:t> </a:t>
            </a:r>
            <a:r>
              <a:rPr lang="en-US" dirty="0" smtClean="0"/>
              <a:t>And </a:t>
            </a:r>
            <a:r>
              <a:rPr lang="en-US" dirty="0"/>
              <a:t>he sprinkled thereof upon the altar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and anointed the altar and all his vessels, both the laver and his foot, to sanctify them.</a:t>
            </a:r>
          </a:p>
          <a:p>
            <a:pPr marL="0" indent="0">
              <a:buNone/>
            </a:pPr>
            <a:r>
              <a:rPr lang="en-US" b="1" dirty="0" smtClean="0">
                <a:hlinkClick r:id="rId2"/>
              </a:rPr>
              <a:t>Leviticus 14:27</a:t>
            </a:r>
            <a:r>
              <a:rPr lang="en-US" b="1" dirty="0" smtClean="0"/>
              <a:t> </a:t>
            </a:r>
            <a:r>
              <a:rPr lang="en-US" dirty="0" smtClean="0"/>
              <a:t>And </a:t>
            </a:r>
            <a:r>
              <a:rPr lang="en-US" dirty="0"/>
              <a:t>the priest shall sprinkle with his right finger some of the oil that is in his left hand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before </a:t>
            </a:r>
            <a:r>
              <a:rPr lang="en-US" dirty="0" smtClean="0"/>
              <a:t>the LORD:</a:t>
            </a:r>
            <a:endParaRPr lang="en-US" dirty="0"/>
          </a:p>
          <a:p>
            <a:pPr marL="0" indent="0">
              <a:buNone/>
            </a:pPr>
            <a:r>
              <a:rPr lang="en-US" b="1" dirty="0">
                <a:hlinkClick r:id="rId3"/>
              </a:rPr>
              <a:t>Leviticus </a:t>
            </a:r>
            <a:r>
              <a:rPr lang="en-US" b="1" dirty="0" smtClean="0">
                <a:hlinkClick r:id="rId3"/>
              </a:rPr>
              <a:t>14:51</a:t>
            </a:r>
            <a:r>
              <a:rPr lang="en-US" b="1" dirty="0" smtClean="0"/>
              <a:t> </a:t>
            </a:r>
            <a:r>
              <a:rPr lang="en-US" dirty="0" smtClean="0"/>
              <a:t>And </a:t>
            </a:r>
            <a:r>
              <a:rPr lang="en-US" dirty="0"/>
              <a:t>he shall take the cedar wood, and the hyssop, and the scarlet, and the living bird, and dip them in the blood of the slain bird, and in the running water, and sprinkle the house </a:t>
            </a:r>
            <a:r>
              <a:rPr lang="en-US" b="1" dirty="0">
                <a:solidFill>
                  <a:srgbClr val="C00000"/>
                </a:solidFill>
              </a:rPr>
              <a:t>seven</a:t>
            </a:r>
            <a:r>
              <a:rPr lang="en-US" dirty="0">
                <a:solidFill>
                  <a:srgbClr val="C00000"/>
                </a:solidFill>
              </a:rPr>
              <a:t> </a:t>
            </a:r>
            <a:r>
              <a:rPr lang="en-US" b="1" dirty="0" smtClean="0">
                <a:solidFill>
                  <a:srgbClr val="C00000"/>
                </a:solidFill>
              </a:rPr>
              <a:t>times</a:t>
            </a:r>
            <a:r>
              <a:rPr lang="en-US" dirty="0" smtClean="0"/>
              <a:t>:</a:t>
            </a:r>
            <a:endParaRPr lang="en-US" dirty="0"/>
          </a:p>
          <a:p>
            <a:pPr marL="0" indent="0">
              <a:buNone/>
            </a:pPr>
            <a:r>
              <a:rPr lang="en-US" b="1" dirty="0">
                <a:hlinkClick r:id="rId4"/>
              </a:rPr>
              <a:t>Leviticus </a:t>
            </a:r>
            <a:r>
              <a:rPr lang="en-US" b="1" dirty="0" smtClean="0">
                <a:hlinkClick r:id="rId4"/>
              </a:rPr>
              <a:t>16:14</a:t>
            </a:r>
            <a:r>
              <a:rPr lang="en-US" b="1" dirty="0" smtClean="0"/>
              <a:t> </a:t>
            </a:r>
            <a:r>
              <a:rPr lang="en-US" dirty="0" smtClean="0"/>
              <a:t>And </a:t>
            </a:r>
            <a:r>
              <a:rPr lang="en-US" dirty="0"/>
              <a:t>he shall take of the blood of the bullock, and sprinkle it with his finger upon the mercy seat eastward; and before the mercy seat shall he sprinkle of the blood with his finger </a:t>
            </a:r>
            <a:r>
              <a:rPr lang="en-US" b="1" dirty="0">
                <a:solidFill>
                  <a:srgbClr val="C00000"/>
                </a:solidFill>
              </a:rPr>
              <a:t>seven</a:t>
            </a:r>
            <a:r>
              <a:rPr lang="en-US" dirty="0">
                <a:solidFill>
                  <a:srgbClr val="C00000"/>
                </a:solidFill>
              </a:rPr>
              <a:t> </a:t>
            </a:r>
            <a:r>
              <a:rPr lang="en-US" b="1" dirty="0" smtClean="0">
                <a:solidFill>
                  <a:srgbClr val="C00000"/>
                </a:solidFill>
              </a:rPr>
              <a:t>times</a:t>
            </a:r>
            <a:r>
              <a:rPr lang="en-US" dirty="0" smtClean="0"/>
              <a:t>.</a:t>
            </a:r>
            <a:endParaRPr lang="en-US" dirty="0"/>
          </a:p>
          <a:p>
            <a:pPr marL="0" indent="0">
              <a:buNone/>
            </a:pPr>
            <a:r>
              <a:rPr lang="en-US" b="1" dirty="0">
                <a:hlinkClick r:id="rId5"/>
              </a:rPr>
              <a:t>Leviticus </a:t>
            </a:r>
            <a:r>
              <a:rPr lang="en-US" b="1" dirty="0" smtClean="0">
                <a:hlinkClick r:id="rId5"/>
              </a:rPr>
              <a:t>16:19</a:t>
            </a:r>
            <a:r>
              <a:rPr lang="en-US" b="1" dirty="0" smtClean="0"/>
              <a:t> </a:t>
            </a:r>
            <a:r>
              <a:rPr lang="en-US" dirty="0" smtClean="0"/>
              <a:t>And </a:t>
            </a:r>
            <a:r>
              <a:rPr lang="en-US" dirty="0"/>
              <a:t>he shall sprinkle of the blood upon it with his finger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and cleanse it, and hallow it from the uncleanness of the children of </a:t>
            </a:r>
            <a:r>
              <a:rPr lang="en-US" dirty="0" smtClean="0"/>
              <a:t>Israel.</a:t>
            </a:r>
            <a:endParaRPr lang="en-US" dirty="0"/>
          </a:p>
          <a:p>
            <a:pPr marL="0" indent="0">
              <a:buNone/>
            </a:pPr>
            <a:r>
              <a:rPr lang="en-US" dirty="0" smtClean="0"/>
              <a:t>											</a:t>
            </a:r>
            <a:endParaRPr lang="de-DE" dirty="0"/>
          </a:p>
        </p:txBody>
      </p:sp>
    </p:spTree>
    <p:extLst>
      <p:ext uri="{BB962C8B-B14F-4D97-AF65-F5344CB8AC3E}">
        <p14:creationId xmlns:p14="http://schemas.microsoft.com/office/powerpoint/2010/main" val="13079157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times</a:t>
            </a:r>
            <a:r>
              <a:rPr lang="de-DE" dirty="0" smtClean="0"/>
              <a:t> </a:t>
            </a:r>
            <a:r>
              <a:rPr lang="de-DE" dirty="0" err="1" smtClean="0"/>
              <a:t>compassing</a:t>
            </a:r>
            <a:r>
              <a:rPr lang="de-DE" dirty="0" smtClean="0"/>
              <a:t> </a:t>
            </a:r>
            <a:r>
              <a:rPr lang="de-DE" dirty="0" err="1" smtClean="0"/>
              <a:t>of</a:t>
            </a:r>
            <a:r>
              <a:rPr lang="de-DE" dirty="0" smtClean="0"/>
              <a:t> Jericho</a:t>
            </a:r>
            <a:endParaRPr lang="de-DE" dirty="0"/>
          </a:p>
        </p:txBody>
      </p:sp>
      <p:sp>
        <p:nvSpPr>
          <p:cNvPr id="3" name="Inhaltsplatzhalter 2"/>
          <p:cNvSpPr>
            <a:spLocks noGrp="1"/>
          </p:cNvSpPr>
          <p:nvPr>
            <p:ph idx="1"/>
          </p:nvPr>
        </p:nvSpPr>
        <p:spPr>
          <a:xfrm>
            <a:off x="1088279" y="2371726"/>
            <a:ext cx="9036796" cy="4819649"/>
          </a:xfrm>
        </p:spPr>
        <p:txBody>
          <a:bodyPr>
            <a:normAutofit/>
          </a:bodyPr>
          <a:lstStyle/>
          <a:p>
            <a:pPr marL="0" indent="0">
              <a:buNone/>
            </a:pPr>
            <a:r>
              <a:rPr lang="en-US" b="1" u="sng" dirty="0"/>
              <a:t>Joshua </a:t>
            </a:r>
            <a:r>
              <a:rPr lang="en-US" b="1" u="sng" dirty="0" smtClean="0"/>
              <a:t>6:4,5</a:t>
            </a:r>
          </a:p>
          <a:p>
            <a:pPr marL="0" indent="0">
              <a:buNone/>
            </a:pPr>
            <a:r>
              <a:rPr lang="en-US" dirty="0" smtClean="0"/>
              <a:t>And</a:t>
            </a:r>
            <a:r>
              <a:rPr lang="en-US" dirty="0"/>
              <a:t> </a:t>
            </a:r>
            <a:r>
              <a:rPr lang="en-US" b="1" dirty="0">
                <a:solidFill>
                  <a:srgbClr val="C00000"/>
                </a:solidFill>
              </a:rPr>
              <a:t>seven</a:t>
            </a:r>
            <a:r>
              <a:rPr lang="en-US" dirty="0"/>
              <a:t> priests shall bear before the ark </a:t>
            </a:r>
            <a:r>
              <a:rPr lang="en-US" b="1" dirty="0" smtClean="0">
                <a:solidFill>
                  <a:srgbClr val="C00000"/>
                </a:solidFill>
              </a:rPr>
              <a:t>seven</a:t>
            </a:r>
            <a:r>
              <a:rPr lang="en-US" b="1" dirty="0" smtClean="0"/>
              <a:t> </a:t>
            </a:r>
            <a:r>
              <a:rPr lang="en-US" dirty="0" smtClean="0"/>
              <a:t>trumpets </a:t>
            </a:r>
            <a:r>
              <a:rPr lang="en-US" dirty="0"/>
              <a:t>of rams' horns: and the </a:t>
            </a:r>
            <a:r>
              <a:rPr lang="en-US" b="1" dirty="0">
                <a:solidFill>
                  <a:srgbClr val="C00000"/>
                </a:solidFill>
              </a:rPr>
              <a:t>seventh</a:t>
            </a:r>
            <a:r>
              <a:rPr lang="en-US" dirty="0"/>
              <a:t> day ye shall compass the city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and the priests shall blow with the </a:t>
            </a:r>
            <a:r>
              <a:rPr lang="en-US" dirty="0" smtClean="0"/>
              <a:t>trumpets.</a:t>
            </a:r>
            <a:endParaRPr lang="en-US" b="1" dirty="0"/>
          </a:p>
          <a:p>
            <a:pPr marL="0" indent="0">
              <a:buNone/>
            </a:pPr>
            <a:r>
              <a:rPr lang="en-US" dirty="0" smtClean="0"/>
              <a:t>And </a:t>
            </a:r>
            <a:r>
              <a:rPr lang="en-US" dirty="0"/>
              <a:t>it came to pass on the </a:t>
            </a:r>
            <a:r>
              <a:rPr lang="en-US" b="1" dirty="0">
                <a:solidFill>
                  <a:srgbClr val="C00000"/>
                </a:solidFill>
              </a:rPr>
              <a:t>seventh</a:t>
            </a:r>
            <a:r>
              <a:rPr lang="en-US" dirty="0"/>
              <a:t> day, that they rose early about the dawning of the day, and compassed the city after the same manner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only on that day they compassed the city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a:t>
            </a:r>
          </a:p>
          <a:p>
            <a:pPr marL="0" indent="0">
              <a:buNone/>
            </a:pPr>
            <a:endParaRPr lang="de-DE" dirty="0"/>
          </a:p>
        </p:txBody>
      </p:sp>
    </p:spTree>
    <p:extLst>
      <p:ext uri="{BB962C8B-B14F-4D97-AF65-F5344CB8AC3E}">
        <p14:creationId xmlns:p14="http://schemas.microsoft.com/office/powerpoint/2010/main" val="9766122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times</a:t>
            </a:r>
            <a:r>
              <a:rPr lang="de-DE" dirty="0" smtClean="0"/>
              <a:t> </a:t>
            </a:r>
            <a:r>
              <a:rPr lang="de-DE" dirty="0" err="1" smtClean="0"/>
              <a:t>comanded</a:t>
            </a:r>
            <a:r>
              <a:rPr lang="de-DE" dirty="0" smtClean="0"/>
              <a:t> </a:t>
            </a:r>
            <a:r>
              <a:rPr lang="de-DE" dirty="0" err="1" smtClean="0"/>
              <a:t>of</a:t>
            </a:r>
            <a:r>
              <a:rPr lang="de-DE" dirty="0" smtClean="0"/>
              <a:t> Elijah </a:t>
            </a:r>
            <a:r>
              <a:rPr lang="de-DE" dirty="0" err="1" smtClean="0"/>
              <a:t>and</a:t>
            </a:r>
            <a:r>
              <a:rPr lang="de-DE" dirty="0" smtClean="0"/>
              <a:t> Elisha</a:t>
            </a:r>
            <a:endParaRPr lang="de-DE" dirty="0"/>
          </a:p>
        </p:txBody>
      </p:sp>
      <p:sp>
        <p:nvSpPr>
          <p:cNvPr id="3" name="Inhaltsplatzhalter 2"/>
          <p:cNvSpPr>
            <a:spLocks noGrp="1"/>
          </p:cNvSpPr>
          <p:nvPr>
            <p:ph idx="1"/>
          </p:nvPr>
        </p:nvSpPr>
        <p:spPr>
          <a:xfrm>
            <a:off x="1088279" y="2371726"/>
            <a:ext cx="9036796" cy="4819649"/>
          </a:xfrm>
        </p:spPr>
        <p:txBody>
          <a:bodyPr>
            <a:normAutofit/>
          </a:bodyPr>
          <a:lstStyle/>
          <a:p>
            <a:pPr marL="0" indent="0">
              <a:buNone/>
            </a:pPr>
            <a:r>
              <a:rPr lang="en-US" b="1" dirty="0">
                <a:solidFill>
                  <a:schemeClr val="tx1">
                    <a:lumMod val="65000"/>
                    <a:lumOff val="35000"/>
                  </a:schemeClr>
                </a:solidFill>
                <a:hlinkClick r:id="rId2"/>
              </a:rPr>
              <a:t>1 Kings </a:t>
            </a:r>
            <a:r>
              <a:rPr lang="en-US" b="1" dirty="0" smtClean="0">
                <a:solidFill>
                  <a:schemeClr val="tx1">
                    <a:lumMod val="65000"/>
                    <a:lumOff val="35000"/>
                  </a:schemeClr>
                </a:solidFill>
                <a:hlinkClick r:id="rId2"/>
              </a:rPr>
              <a:t>18:43</a:t>
            </a:r>
            <a:r>
              <a:rPr lang="en-US" b="1" dirty="0" smtClean="0">
                <a:solidFill>
                  <a:schemeClr val="tx1">
                    <a:lumMod val="65000"/>
                    <a:lumOff val="35000"/>
                  </a:schemeClr>
                </a:solidFill>
              </a:rPr>
              <a:t> </a:t>
            </a:r>
            <a:r>
              <a:rPr lang="en-US" dirty="0" smtClean="0"/>
              <a:t>And </a:t>
            </a:r>
            <a:r>
              <a:rPr lang="en-US" dirty="0"/>
              <a:t>said to his servant, Go up now, look toward the sea. And he went up, and looked, and said, There is nothing. And he said, Go again </a:t>
            </a:r>
            <a:r>
              <a:rPr lang="en-US" b="1" dirty="0"/>
              <a:t>seven</a:t>
            </a:r>
            <a:r>
              <a:rPr lang="en-US" dirty="0"/>
              <a:t> </a:t>
            </a:r>
            <a:r>
              <a:rPr lang="en-US" b="1" dirty="0" smtClean="0"/>
              <a:t>times</a:t>
            </a:r>
            <a:r>
              <a:rPr lang="en-US" dirty="0" smtClean="0"/>
              <a:t>.</a:t>
            </a:r>
            <a:endParaRPr lang="en-US" dirty="0"/>
          </a:p>
          <a:p>
            <a:pPr marL="0" indent="0">
              <a:buNone/>
            </a:pPr>
            <a:r>
              <a:rPr lang="en-US" b="1" dirty="0">
                <a:hlinkClick r:id="rId3"/>
              </a:rPr>
              <a:t>2 Kings </a:t>
            </a:r>
            <a:r>
              <a:rPr lang="en-US" b="1" dirty="0" smtClean="0">
                <a:hlinkClick r:id="rId3"/>
              </a:rPr>
              <a:t>4:35</a:t>
            </a:r>
            <a:r>
              <a:rPr lang="en-US" b="1" dirty="0" smtClean="0"/>
              <a:t> </a:t>
            </a:r>
            <a:r>
              <a:rPr lang="en-US" dirty="0" smtClean="0"/>
              <a:t>Then </a:t>
            </a:r>
            <a:r>
              <a:rPr lang="en-US" dirty="0"/>
              <a:t>he returned, and walked in the house to and fro; and went up, and stretched himself upon him: and the child sneezed </a:t>
            </a:r>
            <a:r>
              <a:rPr lang="en-US" b="1" dirty="0"/>
              <a:t>seven</a:t>
            </a:r>
            <a:r>
              <a:rPr lang="en-US" dirty="0"/>
              <a:t> </a:t>
            </a:r>
            <a:r>
              <a:rPr lang="en-US" b="1" dirty="0"/>
              <a:t>times</a:t>
            </a:r>
            <a:r>
              <a:rPr lang="en-US" dirty="0"/>
              <a:t>, and the child opened his </a:t>
            </a:r>
            <a:r>
              <a:rPr lang="en-US" dirty="0" smtClean="0"/>
              <a:t>eyes.</a:t>
            </a:r>
            <a:endParaRPr lang="en-US" dirty="0"/>
          </a:p>
          <a:p>
            <a:pPr marL="0" indent="0">
              <a:buNone/>
            </a:pPr>
            <a:r>
              <a:rPr lang="en-US" b="1" dirty="0">
                <a:hlinkClick r:id="rId4"/>
              </a:rPr>
              <a:t>2 Kings </a:t>
            </a:r>
            <a:r>
              <a:rPr lang="en-US" b="1" dirty="0" smtClean="0">
                <a:hlinkClick r:id="rId4"/>
              </a:rPr>
              <a:t>5:10</a:t>
            </a:r>
            <a:r>
              <a:rPr lang="en-US" b="1" dirty="0" smtClean="0"/>
              <a:t> </a:t>
            </a:r>
            <a:r>
              <a:rPr lang="en-US" dirty="0" smtClean="0"/>
              <a:t>And </a:t>
            </a:r>
            <a:r>
              <a:rPr lang="en-US" dirty="0"/>
              <a:t>Elisha sent a messenger unto him, saying, Go and wash in Jordan </a:t>
            </a:r>
            <a:r>
              <a:rPr lang="en-US" b="1" dirty="0"/>
              <a:t>seven</a:t>
            </a:r>
            <a:r>
              <a:rPr lang="en-US" dirty="0"/>
              <a:t> </a:t>
            </a:r>
            <a:r>
              <a:rPr lang="en-US" b="1" dirty="0"/>
              <a:t>times</a:t>
            </a:r>
            <a:r>
              <a:rPr lang="en-US" dirty="0"/>
              <a:t>, and thy flesh shall come again to thee, and thou shalt be </a:t>
            </a:r>
            <a:r>
              <a:rPr lang="en-US" dirty="0" smtClean="0"/>
              <a:t>clean.</a:t>
            </a:r>
            <a:endParaRPr lang="en-US" dirty="0"/>
          </a:p>
          <a:p>
            <a:pPr marL="0" indent="0">
              <a:buNone/>
            </a:pPr>
            <a:r>
              <a:rPr lang="en-US" b="1" dirty="0">
                <a:hlinkClick r:id="rId5"/>
              </a:rPr>
              <a:t>2 Kings </a:t>
            </a:r>
            <a:r>
              <a:rPr lang="en-US" b="1" dirty="0" smtClean="0">
                <a:hlinkClick r:id="rId5"/>
              </a:rPr>
              <a:t>5:14</a:t>
            </a:r>
            <a:r>
              <a:rPr lang="en-US" b="1" dirty="0" smtClean="0"/>
              <a:t> </a:t>
            </a:r>
            <a:r>
              <a:rPr lang="en-US" dirty="0" smtClean="0"/>
              <a:t>Then </a:t>
            </a:r>
            <a:r>
              <a:rPr lang="en-US" dirty="0"/>
              <a:t>went he down, and dipped himself </a:t>
            </a:r>
            <a:r>
              <a:rPr lang="en-US" b="1" dirty="0"/>
              <a:t>seven</a:t>
            </a:r>
            <a:r>
              <a:rPr lang="en-US" dirty="0"/>
              <a:t> </a:t>
            </a:r>
            <a:r>
              <a:rPr lang="en-US" b="1" dirty="0"/>
              <a:t>times</a:t>
            </a:r>
            <a:r>
              <a:rPr lang="en-US" dirty="0"/>
              <a:t> in Jordan, according to the saying of the man of God: and his flesh came again like unto the flesh of a little child, and he was clean.</a:t>
            </a:r>
          </a:p>
          <a:p>
            <a:pPr marL="0" indent="0">
              <a:buNone/>
            </a:pPr>
            <a:endParaRPr lang="de-DE" dirty="0"/>
          </a:p>
        </p:txBody>
      </p:sp>
    </p:spTree>
    <p:extLst>
      <p:ext uri="{BB962C8B-B14F-4D97-AF65-F5344CB8AC3E}">
        <p14:creationId xmlns:p14="http://schemas.microsoft.com/office/powerpoint/2010/main" val="27401355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times</a:t>
            </a:r>
            <a:r>
              <a:rPr lang="de-DE" dirty="0" smtClean="0"/>
              <a:t> in Daniel</a:t>
            </a:r>
            <a:endParaRPr lang="de-DE" dirty="0"/>
          </a:p>
        </p:txBody>
      </p:sp>
      <p:sp>
        <p:nvSpPr>
          <p:cNvPr id="3" name="Inhaltsplatzhalter 2"/>
          <p:cNvSpPr>
            <a:spLocks noGrp="1"/>
          </p:cNvSpPr>
          <p:nvPr>
            <p:ph idx="1"/>
          </p:nvPr>
        </p:nvSpPr>
        <p:spPr>
          <a:xfrm>
            <a:off x="1154954" y="2374232"/>
            <a:ext cx="9036796" cy="4855243"/>
          </a:xfrm>
        </p:spPr>
        <p:txBody>
          <a:bodyPr>
            <a:normAutofit/>
          </a:bodyPr>
          <a:lstStyle/>
          <a:p>
            <a:pPr marL="0" indent="0">
              <a:buNone/>
            </a:pPr>
            <a:r>
              <a:rPr lang="en-US" b="1" dirty="0">
                <a:hlinkClick r:id="rId2"/>
              </a:rPr>
              <a:t>Daniel 3:19</a:t>
            </a:r>
            <a:endParaRPr lang="en-US" b="1" dirty="0"/>
          </a:p>
          <a:p>
            <a:pPr marL="0" indent="0">
              <a:buNone/>
            </a:pPr>
            <a:r>
              <a:rPr lang="en-US" dirty="0"/>
              <a:t>Then was Nebuchadnezzar full of fury, and the form of his visage was changed against Shadrach, Meshach, and Abednego: therefore he </a:t>
            </a:r>
            <a:r>
              <a:rPr lang="en-US" dirty="0" err="1"/>
              <a:t>spake</a:t>
            </a:r>
            <a:r>
              <a:rPr lang="en-US" dirty="0"/>
              <a:t>, and commanded that they should heat the furnace one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more than it was wont to be </a:t>
            </a:r>
            <a:r>
              <a:rPr lang="en-US" dirty="0" smtClean="0"/>
              <a:t>heated.</a:t>
            </a:r>
            <a:endParaRPr lang="en-US" dirty="0"/>
          </a:p>
          <a:p>
            <a:pPr marL="0" indent="0">
              <a:buNone/>
            </a:pPr>
            <a:r>
              <a:rPr lang="en-US" b="1" dirty="0">
                <a:hlinkClick r:id="rId3"/>
              </a:rPr>
              <a:t>Daniel 4:16</a:t>
            </a:r>
            <a:endParaRPr lang="en-US" b="1" dirty="0"/>
          </a:p>
          <a:p>
            <a:pPr marL="0" indent="0">
              <a:buNone/>
            </a:pPr>
            <a:r>
              <a:rPr lang="en-US" dirty="0"/>
              <a:t>Let his heart be changed from man's, and let a beast's heart be given unto him; and let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pass over him</a:t>
            </a:r>
            <a:r>
              <a:rPr lang="en-US" dirty="0" smtClean="0"/>
              <a:t>.</a:t>
            </a:r>
          </a:p>
          <a:p>
            <a:pPr marL="0" indent="0">
              <a:buNone/>
            </a:pPr>
            <a:r>
              <a:rPr lang="en-US" b="1" dirty="0">
                <a:hlinkClick r:id="rId4"/>
              </a:rPr>
              <a:t>Daniel 4:32</a:t>
            </a:r>
            <a:endParaRPr lang="en-US" b="1" dirty="0"/>
          </a:p>
          <a:p>
            <a:pPr marL="0" indent="0">
              <a:buNone/>
            </a:pPr>
            <a:r>
              <a:rPr lang="en-US" dirty="0"/>
              <a:t>And they shall drive thee from men, and thy dwelling shall be with the beasts of the field: they shall make thee to eat grass as oxen, and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shall pass over thee, until thou know that the most High </a:t>
            </a:r>
            <a:r>
              <a:rPr lang="en-US" dirty="0" err="1"/>
              <a:t>ruleth</a:t>
            </a:r>
            <a:r>
              <a:rPr lang="en-US" dirty="0"/>
              <a:t> in the kingdom of men, and giveth it to whomsoever he will.</a:t>
            </a:r>
          </a:p>
          <a:p>
            <a:pPr marL="0" indent="0">
              <a:buNone/>
            </a:pPr>
            <a:endParaRPr lang="en-US" dirty="0"/>
          </a:p>
          <a:p>
            <a:pPr marL="0" indent="0">
              <a:buNone/>
            </a:pPr>
            <a:endParaRPr lang="de-DE" dirty="0"/>
          </a:p>
        </p:txBody>
      </p:sp>
    </p:spTree>
    <p:extLst>
      <p:ext uri="{BB962C8B-B14F-4D97-AF65-F5344CB8AC3E}">
        <p14:creationId xmlns:p14="http://schemas.microsoft.com/office/powerpoint/2010/main" val="30084508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a:t>
            </a:r>
            <a:r>
              <a:rPr lang="de-DE" dirty="0" err="1" smtClean="0"/>
              <a:t>times</a:t>
            </a:r>
            <a:r>
              <a:rPr lang="de-DE" dirty="0" smtClean="0"/>
              <a:t> in Psalms </a:t>
            </a:r>
            <a:r>
              <a:rPr lang="de-DE" dirty="0" err="1" smtClean="0"/>
              <a:t>and</a:t>
            </a:r>
            <a:r>
              <a:rPr lang="de-DE" dirty="0" smtClean="0"/>
              <a:t> </a:t>
            </a:r>
            <a:r>
              <a:rPr lang="de-DE" dirty="0" err="1" smtClean="0"/>
              <a:t>Proverbs</a:t>
            </a:r>
            <a:endParaRPr lang="de-DE" dirty="0"/>
          </a:p>
        </p:txBody>
      </p:sp>
      <p:sp>
        <p:nvSpPr>
          <p:cNvPr id="3" name="Inhaltsplatzhalter 2"/>
          <p:cNvSpPr>
            <a:spLocks noGrp="1"/>
          </p:cNvSpPr>
          <p:nvPr>
            <p:ph idx="1"/>
          </p:nvPr>
        </p:nvSpPr>
        <p:spPr>
          <a:xfrm>
            <a:off x="1154954" y="2438400"/>
            <a:ext cx="9036796" cy="4810125"/>
          </a:xfrm>
        </p:spPr>
        <p:txBody>
          <a:bodyPr>
            <a:normAutofit/>
          </a:bodyPr>
          <a:lstStyle/>
          <a:p>
            <a:pPr marL="0" indent="0">
              <a:buNone/>
            </a:pPr>
            <a:r>
              <a:rPr lang="en-US" b="1" dirty="0">
                <a:hlinkClick r:id="rId2"/>
              </a:rPr>
              <a:t>Psalm 12:6</a:t>
            </a:r>
            <a:endParaRPr lang="en-US" b="1" dirty="0"/>
          </a:p>
          <a:p>
            <a:pPr marL="0" indent="0">
              <a:buNone/>
            </a:pPr>
            <a:r>
              <a:rPr lang="en-US" dirty="0"/>
              <a:t>The words of the </a:t>
            </a:r>
            <a:r>
              <a:rPr lang="en-US" cap="small" dirty="0"/>
              <a:t>Lord</a:t>
            </a:r>
            <a:r>
              <a:rPr lang="en-US" dirty="0"/>
              <a:t> are pure words: as silver tried in a furnace of earth, purified </a:t>
            </a:r>
            <a:r>
              <a:rPr lang="en-US" b="1" dirty="0">
                <a:solidFill>
                  <a:srgbClr val="C00000"/>
                </a:solidFill>
              </a:rPr>
              <a:t>seven</a:t>
            </a:r>
            <a:r>
              <a:rPr lang="en-US" dirty="0">
                <a:solidFill>
                  <a:srgbClr val="C00000"/>
                </a:solidFill>
              </a:rPr>
              <a:t> </a:t>
            </a:r>
            <a:r>
              <a:rPr lang="en-US" b="1" dirty="0" smtClean="0">
                <a:solidFill>
                  <a:srgbClr val="C00000"/>
                </a:solidFill>
              </a:rPr>
              <a:t>times</a:t>
            </a:r>
            <a:r>
              <a:rPr lang="en-US" dirty="0" smtClean="0"/>
              <a:t>.</a:t>
            </a:r>
            <a:endParaRPr lang="en-US" dirty="0"/>
          </a:p>
          <a:p>
            <a:pPr marL="0" indent="0">
              <a:buNone/>
            </a:pPr>
            <a:r>
              <a:rPr lang="en-US" b="1" dirty="0">
                <a:hlinkClick r:id="rId3"/>
              </a:rPr>
              <a:t>Psalm 119:164</a:t>
            </a:r>
            <a:endParaRPr lang="en-US" b="1" dirty="0"/>
          </a:p>
          <a:p>
            <a:pPr marL="0" indent="0">
              <a:buNone/>
            </a:pP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a day do I praise thee because of thy righteous </a:t>
            </a:r>
            <a:r>
              <a:rPr lang="en-US" dirty="0" smtClean="0"/>
              <a:t>judgments.</a:t>
            </a:r>
          </a:p>
          <a:p>
            <a:pPr marL="0" indent="0">
              <a:buNone/>
            </a:pPr>
            <a:endParaRPr lang="en-US" dirty="0"/>
          </a:p>
          <a:p>
            <a:pPr marL="0" indent="0">
              <a:buNone/>
            </a:pPr>
            <a:r>
              <a:rPr lang="en-US" b="1" dirty="0">
                <a:hlinkClick r:id="rId4"/>
              </a:rPr>
              <a:t>Proverbs 24:16</a:t>
            </a:r>
            <a:endParaRPr lang="en-US" b="1" dirty="0"/>
          </a:p>
          <a:p>
            <a:pPr marL="0" indent="0">
              <a:buNone/>
            </a:pPr>
            <a:r>
              <a:rPr lang="en-US" dirty="0"/>
              <a:t>For a just man </a:t>
            </a:r>
            <a:r>
              <a:rPr lang="en-US" dirty="0" err="1"/>
              <a:t>falleth</a:t>
            </a:r>
            <a:r>
              <a:rPr lang="en-US" dirty="0"/>
              <a:t> </a:t>
            </a:r>
            <a:r>
              <a:rPr lang="en-US" b="1" dirty="0">
                <a:solidFill>
                  <a:srgbClr val="C00000"/>
                </a:solidFill>
              </a:rPr>
              <a:t>seven</a:t>
            </a:r>
            <a:r>
              <a:rPr lang="en-US" dirty="0">
                <a:solidFill>
                  <a:srgbClr val="C00000"/>
                </a:solidFill>
              </a:rPr>
              <a:t> </a:t>
            </a:r>
            <a:r>
              <a:rPr lang="en-US" b="1" dirty="0">
                <a:solidFill>
                  <a:srgbClr val="C00000"/>
                </a:solidFill>
              </a:rPr>
              <a:t>times</a:t>
            </a:r>
            <a:r>
              <a:rPr lang="en-US" dirty="0"/>
              <a:t>, and </a:t>
            </a:r>
            <a:r>
              <a:rPr lang="en-US" dirty="0" err="1"/>
              <a:t>riseth</a:t>
            </a:r>
            <a:r>
              <a:rPr lang="en-US" dirty="0"/>
              <a:t> up again: but the wicked shall fall into mischief.</a:t>
            </a:r>
          </a:p>
          <a:p>
            <a:pPr marL="0" indent="0">
              <a:buNone/>
            </a:pPr>
            <a:endParaRPr lang="en-US" dirty="0"/>
          </a:p>
          <a:p>
            <a:pPr marL="0" indent="0">
              <a:buNone/>
            </a:pPr>
            <a:endParaRPr lang="de-DE" dirty="0"/>
          </a:p>
        </p:txBody>
      </p:sp>
    </p:spTree>
    <p:extLst>
      <p:ext uri="{BB962C8B-B14F-4D97-AF65-F5344CB8AC3E}">
        <p14:creationId xmlns:p14="http://schemas.microsoft.com/office/powerpoint/2010/main" val="42661311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7 in </a:t>
            </a:r>
            <a:r>
              <a:rPr lang="de-DE" dirty="0" err="1" smtClean="0"/>
              <a:t>the</a:t>
            </a:r>
            <a:r>
              <a:rPr lang="de-DE" dirty="0" smtClean="0"/>
              <a:t> Gospels</a:t>
            </a:r>
            <a:endParaRPr lang="de-DE" dirty="0"/>
          </a:p>
        </p:txBody>
      </p:sp>
      <p:sp>
        <p:nvSpPr>
          <p:cNvPr id="3" name="Inhaltsplatzhalter 2"/>
          <p:cNvSpPr>
            <a:spLocks noGrp="1"/>
          </p:cNvSpPr>
          <p:nvPr>
            <p:ph idx="1"/>
          </p:nvPr>
        </p:nvSpPr>
        <p:spPr>
          <a:xfrm>
            <a:off x="1154954" y="2566737"/>
            <a:ext cx="8978142" cy="5800725"/>
          </a:xfrm>
        </p:spPr>
        <p:txBody>
          <a:bodyPr>
            <a:normAutofit/>
          </a:bodyPr>
          <a:lstStyle/>
          <a:p>
            <a:pPr marL="0" indent="0">
              <a:buNone/>
            </a:pPr>
            <a:r>
              <a:rPr lang="en-US" b="1" u="sng" dirty="0" smtClean="0"/>
              <a:t>Mark 8, 5-9</a:t>
            </a:r>
          </a:p>
          <a:p>
            <a:pPr marL="0" indent="0">
              <a:buNone/>
            </a:pPr>
            <a:r>
              <a:rPr lang="en-US" dirty="0" smtClean="0"/>
              <a:t>And </a:t>
            </a:r>
            <a:r>
              <a:rPr lang="en-US" dirty="0"/>
              <a:t>he asked them, How many loaves have ye? And they said, </a:t>
            </a:r>
            <a:r>
              <a:rPr lang="en-US" b="1" dirty="0">
                <a:solidFill>
                  <a:srgbClr val="C00000"/>
                </a:solidFill>
              </a:rPr>
              <a:t>Seven</a:t>
            </a:r>
            <a:r>
              <a:rPr lang="en-US" dirty="0"/>
              <a:t>.</a:t>
            </a:r>
          </a:p>
          <a:p>
            <a:pPr marL="0" indent="0">
              <a:buNone/>
            </a:pPr>
            <a:r>
              <a:rPr lang="en-US" dirty="0" smtClean="0"/>
              <a:t>And </a:t>
            </a:r>
            <a:r>
              <a:rPr lang="en-US" dirty="0"/>
              <a:t>he commanded the people to sit down on the ground: and he took the </a:t>
            </a:r>
            <a:r>
              <a:rPr lang="en-US" b="1" dirty="0">
                <a:solidFill>
                  <a:srgbClr val="C00000"/>
                </a:solidFill>
              </a:rPr>
              <a:t>seven</a:t>
            </a:r>
            <a:r>
              <a:rPr lang="en-US" dirty="0"/>
              <a:t> loaves, and gave thanks, and brake, and gave to his disciples to set before them; and they did set them before the people.</a:t>
            </a:r>
          </a:p>
          <a:p>
            <a:pPr marL="0" indent="0">
              <a:buNone/>
            </a:pPr>
            <a:r>
              <a:rPr lang="en-US" dirty="0" smtClean="0"/>
              <a:t>And </a:t>
            </a:r>
            <a:r>
              <a:rPr lang="en-US" dirty="0"/>
              <a:t>they had a few small fishes: and he blessed, and commanded to set them also before them.</a:t>
            </a:r>
          </a:p>
          <a:p>
            <a:pPr marL="0" indent="0">
              <a:buNone/>
            </a:pPr>
            <a:r>
              <a:rPr lang="en-US" dirty="0" smtClean="0"/>
              <a:t>So </a:t>
            </a:r>
            <a:r>
              <a:rPr lang="en-US" dirty="0"/>
              <a:t>they did eat, and were filled: and they took up of the broken meat that was left</a:t>
            </a:r>
            <a:r>
              <a:rPr lang="en-US" b="1" dirty="0"/>
              <a:t> </a:t>
            </a:r>
            <a:r>
              <a:rPr lang="en-US" b="1" dirty="0">
                <a:solidFill>
                  <a:srgbClr val="C00000"/>
                </a:solidFill>
              </a:rPr>
              <a:t>seven</a:t>
            </a:r>
            <a:r>
              <a:rPr lang="en-US" b="1" dirty="0"/>
              <a:t> </a:t>
            </a:r>
            <a:r>
              <a:rPr lang="en-US" dirty="0"/>
              <a:t>baskets.</a:t>
            </a:r>
          </a:p>
          <a:p>
            <a:pPr marL="0" indent="0">
              <a:buNone/>
            </a:pPr>
            <a:r>
              <a:rPr lang="en-US" dirty="0" smtClean="0"/>
              <a:t>And </a:t>
            </a:r>
            <a:r>
              <a:rPr lang="en-US" dirty="0"/>
              <a:t>they that had eaten were about </a:t>
            </a:r>
            <a:r>
              <a:rPr lang="en-US" dirty="0">
                <a:solidFill>
                  <a:srgbClr val="002060"/>
                </a:solidFill>
              </a:rPr>
              <a:t>four</a:t>
            </a:r>
            <a:r>
              <a:rPr lang="en-US" dirty="0"/>
              <a:t> thousand: and he sent them away.</a:t>
            </a:r>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759042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7 in </a:t>
            </a:r>
            <a:r>
              <a:rPr lang="de-DE" dirty="0" err="1" smtClean="0"/>
              <a:t>the</a:t>
            </a:r>
            <a:r>
              <a:rPr lang="de-DE" dirty="0" smtClean="0"/>
              <a:t> Gospels</a:t>
            </a:r>
            <a:endParaRPr lang="de-DE" dirty="0"/>
          </a:p>
        </p:txBody>
      </p:sp>
      <p:sp>
        <p:nvSpPr>
          <p:cNvPr id="3" name="Inhaltsplatzhalter 2"/>
          <p:cNvSpPr>
            <a:spLocks noGrp="1"/>
          </p:cNvSpPr>
          <p:nvPr>
            <p:ph idx="1"/>
          </p:nvPr>
        </p:nvSpPr>
        <p:spPr>
          <a:xfrm>
            <a:off x="1154953" y="2558716"/>
            <a:ext cx="8970121" cy="5832809"/>
          </a:xfrm>
        </p:spPr>
        <p:txBody>
          <a:bodyPr>
            <a:normAutofit/>
          </a:bodyPr>
          <a:lstStyle/>
          <a:p>
            <a:pPr marL="0" indent="0">
              <a:buNone/>
            </a:pPr>
            <a:r>
              <a:rPr lang="en-US" b="1" u="sng" dirty="0" smtClean="0"/>
              <a:t>Matthew 22, 25-30</a:t>
            </a:r>
          </a:p>
          <a:p>
            <a:pPr marL="0" indent="0">
              <a:buNone/>
            </a:pPr>
            <a:r>
              <a:rPr lang="en-US" dirty="0" smtClean="0"/>
              <a:t>Now </a:t>
            </a:r>
            <a:r>
              <a:rPr lang="en-US" dirty="0"/>
              <a:t>there were with us </a:t>
            </a:r>
            <a:r>
              <a:rPr lang="en-US" b="1" dirty="0">
                <a:solidFill>
                  <a:srgbClr val="C00000"/>
                </a:solidFill>
              </a:rPr>
              <a:t>seven</a:t>
            </a:r>
            <a:r>
              <a:rPr lang="en-US" dirty="0"/>
              <a:t> brethren: and the first, when he had married a wife, deceased, and, having no issue, left his wife unto his brother:</a:t>
            </a:r>
          </a:p>
          <a:p>
            <a:pPr marL="0" indent="0">
              <a:buNone/>
            </a:pPr>
            <a:r>
              <a:rPr lang="en-US" dirty="0" smtClean="0"/>
              <a:t>Likewise </a:t>
            </a:r>
            <a:r>
              <a:rPr lang="en-US" dirty="0"/>
              <a:t>the second also, and the third, unto the </a:t>
            </a:r>
            <a:r>
              <a:rPr lang="en-US" b="1" dirty="0">
                <a:solidFill>
                  <a:srgbClr val="C00000"/>
                </a:solidFill>
              </a:rPr>
              <a:t>seventh</a:t>
            </a:r>
            <a:r>
              <a:rPr lang="en-US" dirty="0"/>
              <a:t>.</a:t>
            </a:r>
          </a:p>
          <a:p>
            <a:pPr marL="0" indent="0">
              <a:buNone/>
            </a:pPr>
            <a:r>
              <a:rPr lang="en-US" dirty="0" smtClean="0"/>
              <a:t>And </a:t>
            </a:r>
            <a:r>
              <a:rPr lang="en-US" dirty="0"/>
              <a:t>last of all the woman died also.</a:t>
            </a:r>
          </a:p>
          <a:p>
            <a:pPr marL="0" indent="0">
              <a:buNone/>
            </a:pPr>
            <a:r>
              <a:rPr lang="en-US" dirty="0" smtClean="0"/>
              <a:t>Therefore </a:t>
            </a:r>
            <a:r>
              <a:rPr lang="en-US" dirty="0"/>
              <a:t>in the resurrection whose wife shall she be of the </a:t>
            </a:r>
            <a:r>
              <a:rPr lang="en-US" b="1" dirty="0">
                <a:solidFill>
                  <a:srgbClr val="C00000"/>
                </a:solidFill>
              </a:rPr>
              <a:t>seven</a:t>
            </a:r>
            <a:r>
              <a:rPr lang="en-US" dirty="0"/>
              <a:t>? for they all had her</a:t>
            </a:r>
            <a:r>
              <a:rPr lang="en-US" dirty="0" smtClean="0"/>
              <a:t>.</a:t>
            </a:r>
          </a:p>
          <a:p>
            <a:pPr marL="0" indent="0">
              <a:buNone/>
            </a:pPr>
            <a:r>
              <a:rPr lang="en-US" dirty="0" smtClean="0"/>
              <a:t>Jesus </a:t>
            </a:r>
            <a:r>
              <a:rPr lang="en-US" dirty="0"/>
              <a:t>answered and said unto them, Ye do err, not knowing the scriptures, nor the power of God.</a:t>
            </a:r>
          </a:p>
          <a:p>
            <a:pPr marL="0" indent="0">
              <a:buNone/>
            </a:pPr>
            <a:r>
              <a:rPr lang="en-US" dirty="0" smtClean="0"/>
              <a:t>For </a:t>
            </a:r>
            <a:r>
              <a:rPr lang="en-US" dirty="0"/>
              <a:t>in the resurrection they neither marry, nor are given in marriage, but are as the angels of God in heaven.</a:t>
            </a:r>
          </a:p>
          <a:p>
            <a:pPr marL="0" indent="0">
              <a:buNone/>
            </a:pPr>
            <a:endParaRPr lang="en-US"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7948583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7 in </a:t>
            </a:r>
            <a:r>
              <a:rPr lang="de-DE" dirty="0" err="1" smtClean="0"/>
              <a:t>the</a:t>
            </a:r>
            <a:r>
              <a:rPr lang="de-DE" dirty="0" smtClean="0"/>
              <a:t> Gospels</a:t>
            </a:r>
            <a:endParaRPr lang="de-DE" dirty="0"/>
          </a:p>
        </p:txBody>
      </p:sp>
      <p:sp>
        <p:nvSpPr>
          <p:cNvPr id="3" name="Inhaltsplatzhalter 2"/>
          <p:cNvSpPr>
            <a:spLocks noGrp="1"/>
          </p:cNvSpPr>
          <p:nvPr>
            <p:ph idx="1"/>
          </p:nvPr>
        </p:nvSpPr>
        <p:spPr>
          <a:xfrm>
            <a:off x="1154953" y="2614863"/>
            <a:ext cx="8970121" cy="5776662"/>
          </a:xfrm>
        </p:spPr>
        <p:txBody>
          <a:bodyPr>
            <a:normAutofit/>
          </a:bodyPr>
          <a:lstStyle/>
          <a:p>
            <a:pPr marL="0" indent="0">
              <a:buNone/>
            </a:pPr>
            <a:r>
              <a:rPr lang="en-US" b="1" u="sng" dirty="0" smtClean="0"/>
              <a:t>Matthew 18, 21-22</a:t>
            </a:r>
          </a:p>
          <a:p>
            <a:pPr marL="0" indent="0">
              <a:buNone/>
            </a:pPr>
            <a:r>
              <a:rPr lang="en-US" dirty="0" smtClean="0"/>
              <a:t>Then </a:t>
            </a:r>
            <a:r>
              <a:rPr lang="en-US" dirty="0"/>
              <a:t>came Peter to him, and said, Lord, how oft shall my brother sin against me, and I forgive him? till </a:t>
            </a:r>
            <a:r>
              <a:rPr lang="en-US" b="1" dirty="0">
                <a:solidFill>
                  <a:srgbClr val="C00000"/>
                </a:solidFill>
              </a:rPr>
              <a:t>seven</a:t>
            </a:r>
            <a:r>
              <a:rPr lang="en-US" dirty="0"/>
              <a:t> times</a:t>
            </a:r>
            <a:r>
              <a:rPr lang="en-US" dirty="0" smtClean="0"/>
              <a:t>?</a:t>
            </a:r>
          </a:p>
          <a:p>
            <a:pPr marL="0" indent="0">
              <a:buNone/>
            </a:pPr>
            <a:r>
              <a:rPr lang="en-US" dirty="0" smtClean="0"/>
              <a:t>Jesus </a:t>
            </a:r>
            <a:r>
              <a:rPr lang="en-US" dirty="0" err="1"/>
              <a:t>saith</a:t>
            </a:r>
            <a:r>
              <a:rPr lang="en-US" dirty="0"/>
              <a:t> unto him, I say not unto thee, Until </a:t>
            </a:r>
            <a:r>
              <a:rPr lang="en-US" b="1" dirty="0">
                <a:solidFill>
                  <a:srgbClr val="C00000"/>
                </a:solidFill>
              </a:rPr>
              <a:t>seven</a:t>
            </a:r>
            <a:r>
              <a:rPr lang="en-US" dirty="0"/>
              <a:t> times: but, Until </a:t>
            </a:r>
            <a:r>
              <a:rPr lang="en-US" b="1" dirty="0">
                <a:solidFill>
                  <a:srgbClr val="C00000"/>
                </a:solidFill>
              </a:rPr>
              <a:t>seventy</a:t>
            </a:r>
            <a:r>
              <a:rPr lang="en-US" dirty="0"/>
              <a:t> times </a:t>
            </a:r>
            <a:r>
              <a:rPr lang="en-US" b="1" dirty="0">
                <a:solidFill>
                  <a:srgbClr val="C00000"/>
                </a:solidFill>
              </a:rPr>
              <a:t>seven</a:t>
            </a:r>
            <a:r>
              <a:rPr lang="en-US" dirty="0" smtClean="0"/>
              <a:t>.</a:t>
            </a:r>
          </a:p>
          <a:p>
            <a:pPr marL="0" indent="0">
              <a:buNone/>
            </a:pPr>
            <a:r>
              <a:rPr lang="en-US" b="1" u="sng" dirty="0" smtClean="0"/>
              <a:t>Genesis 4, 15 + 24</a:t>
            </a:r>
          </a:p>
          <a:p>
            <a:pPr marL="0" indent="0">
              <a:buNone/>
            </a:pPr>
            <a:r>
              <a:rPr lang="en-US" dirty="0" smtClean="0"/>
              <a:t>And the Lord said </a:t>
            </a:r>
            <a:r>
              <a:rPr lang="en-US" dirty="0"/>
              <a:t>unto him, Therefore whosoever </a:t>
            </a:r>
            <a:r>
              <a:rPr lang="en-US" dirty="0" err="1"/>
              <a:t>slayeth</a:t>
            </a:r>
            <a:r>
              <a:rPr lang="en-US" dirty="0"/>
              <a:t> Cain, vengeance shall be taken on him </a:t>
            </a:r>
            <a:r>
              <a:rPr lang="en-US" b="1" dirty="0">
                <a:solidFill>
                  <a:srgbClr val="C00000"/>
                </a:solidFill>
              </a:rPr>
              <a:t>sevenfold</a:t>
            </a:r>
            <a:r>
              <a:rPr lang="en-US" dirty="0"/>
              <a:t>. And </a:t>
            </a:r>
            <a:r>
              <a:rPr lang="en-US" dirty="0" smtClean="0"/>
              <a:t>the Lord set </a:t>
            </a:r>
            <a:r>
              <a:rPr lang="en-US" dirty="0"/>
              <a:t>a mark upon Cain, lest any finding him should kill </a:t>
            </a:r>
            <a:r>
              <a:rPr lang="en-US" dirty="0" smtClean="0"/>
              <a:t>him.</a:t>
            </a:r>
            <a:endParaRPr lang="en-US" b="1" dirty="0"/>
          </a:p>
          <a:p>
            <a:pPr marL="0" indent="0">
              <a:buNone/>
            </a:pPr>
            <a:r>
              <a:rPr lang="en-US" dirty="0"/>
              <a:t>If Cain shall be avenged </a:t>
            </a:r>
            <a:r>
              <a:rPr lang="en-US" b="1" dirty="0">
                <a:solidFill>
                  <a:srgbClr val="C00000"/>
                </a:solidFill>
              </a:rPr>
              <a:t>sevenfold</a:t>
            </a:r>
            <a:r>
              <a:rPr lang="en-US" dirty="0"/>
              <a:t>, truly </a:t>
            </a:r>
            <a:r>
              <a:rPr lang="en-US" dirty="0" err="1"/>
              <a:t>Lamech</a:t>
            </a:r>
            <a:r>
              <a:rPr lang="en-US" dirty="0"/>
              <a:t> </a:t>
            </a:r>
            <a:r>
              <a:rPr lang="en-US" b="1" dirty="0">
                <a:solidFill>
                  <a:srgbClr val="C00000"/>
                </a:solidFill>
              </a:rPr>
              <a:t>seventy</a:t>
            </a:r>
            <a:r>
              <a:rPr lang="en-US" dirty="0"/>
              <a:t> and </a:t>
            </a:r>
            <a:r>
              <a:rPr lang="en-US" b="1" dirty="0">
                <a:solidFill>
                  <a:srgbClr val="C00000"/>
                </a:solidFill>
              </a:rPr>
              <a:t>sevenfold</a:t>
            </a:r>
            <a:r>
              <a:rPr lang="en-US" dirty="0"/>
              <a:t>.</a:t>
            </a:r>
          </a:p>
          <a:p>
            <a:pPr marL="0" indent="0">
              <a:buNone/>
            </a:pPr>
            <a:endParaRPr lang="en-US" dirty="0"/>
          </a:p>
          <a:p>
            <a:pPr marL="0" indent="0" fontAlgn="base">
              <a:buNone/>
            </a:pP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40866099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7 in </a:t>
            </a:r>
            <a:r>
              <a:rPr lang="de-DE" dirty="0" err="1" smtClean="0"/>
              <a:t>the</a:t>
            </a:r>
            <a:r>
              <a:rPr lang="de-DE" dirty="0" smtClean="0"/>
              <a:t> Gospels</a:t>
            </a:r>
            <a:endParaRPr lang="de-DE" dirty="0"/>
          </a:p>
        </p:txBody>
      </p:sp>
      <p:sp>
        <p:nvSpPr>
          <p:cNvPr id="3" name="Inhaltsplatzhalter 2"/>
          <p:cNvSpPr>
            <a:spLocks noGrp="1"/>
          </p:cNvSpPr>
          <p:nvPr>
            <p:ph idx="1"/>
          </p:nvPr>
        </p:nvSpPr>
        <p:spPr>
          <a:xfrm>
            <a:off x="1154953" y="2606842"/>
            <a:ext cx="8970121" cy="5784683"/>
          </a:xfrm>
        </p:spPr>
        <p:txBody>
          <a:bodyPr>
            <a:normAutofit/>
          </a:bodyPr>
          <a:lstStyle/>
          <a:p>
            <a:pPr marL="0" indent="0">
              <a:buNone/>
            </a:pPr>
            <a:r>
              <a:rPr lang="en-US" b="1" u="sng" dirty="0" smtClean="0"/>
              <a:t>Matthew 12:45</a:t>
            </a:r>
          </a:p>
          <a:p>
            <a:pPr marL="0" indent="0">
              <a:buNone/>
            </a:pPr>
            <a:r>
              <a:rPr lang="en-US" dirty="0" smtClean="0"/>
              <a:t>Then </a:t>
            </a:r>
            <a:r>
              <a:rPr lang="en-US" dirty="0" err="1"/>
              <a:t>goeth</a:t>
            </a:r>
            <a:r>
              <a:rPr lang="en-US" dirty="0"/>
              <a:t> he, and taketh with himself </a:t>
            </a:r>
            <a:r>
              <a:rPr lang="en-US" b="1" dirty="0">
                <a:solidFill>
                  <a:srgbClr val="C00000"/>
                </a:solidFill>
              </a:rPr>
              <a:t>seven</a:t>
            </a:r>
            <a:r>
              <a:rPr lang="en-US" dirty="0"/>
              <a:t> other spirits more wicked than himself, and they enter in and dwell there: and the last state of that man is worse than the first. Even so shall it be also unto this </a:t>
            </a:r>
            <a:r>
              <a:rPr lang="en-US" dirty="0" smtClean="0"/>
              <a:t>wicked.</a:t>
            </a:r>
          </a:p>
          <a:p>
            <a:pPr marL="0" indent="0">
              <a:buNone/>
            </a:pPr>
            <a:r>
              <a:rPr lang="en-US" b="1" u="sng" dirty="0" smtClean="0"/>
              <a:t>Mark 16:9</a:t>
            </a:r>
          </a:p>
          <a:p>
            <a:pPr marL="0" indent="0">
              <a:buNone/>
            </a:pPr>
            <a:r>
              <a:rPr lang="en-US" dirty="0"/>
              <a:t>Now when Jesus was risen early the first day of the week, he appeared first to Mary Magdalene, out of whom he had cast </a:t>
            </a:r>
            <a:r>
              <a:rPr lang="en-US" b="1" dirty="0">
                <a:solidFill>
                  <a:srgbClr val="C00000"/>
                </a:solidFill>
              </a:rPr>
              <a:t>seven</a:t>
            </a:r>
            <a:r>
              <a:rPr lang="en-US" dirty="0"/>
              <a:t> devils.</a:t>
            </a:r>
            <a:endParaRPr lang="en-US"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23225028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7 in </a:t>
            </a:r>
            <a:r>
              <a:rPr lang="de-DE" dirty="0" err="1" smtClean="0"/>
              <a:t>the</a:t>
            </a:r>
            <a:r>
              <a:rPr lang="de-DE" dirty="0" smtClean="0"/>
              <a:t> Gospels</a:t>
            </a:r>
            <a:endParaRPr lang="de-DE" dirty="0"/>
          </a:p>
        </p:txBody>
      </p:sp>
      <p:sp>
        <p:nvSpPr>
          <p:cNvPr id="3" name="Inhaltsplatzhalter 2"/>
          <p:cNvSpPr>
            <a:spLocks noGrp="1"/>
          </p:cNvSpPr>
          <p:nvPr>
            <p:ph idx="1"/>
          </p:nvPr>
        </p:nvSpPr>
        <p:spPr>
          <a:xfrm>
            <a:off x="1154953" y="2622884"/>
            <a:ext cx="8970121" cy="5768641"/>
          </a:xfrm>
        </p:spPr>
        <p:txBody>
          <a:bodyPr>
            <a:normAutofit/>
          </a:bodyPr>
          <a:lstStyle/>
          <a:p>
            <a:pPr marL="0" indent="0">
              <a:buNone/>
            </a:pPr>
            <a:r>
              <a:rPr lang="en-US" b="1" u="sng" dirty="0" smtClean="0"/>
              <a:t>Matthew 12:45</a:t>
            </a:r>
          </a:p>
          <a:p>
            <a:pPr marL="0" indent="0">
              <a:buNone/>
            </a:pPr>
            <a:r>
              <a:rPr lang="en-US" dirty="0" smtClean="0"/>
              <a:t>Then </a:t>
            </a:r>
            <a:r>
              <a:rPr lang="en-US" dirty="0" err="1"/>
              <a:t>goeth</a:t>
            </a:r>
            <a:r>
              <a:rPr lang="en-US" dirty="0"/>
              <a:t> he, and taketh with himself </a:t>
            </a:r>
            <a:r>
              <a:rPr lang="en-US" b="1" dirty="0">
                <a:solidFill>
                  <a:srgbClr val="C00000"/>
                </a:solidFill>
              </a:rPr>
              <a:t>seven</a:t>
            </a:r>
            <a:r>
              <a:rPr lang="en-US" dirty="0"/>
              <a:t> other spirits more wicked than himself, and they enter in and dwell there: and the last state of that man is worse than the first. Even so shall it be also unto this </a:t>
            </a:r>
            <a:r>
              <a:rPr lang="en-US" dirty="0" smtClean="0"/>
              <a:t>wicked.</a:t>
            </a:r>
          </a:p>
          <a:p>
            <a:pPr marL="0" indent="0">
              <a:buNone/>
            </a:pPr>
            <a:r>
              <a:rPr lang="en-US" b="1" u="sng" dirty="0" smtClean="0"/>
              <a:t>Mark 16:9</a:t>
            </a:r>
          </a:p>
          <a:p>
            <a:pPr marL="0" indent="0">
              <a:buNone/>
            </a:pPr>
            <a:r>
              <a:rPr lang="en-US" dirty="0"/>
              <a:t>Now when Jesus was risen early the first day of the week, he appeared first to Mary Magdalene, out of whom he had cast </a:t>
            </a:r>
            <a:r>
              <a:rPr lang="en-US" b="1" dirty="0">
                <a:solidFill>
                  <a:srgbClr val="C00000"/>
                </a:solidFill>
              </a:rPr>
              <a:t>seven</a:t>
            </a:r>
            <a:r>
              <a:rPr lang="en-US" dirty="0"/>
              <a:t> devils</a:t>
            </a:r>
            <a:r>
              <a:rPr lang="en-US" dirty="0" smtClean="0"/>
              <a:t>.</a:t>
            </a:r>
          </a:p>
          <a:p>
            <a:pPr marL="0" indent="0">
              <a:buNone/>
            </a:pPr>
            <a:r>
              <a:rPr lang="en-US" dirty="0" smtClean="0"/>
              <a:t>The first day of the week is Sunday, the day </a:t>
            </a:r>
            <a:r>
              <a:rPr lang="en-US" dirty="0"/>
              <a:t>after </a:t>
            </a:r>
            <a:r>
              <a:rPr lang="en-US" dirty="0" smtClean="0"/>
              <a:t>Sabbath, </a:t>
            </a:r>
            <a:r>
              <a:rPr lang="en-US" dirty="0"/>
              <a:t>the 7th </a:t>
            </a:r>
            <a:r>
              <a:rPr lang="en-US" dirty="0" smtClean="0"/>
              <a:t>day.</a:t>
            </a:r>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17503231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a:t>
            </a:r>
            <a:r>
              <a:rPr lang="de-DE" dirty="0" err="1" smtClean="0"/>
              <a:t>as</a:t>
            </a:r>
            <a:r>
              <a:rPr lang="de-DE" dirty="0" smtClean="0"/>
              <a:t> </a:t>
            </a:r>
            <a:r>
              <a:rPr lang="de-DE" dirty="0"/>
              <a:t>N</a:t>
            </a:r>
            <a:r>
              <a:rPr lang="de-DE" dirty="0" smtClean="0"/>
              <a:t>ew </a:t>
            </a:r>
            <a:r>
              <a:rPr lang="de-DE" dirty="0" err="1"/>
              <a:t>B</a:t>
            </a:r>
            <a:r>
              <a:rPr lang="de-DE" dirty="0" err="1" smtClean="0"/>
              <a:t>eginning</a:t>
            </a:r>
            <a:endParaRPr lang="de-DE" dirty="0"/>
          </a:p>
        </p:txBody>
      </p:sp>
      <p:sp>
        <p:nvSpPr>
          <p:cNvPr id="3" name="Inhaltsplatzhalter 2"/>
          <p:cNvSpPr>
            <a:spLocks noGrp="1"/>
          </p:cNvSpPr>
          <p:nvPr>
            <p:ph idx="1"/>
          </p:nvPr>
        </p:nvSpPr>
        <p:spPr>
          <a:xfrm>
            <a:off x="1154953" y="2598821"/>
            <a:ext cx="8970121" cy="5792704"/>
          </a:xfrm>
        </p:spPr>
        <p:txBody>
          <a:bodyPr>
            <a:normAutofit/>
          </a:bodyPr>
          <a:lstStyle/>
          <a:p>
            <a:pPr fontAlgn="base"/>
            <a:r>
              <a:rPr lang="en-US" sz="2000" b="1" dirty="0">
                <a:solidFill>
                  <a:srgbClr val="C00000"/>
                </a:solidFill>
              </a:rPr>
              <a:t>8</a:t>
            </a:r>
            <a:r>
              <a:rPr lang="en-US" sz="2000" dirty="0"/>
              <a:t>th day starts the week over again.</a:t>
            </a:r>
            <a:endParaRPr lang="de-DE" sz="2000" dirty="0"/>
          </a:p>
          <a:p>
            <a:pPr fontAlgn="base"/>
            <a:endParaRPr lang="en-US" sz="2000" dirty="0" smtClean="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34369420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a:t>
            </a:r>
            <a:r>
              <a:rPr lang="de-DE" dirty="0" err="1" smtClean="0"/>
              <a:t>as</a:t>
            </a:r>
            <a:r>
              <a:rPr lang="de-DE" dirty="0" smtClean="0"/>
              <a:t> </a:t>
            </a:r>
            <a:r>
              <a:rPr lang="de-DE" dirty="0"/>
              <a:t>N</a:t>
            </a:r>
            <a:r>
              <a:rPr lang="de-DE" dirty="0" smtClean="0"/>
              <a:t>ew </a:t>
            </a:r>
            <a:r>
              <a:rPr lang="de-DE" dirty="0" err="1"/>
              <a:t>B</a:t>
            </a:r>
            <a:r>
              <a:rPr lang="de-DE" dirty="0" err="1" smtClean="0"/>
              <a:t>eginning</a:t>
            </a:r>
            <a:endParaRPr lang="de-DE" dirty="0"/>
          </a:p>
        </p:txBody>
      </p:sp>
      <p:sp>
        <p:nvSpPr>
          <p:cNvPr id="3" name="Inhaltsplatzhalter 2"/>
          <p:cNvSpPr>
            <a:spLocks noGrp="1"/>
          </p:cNvSpPr>
          <p:nvPr>
            <p:ph idx="1"/>
          </p:nvPr>
        </p:nvSpPr>
        <p:spPr>
          <a:xfrm>
            <a:off x="1154953" y="2598821"/>
            <a:ext cx="8970121" cy="5792704"/>
          </a:xfrm>
        </p:spPr>
        <p:txBody>
          <a:bodyPr>
            <a:normAutofit/>
          </a:bodyPr>
          <a:lstStyle/>
          <a:p>
            <a:pPr fontAlgn="base"/>
            <a:r>
              <a:rPr lang="en-US" sz="2000" b="1" dirty="0">
                <a:solidFill>
                  <a:srgbClr val="C00000"/>
                </a:solidFill>
              </a:rPr>
              <a:t>8</a:t>
            </a:r>
            <a:r>
              <a:rPr lang="en-US" sz="2000" dirty="0"/>
              <a:t>th day starts the week over again.</a:t>
            </a:r>
            <a:endParaRPr lang="de-DE" sz="2000" dirty="0"/>
          </a:p>
          <a:p>
            <a:pPr fontAlgn="base"/>
            <a:r>
              <a:rPr lang="en-US" sz="2000" b="1" dirty="0">
                <a:solidFill>
                  <a:srgbClr val="C00000"/>
                </a:solidFill>
              </a:rPr>
              <a:t>8</a:t>
            </a:r>
            <a:r>
              <a:rPr lang="en-US" sz="2000" dirty="0"/>
              <a:t>th note on a piano starts the scale over again</a:t>
            </a:r>
            <a:r>
              <a:rPr lang="en-US" sz="2000" dirty="0" smtClean="0"/>
              <a:t>.</a:t>
            </a:r>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40513293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a:t>
            </a:r>
            <a:r>
              <a:rPr lang="de-DE" dirty="0" err="1" smtClean="0"/>
              <a:t>as</a:t>
            </a:r>
            <a:r>
              <a:rPr lang="de-DE" dirty="0" smtClean="0"/>
              <a:t> </a:t>
            </a:r>
            <a:r>
              <a:rPr lang="de-DE" dirty="0"/>
              <a:t>N</a:t>
            </a:r>
            <a:r>
              <a:rPr lang="de-DE" dirty="0" smtClean="0"/>
              <a:t>ew </a:t>
            </a:r>
            <a:r>
              <a:rPr lang="de-DE" dirty="0" err="1"/>
              <a:t>B</a:t>
            </a:r>
            <a:r>
              <a:rPr lang="de-DE" dirty="0" err="1" smtClean="0"/>
              <a:t>eginning</a:t>
            </a:r>
            <a:endParaRPr lang="de-DE" dirty="0"/>
          </a:p>
        </p:txBody>
      </p:sp>
      <p:sp>
        <p:nvSpPr>
          <p:cNvPr id="3" name="Inhaltsplatzhalter 2"/>
          <p:cNvSpPr>
            <a:spLocks noGrp="1"/>
          </p:cNvSpPr>
          <p:nvPr>
            <p:ph idx="1"/>
          </p:nvPr>
        </p:nvSpPr>
        <p:spPr>
          <a:xfrm>
            <a:off x="1154953" y="2558716"/>
            <a:ext cx="8970121" cy="5832809"/>
          </a:xfrm>
        </p:spPr>
        <p:txBody>
          <a:bodyPr>
            <a:normAutofit/>
          </a:bodyPr>
          <a:lstStyle/>
          <a:p>
            <a:pPr fontAlgn="base"/>
            <a:r>
              <a:rPr lang="en-US" b="1" dirty="0">
                <a:solidFill>
                  <a:srgbClr val="C00000"/>
                </a:solidFill>
              </a:rPr>
              <a:t>8</a:t>
            </a:r>
            <a:r>
              <a:rPr lang="en-US" dirty="0"/>
              <a:t>th day starts the week over again.</a:t>
            </a:r>
            <a:endParaRPr lang="de-DE" dirty="0"/>
          </a:p>
          <a:p>
            <a:pPr fontAlgn="base"/>
            <a:r>
              <a:rPr lang="en-US" b="1" dirty="0">
                <a:solidFill>
                  <a:srgbClr val="C00000"/>
                </a:solidFill>
              </a:rPr>
              <a:t>8</a:t>
            </a:r>
            <a:r>
              <a:rPr lang="en-US" dirty="0"/>
              <a:t>th note on a piano starts the scale over again</a:t>
            </a:r>
            <a:r>
              <a:rPr lang="en-US" dirty="0" smtClean="0"/>
              <a:t>.</a:t>
            </a:r>
          </a:p>
          <a:p>
            <a:pPr fontAlgn="base"/>
            <a:r>
              <a:rPr lang="en-US" b="1" dirty="0" smtClean="0">
                <a:solidFill>
                  <a:srgbClr val="C00000"/>
                </a:solidFill>
              </a:rPr>
              <a:t>8</a:t>
            </a:r>
            <a:r>
              <a:rPr lang="en-US" dirty="0" smtClean="0"/>
              <a:t> </a:t>
            </a:r>
            <a:r>
              <a:rPr lang="en-US" dirty="0"/>
              <a:t>people were on the ark for a</a:t>
            </a:r>
            <a:r>
              <a:rPr lang="en-US" dirty="0" smtClean="0"/>
              <a:t> </a:t>
            </a:r>
            <a:r>
              <a:rPr lang="en-US" dirty="0"/>
              <a:t>new beginning after the flood</a:t>
            </a:r>
            <a:r>
              <a:rPr lang="en-US" dirty="0" smtClean="0"/>
              <a:t>.</a:t>
            </a:r>
          </a:p>
          <a:p>
            <a:pPr fontAlgn="base"/>
            <a:endParaRPr lang="en-US" dirty="0" smtClean="0"/>
          </a:p>
          <a:p>
            <a:pPr marL="0" indent="0" fontAlgn="base">
              <a:buNone/>
            </a:pPr>
            <a:r>
              <a:rPr lang="en-US" b="1" u="sng" dirty="0"/>
              <a:t>Ge 7:13</a:t>
            </a:r>
            <a:r>
              <a:rPr lang="en-US" b="1" baseline="30000" dirty="0"/>
              <a:t> </a:t>
            </a:r>
            <a:r>
              <a:rPr lang="en-US" dirty="0"/>
              <a:t>In the selfsame day entered Noah, and Shem, and Ham, and Japheth, the sons of Noah, and Noah's wife, and the three wives of his sons with them, into the ark</a:t>
            </a:r>
            <a:r>
              <a:rPr lang="en-US" dirty="0" smtClean="0"/>
              <a:t>;</a:t>
            </a:r>
          </a:p>
          <a:p>
            <a:pPr marL="0" indent="0">
              <a:buNone/>
            </a:pPr>
            <a:r>
              <a:rPr lang="en-US" b="1" u="sng" dirty="0"/>
              <a:t>1Pe </a:t>
            </a:r>
            <a:r>
              <a:rPr lang="en-US" b="1" u="sng" dirty="0" smtClean="0"/>
              <a:t>3:20</a:t>
            </a:r>
            <a:r>
              <a:rPr lang="en-US" b="1" baseline="30000" dirty="0"/>
              <a:t> </a:t>
            </a:r>
            <a:r>
              <a:rPr lang="en-US" dirty="0"/>
              <a:t>Which sometime were disobedient, when once the longsuffering of God waited in the days of Noah, while the ark was a preparing, wherein few, that is, </a:t>
            </a:r>
            <a:r>
              <a:rPr lang="en-US" b="1" dirty="0">
                <a:solidFill>
                  <a:srgbClr val="C00000"/>
                </a:solidFill>
              </a:rPr>
              <a:t>eight</a:t>
            </a:r>
            <a:r>
              <a:rPr lang="en-US" dirty="0"/>
              <a:t> souls were saved by water.</a:t>
            </a:r>
            <a:endParaRPr lang="de-DE" dirty="0"/>
          </a:p>
          <a:p>
            <a:pPr marL="0" indent="0">
              <a:buNone/>
            </a:pPr>
            <a:r>
              <a:rPr lang="en-US" b="1" u="sng" dirty="0" smtClean="0"/>
              <a:t>2Pe 2:5</a:t>
            </a:r>
            <a:r>
              <a:rPr lang="en-US" dirty="0" smtClean="0"/>
              <a:t> And </a:t>
            </a:r>
            <a:r>
              <a:rPr lang="en-US" dirty="0"/>
              <a:t>spared not the old world, but saved </a:t>
            </a:r>
            <a:r>
              <a:rPr lang="en-US" dirty="0" smtClean="0"/>
              <a:t>Noah, one of </a:t>
            </a:r>
            <a:r>
              <a:rPr lang="en-US" b="1" dirty="0" smtClean="0">
                <a:solidFill>
                  <a:srgbClr val="C00000"/>
                </a:solidFill>
              </a:rPr>
              <a:t>eight</a:t>
            </a:r>
            <a:r>
              <a:rPr lang="en-US" dirty="0" smtClean="0"/>
              <a:t> persons, </a:t>
            </a:r>
            <a:r>
              <a:rPr lang="en-US" dirty="0"/>
              <a:t>a preacher of righteousness, bringing in the flood upon the world of the ungodly;</a:t>
            </a:r>
            <a:endParaRPr lang="de-DE" dirty="0"/>
          </a:p>
          <a:p>
            <a:pPr fontAlgn="base"/>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14006521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a:t>
            </a:r>
            <a:r>
              <a:rPr lang="de-DE" dirty="0" err="1" smtClean="0"/>
              <a:t>as</a:t>
            </a:r>
            <a:r>
              <a:rPr lang="de-DE" dirty="0" smtClean="0"/>
              <a:t> </a:t>
            </a:r>
            <a:r>
              <a:rPr lang="de-DE" dirty="0"/>
              <a:t>N</a:t>
            </a:r>
            <a:r>
              <a:rPr lang="de-DE" dirty="0" smtClean="0"/>
              <a:t>ew </a:t>
            </a:r>
            <a:r>
              <a:rPr lang="de-DE" dirty="0" err="1"/>
              <a:t>B</a:t>
            </a:r>
            <a:r>
              <a:rPr lang="de-DE" dirty="0" err="1" smtClean="0"/>
              <a:t>eginning</a:t>
            </a:r>
            <a:endParaRPr lang="de-DE" dirty="0"/>
          </a:p>
        </p:txBody>
      </p:sp>
      <p:sp>
        <p:nvSpPr>
          <p:cNvPr id="3" name="Inhaltsplatzhalter 2"/>
          <p:cNvSpPr>
            <a:spLocks noGrp="1"/>
          </p:cNvSpPr>
          <p:nvPr>
            <p:ph idx="1"/>
          </p:nvPr>
        </p:nvSpPr>
        <p:spPr>
          <a:xfrm>
            <a:off x="1154954" y="2574758"/>
            <a:ext cx="9036796" cy="5873917"/>
          </a:xfrm>
        </p:spPr>
        <p:txBody>
          <a:bodyPr>
            <a:normAutofit/>
          </a:bodyPr>
          <a:lstStyle/>
          <a:p>
            <a:pPr marL="0" indent="0" fontAlgn="base">
              <a:buNone/>
            </a:pPr>
            <a:r>
              <a:rPr lang="en-US" sz="2000" b="1" dirty="0" smtClean="0">
                <a:solidFill>
                  <a:srgbClr val="C00000"/>
                </a:solidFill>
              </a:rPr>
              <a:t>8</a:t>
            </a:r>
            <a:r>
              <a:rPr lang="en-US" sz="2000" dirty="0" smtClean="0"/>
              <a:t> as symbol of baptismal fonts because of Noah and his family.</a:t>
            </a:r>
          </a:p>
          <a:p>
            <a:pPr fontAlgn="base"/>
            <a:endParaRPr lang="en-US" dirty="0" smtClean="0"/>
          </a:p>
          <a:p>
            <a:pPr marL="0" indent="0" fontAlgn="base">
              <a:buNone/>
            </a:pPr>
            <a:endParaRPr lang="en-US" dirty="0"/>
          </a:p>
          <a:p>
            <a:pPr marL="0" indent="0" fontAlgn="base">
              <a:buNone/>
            </a:pPr>
            <a:r>
              <a:rPr lang="en-US" dirty="0" smtClean="0"/>
              <a:t>												 																</a:t>
            </a:r>
            <a:endParaRPr lang="de-DE" dirty="0"/>
          </a:p>
        </p:txBody>
      </p:sp>
      <p:sp>
        <p:nvSpPr>
          <p:cNvPr id="4" name="AutoShape 2" descr="Image result for baptismal font octag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AutoShape 4" descr="Image result for baptismal font octag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3156274"/>
            <a:ext cx="2277317" cy="3415976"/>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903" y="3121723"/>
            <a:ext cx="4600703" cy="3450527"/>
          </a:xfrm>
          <a:prstGeom prst="rect">
            <a:avLst/>
          </a:prstGeom>
        </p:spPr>
      </p:pic>
    </p:spTree>
    <p:extLst>
      <p:ext uri="{BB962C8B-B14F-4D97-AF65-F5344CB8AC3E}">
        <p14:creationId xmlns:p14="http://schemas.microsoft.com/office/powerpoint/2010/main" val="30305171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 </a:t>
            </a:r>
            <a:r>
              <a:rPr lang="de-DE" dirty="0"/>
              <a:t>S</a:t>
            </a:r>
            <a:r>
              <a:rPr lang="de-DE" dirty="0" smtClean="0"/>
              <a:t>ymbol </a:t>
            </a:r>
            <a:r>
              <a:rPr lang="de-DE" dirty="0" err="1" smtClean="0"/>
              <a:t>of</a:t>
            </a:r>
            <a:r>
              <a:rPr lang="de-DE" dirty="0" smtClean="0"/>
              <a:t> </a:t>
            </a:r>
            <a:r>
              <a:rPr lang="de-DE" dirty="0" err="1"/>
              <a:t>R</a:t>
            </a:r>
            <a:r>
              <a:rPr lang="de-DE" dirty="0" err="1" smtClean="0"/>
              <a:t>essurection</a:t>
            </a:r>
            <a:endParaRPr lang="de-DE" dirty="0"/>
          </a:p>
        </p:txBody>
      </p:sp>
      <p:sp>
        <p:nvSpPr>
          <p:cNvPr id="3" name="Inhaltsplatzhalter 2"/>
          <p:cNvSpPr>
            <a:spLocks noGrp="1"/>
          </p:cNvSpPr>
          <p:nvPr>
            <p:ph idx="1"/>
          </p:nvPr>
        </p:nvSpPr>
        <p:spPr>
          <a:xfrm>
            <a:off x="1154954" y="2558716"/>
            <a:ext cx="8970120" cy="5832809"/>
          </a:xfrm>
        </p:spPr>
        <p:txBody>
          <a:bodyPr>
            <a:normAutofit/>
          </a:bodyPr>
          <a:lstStyle/>
          <a:p>
            <a:pPr fontAlgn="base"/>
            <a:r>
              <a:rPr lang="en-US" dirty="0" smtClean="0"/>
              <a:t>On the </a:t>
            </a:r>
            <a:r>
              <a:rPr lang="en-US" b="1" dirty="0" smtClean="0">
                <a:solidFill>
                  <a:srgbClr val="C00000"/>
                </a:solidFill>
              </a:rPr>
              <a:t>8</a:t>
            </a:r>
            <a:r>
              <a:rPr lang="en-US" dirty="0" smtClean="0"/>
              <a:t>th </a:t>
            </a:r>
            <a:r>
              <a:rPr lang="en-US" dirty="0"/>
              <a:t>day (day after the Sabbath, the 7th day) Jesus rose from the dead:</a:t>
            </a:r>
          </a:p>
          <a:p>
            <a:pPr fontAlgn="base"/>
            <a:endParaRPr lang="de-DE" dirty="0"/>
          </a:p>
          <a:p>
            <a:pPr marL="0" indent="0" fontAlgn="base">
              <a:buNone/>
            </a:pPr>
            <a:r>
              <a:rPr lang="en-US" b="1" u="sng" dirty="0" smtClean="0"/>
              <a:t>John 20:1</a:t>
            </a:r>
            <a:r>
              <a:rPr lang="en-US" dirty="0" smtClean="0"/>
              <a:t> Now </a:t>
            </a:r>
            <a:r>
              <a:rPr lang="en-US" dirty="0"/>
              <a:t>on the first day of the week Mary Magdalene went to the tomb early, while it was still dark, and saw that the stone had been taken away from the tomb.</a:t>
            </a:r>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4094351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 </a:t>
            </a:r>
            <a:r>
              <a:rPr lang="de-DE" dirty="0"/>
              <a:t>S</a:t>
            </a:r>
            <a:r>
              <a:rPr lang="de-DE" dirty="0" smtClean="0"/>
              <a:t>ymbol </a:t>
            </a:r>
            <a:r>
              <a:rPr lang="de-DE" dirty="0" err="1" smtClean="0"/>
              <a:t>of</a:t>
            </a:r>
            <a:r>
              <a:rPr lang="de-DE" dirty="0" smtClean="0"/>
              <a:t> </a:t>
            </a:r>
            <a:r>
              <a:rPr lang="de-DE" dirty="0" err="1"/>
              <a:t>R</a:t>
            </a:r>
            <a:r>
              <a:rPr lang="de-DE" dirty="0" err="1" smtClean="0"/>
              <a:t>essurection</a:t>
            </a:r>
            <a:endParaRPr lang="de-DE" dirty="0"/>
          </a:p>
        </p:txBody>
      </p:sp>
      <p:sp>
        <p:nvSpPr>
          <p:cNvPr id="3" name="Inhaltsplatzhalter 2"/>
          <p:cNvSpPr>
            <a:spLocks noGrp="1"/>
          </p:cNvSpPr>
          <p:nvPr>
            <p:ph idx="1"/>
          </p:nvPr>
        </p:nvSpPr>
        <p:spPr>
          <a:xfrm>
            <a:off x="1154954" y="2574757"/>
            <a:ext cx="8970120" cy="5816767"/>
          </a:xfrm>
        </p:spPr>
        <p:txBody>
          <a:bodyPr>
            <a:normAutofit/>
          </a:bodyPr>
          <a:lstStyle/>
          <a:p>
            <a:pPr fontAlgn="base"/>
            <a:r>
              <a:rPr lang="en-US" dirty="0" smtClean="0"/>
              <a:t>On the 8th </a:t>
            </a:r>
            <a:r>
              <a:rPr lang="en-US" dirty="0"/>
              <a:t>day (day after the Sabbath, the 7th day) Jesus rose from the dead:</a:t>
            </a:r>
          </a:p>
          <a:p>
            <a:pPr fontAlgn="base"/>
            <a:endParaRPr lang="de-DE" dirty="0"/>
          </a:p>
          <a:p>
            <a:pPr marL="0" indent="0" fontAlgn="base">
              <a:buNone/>
            </a:pPr>
            <a:r>
              <a:rPr lang="en-US" b="1" u="sng" dirty="0" smtClean="0"/>
              <a:t>John 20:1</a:t>
            </a:r>
            <a:r>
              <a:rPr lang="en-US" dirty="0" smtClean="0"/>
              <a:t> Now </a:t>
            </a:r>
            <a:r>
              <a:rPr lang="en-US" dirty="0"/>
              <a:t>on the first </a:t>
            </a:r>
            <a:r>
              <a:rPr lang="en-US" i="1" dirty="0"/>
              <a:t>day</a:t>
            </a:r>
            <a:r>
              <a:rPr lang="en-US" dirty="0"/>
              <a:t> of the week Mary Magdalene went to the tomb early, while it was still dark, and saw </a:t>
            </a:r>
            <a:r>
              <a:rPr lang="en-US" i="1" dirty="0"/>
              <a:t>that</a:t>
            </a:r>
            <a:r>
              <a:rPr lang="en-US" dirty="0"/>
              <a:t> the stone had been taken away from the tomb.</a:t>
            </a:r>
            <a:endParaRPr lang="de-DE" dirty="0"/>
          </a:p>
          <a:p>
            <a:pPr marL="0" indent="0" fontAlgn="base">
              <a:buNone/>
            </a:pPr>
            <a:r>
              <a:rPr lang="en-US" b="1" u="sng" dirty="0" smtClean="0"/>
              <a:t>John 20:26</a:t>
            </a:r>
            <a:r>
              <a:rPr lang="en-US" dirty="0" smtClean="0"/>
              <a:t> And after </a:t>
            </a:r>
            <a:r>
              <a:rPr lang="en-US" b="1" dirty="0">
                <a:solidFill>
                  <a:srgbClr val="C00000"/>
                </a:solidFill>
              </a:rPr>
              <a:t>eight</a:t>
            </a:r>
            <a:r>
              <a:rPr lang="en-US" dirty="0"/>
              <a:t> days again his disciples were within, and Thomas with them: then came Jesus, the doors being shut, and stood in the midst, and said, Peace be unto you.</a:t>
            </a:r>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26757257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 </a:t>
            </a:r>
            <a:r>
              <a:rPr lang="de-DE" dirty="0"/>
              <a:t>S</a:t>
            </a:r>
            <a:r>
              <a:rPr lang="de-DE" dirty="0" smtClean="0"/>
              <a:t>ymbol </a:t>
            </a:r>
            <a:r>
              <a:rPr lang="de-DE" dirty="0" err="1" smtClean="0"/>
              <a:t>of</a:t>
            </a:r>
            <a:r>
              <a:rPr lang="de-DE" dirty="0" smtClean="0"/>
              <a:t> </a:t>
            </a:r>
            <a:r>
              <a:rPr lang="de-DE" dirty="0" err="1"/>
              <a:t>R</a:t>
            </a:r>
            <a:r>
              <a:rPr lang="de-DE" dirty="0" err="1" smtClean="0"/>
              <a:t>essurection</a:t>
            </a:r>
            <a:endParaRPr lang="de-DE" dirty="0"/>
          </a:p>
        </p:txBody>
      </p:sp>
      <p:sp>
        <p:nvSpPr>
          <p:cNvPr id="3" name="Inhaltsplatzhalter 2"/>
          <p:cNvSpPr>
            <a:spLocks noGrp="1"/>
          </p:cNvSpPr>
          <p:nvPr>
            <p:ph idx="1"/>
          </p:nvPr>
        </p:nvSpPr>
        <p:spPr>
          <a:xfrm>
            <a:off x="1154953" y="2526632"/>
            <a:ext cx="8970121" cy="5864893"/>
          </a:xfrm>
        </p:spPr>
        <p:txBody>
          <a:bodyPr>
            <a:normAutofit/>
          </a:bodyPr>
          <a:lstStyle/>
          <a:p>
            <a:pPr fontAlgn="base"/>
            <a:r>
              <a:rPr lang="en-US" dirty="0" smtClean="0"/>
              <a:t>On the 8th </a:t>
            </a:r>
            <a:r>
              <a:rPr lang="en-US" dirty="0"/>
              <a:t>day (day after the Sabbath, the 7th day) Jesus rose from the dead:</a:t>
            </a:r>
          </a:p>
          <a:p>
            <a:pPr fontAlgn="base"/>
            <a:endParaRPr lang="de-DE" dirty="0"/>
          </a:p>
          <a:p>
            <a:pPr marL="0" indent="0" fontAlgn="base">
              <a:buNone/>
            </a:pPr>
            <a:r>
              <a:rPr lang="en-US" b="1" u="sng" dirty="0" smtClean="0"/>
              <a:t>John 20:1</a:t>
            </a:r>
            <a:r>
              <a:rPr lang="en-US" dirty="0" smtClean="0"/>
              <a:t>  Now on </a:t>
            </a:r>
            <a:r>
              <a:rPr lang="en-US" dirty="0"/>
              <a:t>the first </a:t>
            </a:r>
            <a:r>
              <a:rPr lang="en-US" i="1" dirty="0"/>
              <a:t>day</a:t>
            </a:r>
            <a:r>
              <a:rPr lang="en-US" dirty="0"/>
              <a:t> of the week Mary Magdalene went to the tomb early, while it was still dark, and saw </a:t>
            </a:r>
            <a:r>
              <a:rPr lang="en-US" i="1" dirty="0"/>
              <a:t>that</a:t>
            </a:r>
            <a:r>
              <a:rPr lang="en-US" dirty="0"/>
              <a:t> the stone had been taken away from the tomb.</a:t>
            </a:r>
            <a:endParaRPr lang="de-DE" dirty="0"/>
          </a:p>
          <a:p>
            <a:pPr marL="0" indent="0" fontAlgn="base">
              <a:buNone/>
            </a:pPr>
            <a:r>
              <a:rPr lang="en-US" b="1" u="sng" dirty="0" smtClean="0"/>
              <a:t>John 20:26</a:t>
            </a:r>
            <a:r>
              <a:rPr lang="en-US" dirty="0" smtClean="0"/>
              <a:t>  And after </a:t>
            </a:r>
            <a:r>
              <a:rPr lang="en-US" b="1" dirty="0">
                <a:solidFill>
                  <a:srgbClr val="C00000"/>
                </a:solidFill>
              </a:rPr>
              <a:t>eight</a:t>
            </a:r>
            <a:r>
              <a:rPr lang="en-US" dirty="0"/>
              <a:t> days again his disciples were within, and Thomas with them: then came Jesus, the doors being shut, and stood in the midst, and said, Peace be unto you.</a:t>
            </a:r>
            <a:endParaRPr lang="de-DE" dirty="0"/>
          </a:p>
          <a:p>
            <a:pPr marL="0" indent="0" fontAlgn="base">
              <a:buNone/>
            </a:pPr>
            <a:r>
              <a:rPr lang="en-US" dirty="0" smtClean="0"/>
              <a:t>Excluding Jesus </a:t>
            </a:r>
            <a:r>
              <a:rPr lang="en-US" b="1" dirty="0">
                <a:solidFill>
                  <a:srgbClr val="C00000"/>
                </a:solidFill>
              </a:rPr>
              <a:t>eight</a:t>
            </a:r>
            <a:r>
              <a:rPr lang="en-US" dirty="0" smtClean="0"/>
              <a:t> </a:t>
            </a:r>
            <a:r>
              <a:rPr lang="en-US" dirty="0"/>
              <a:t>people were resurrected in the </a:t>
            </a:r>
            <a:r>
              <a:rPr lang="en-US" dirty="0" smtClean="0"/>
              <a:t>Bible </a:t>
            </a:r>
            <a:r>
              <a:rPr lang="en-US" dirty="0"/>
              <a:t>(</a:t>
            </a:r>
            <a:r>
              <a:rPr lang="en-US" u="sng" dirty="0">
                <a:solidFill>
                  <a:schemeClr val="tx1"/>
                </a:solidFill>
                <a:hlinkClick r:id="rId2"/>
              </a:rPr>
              <a:t>1 Kings 17:17-22</a:t>
            </a:r>
            <a:r>
              <a:rPr lang="en-US" dirty="0">
                <a:solidFill>
                  <a:schemeClr val="tx1"/>
                </a:solidFill>
              </a:rPr>
              <a:t>, </a:t>
            </a:r>
            <a:r>
              <a:rPr lang="en-US" u="sng" dirty="0">
                <a:solidFill>
                  <a:schemeClr val="tx1"/>
                </a:solidFill>
                <a:hlinkClick r:id="rId2"/>
              </a:rPr>
              <a:t>17:17-22</a:t>
            </a:r>
            <a:r>
              <a:rPr lang="en-US" dirty="0">
                <a:solidFill>
                  <a:schemeClr val="tx1"/>
                </a:solidFill>
              </a:rPr>
              <a:t>, </a:t>
            </a:r>
            <a:r>
              <a:rPr lang="en-US" u="sng" dirty="0">
                <a:solidFill>
                  <a:schemeClr val="tx1"/>
                </a:solidFill>
                <a:hlinkClick r:id="rId3"/>
              </a:rPr>
              <a:t>2 Kings 4:30-37</a:t>
            </a:r>
            <a:r>
              <a:rPr lang="en-US" dirty="0">
                <a:solidFill>
                  <a:schemeClr val="tx1"/>
                </a:solidFill>
              </a:rPr>
              <a:t>, </a:t>
            </a:r>
            <a:r>
              <a:rPr lang="en-US" u="sng" dirty="0">
                <a:solidFill>
                  <a:schemeClr val="tx1"/>
                </a:solidFill>
                <a:hlinkClick r:id="rId4"/>
              </a:rPr>
              <a:t>13:21</a:t>
            </a:r>
            <a:r>
              <a:rPr lang="en-US" dirty="0">
                <a:solidFill>
                  <a:schemeClr val="tx1"/>
                </a:solidFill>
              </a:rPr>
              <a:t>, </a:t>
            </a:r>
            <a:r>
              <a:rPr lang="en-US" u="sng" dirty="0">
                <a:solidFill>
                  <a:schemeClr val="tx1"/>
                </a:solidFill>
                <a:hlinkClick r:id="rId5"/>
              </a:rPr>
              <a:t>John 11:38-44</a:t>
            </a:r>
            <a:r>
              <a:rPr lang="en-US" dirty="0">
                <a:solidFill>
                  <a:schemeClr val="tx1"/>
                </a:solidFill>
              </a:rPr>
              <a:t>, </a:t>
            </a:r>
            <a:r>
              <a:rPr lang="en-US" u="sng" dirty="0">
                <a:solidFill>
                  <a:schemeClr val="tx1"/>
                </a:solidFill>
                <a:hlinkClick r:id="rId6"/>
              </a:rPr>
              <a:t>Luke 7:11-17</a:t>
            </a:r>
            <a:r>
              <a:rPr lang="en-US" dirty="0">
                <a:solidFill>
                  <a:schemeClr val="tx1"/>
                </a:solidFill>
              </a:rPr>
              <a:t>, </a:t>
            </a:r>
            <a:r>
              <a:rPr lang="en-US" u="sng" dirty="0">
                <a:solidFill>
                  <a:schemeClr val="tx1"/>
                </a:solidFill>
                <a:hlinkClick r:id="rId7"/>
              </a:rPr>
              <a:t>Matthew 8:28-43</a:t>
            </a:r>
            <a:r>
              <a:rPr lang="en-US" dirty="0">
                <a:solidFill>
                  <a:schemeClr val="tx1"/>
                </a:solidFill>
              </a:rPr>
              <a:t>, </a:t>
            </a:r>
            <a:r>
              <a:rPr lang="en-US" u="sng" dirty="0">
                <a:solidFill>
                  <a:schemeClr val="tx1"/>
                </a:solidFill>
                <a:hlinkClick r:id="rId8"/>
              </a:rPr>
              <a:t>Acts 20:7-12</a:t>
            </a:r>
            <a:r>
              <a:rPr lang="en-US" dirty="0">
                <a:solidFill>
                  <a:schemeClr val="tx1"/>
                </a:solidFill>
              </a:rPr>
              <a:t>, </a:t>
            </a:r>
            <a:r>
              <a:rPr lang="en-US" u="sng" dirty="0">
                <a:solidFill>
                  <a:schemeClr val="tx1"/>
                </a:solidFill>
                <a:hlinkClick r:id="rId8"/>
              </a:rPr>
              <a:t>Acts 20:7-12</a:t>
            </a:r>
            <a:r>
              <a:rPr lang="en-US" dirty="0">
                <a:solidFill>
                  <a:schemeClr val="tx1"/>
                </a:solidFill>
              </a:rPr>
              <a:t>, </a:t>
            </a:r>
            <a:r>
              <a:rPr lang="en-US" u="sng" dirty="0">
                <a:solidFill>
                  <a:schemeClr val="tx1"/>
                </a:solidFill>
                <a:hlinkClick r:id="rId9"/>
              </a:rPr>
              <a:t>Acts 9:36-42</a:t>
            </a:r>
            <a:r>
              <a:rPr lang="en-US" dirty="0"/>
              <a:t>)</a:t>
            </a:r>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40009287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 </a:t>
            </a:r>
            <a:r>
              <a:rPr lang="de-DE" dirty="0"/>
              <a:t>S</a:t>
            </a:r>
            <a:r>
              <a:rPr lang="de-DE" dirty="0" smtClean="0"/>
              <a:t>ymbol </a:t>
            </a:r>
            <a:r>
              <a:rPr lang="de-DE" dirty="0" err="1" smtClean="0"/>
              <a:t>of</a:t>
            </a:r>
            <a:r>
              <a:rPr lang="de-DE" dirty="0" smtClean="0"/>
              <a:t> </a:t>
            </a:r>
            <a:r>
              <a:rPr lang="de-DE" dirty="0" err="1" smtClean="0"/>
              <a:t>Eternity</a:t>
            </a:r>
            <a:endParaRPr lang="de-DE" dirty="0"/>
          </a:p>
        </p:txBody>
      </p:sp>
      <p:sp>
        <p:nvSpPr>
          <p:cNvPr id="3" name="Inhaltsplatzhalter 2"/>
          <p:cNvSpPr>
            <a:spLocks noGrp="1"/>
          </p:cNvSpPr>
          <p:nvPr>
            <p:ph idx="1"/>
          </p:nvPr>
        </p:nvSpPr>
        <p:spPr>
          <a:xfrm>
            <a:off x="1154953" y="2542674"/>
            <a:ext cx="8970121" cy="5848851"/>
          </a:xfrm>
        </p:spPr>
        <p:txBody>
          <a:bodyPr>
            <a:normAutofit/>
          </a:bodyPr>
          <a:lstStyle/>
          <a:p>
            <a:pPr marL="0" indent="0" fontAlgn="base">
              <a:buNone/>
            </a:pPr>
            <a:r>
              <a:rPr lang="en-US" sz="2800" dirty="0">
                <a:solidFill>
                  <a:schemeClr val="tx1">
                    <a:lumMod val="95000"/>
                    <a:lumOff val="5000"/>
                  </a:schemeClr>
                </a:solidFill>
              </a:rPr>
              <a:t>T</a:t>
            </a:r>
            <a:r>
              <a:rPr lang="en-US" sz="2800" dirty="0" smtClean="0">
                <a:solidFill>
                  <a:schemeClr val="tx1">
                    <a:lumMod val="95000"/>
                    <a:lumOff val="5000"/>
                  </a:schemeClr>
                </a:solidFill>
              </a:rPr>
              <a:t>he </a:t>
            </a:r>
            <a:r>
              <a:rPr lang="en-US" sz="2800" dirty="0">
                <a:solidFill>
                  <a:schemeClr val="tx1">
                    <a:lumMod val="95000"/>
                    <a:lumOff val="5000"/>
                  </a:schemeClr>
                </a:solidFill>
              </a:rPr>
              <a:t>scientific symbol for </a:t>
            </a:r>
            <a:r>
              <a:rPr lang="en-US" sz="2800" dirty="0" err="1" smtClean="0">
                <a:solidFill>
                  <a:srgbClr val="C00000"/>
                </a:solidFill>
              </a:rPr>
              <a:t>Infintiy</a:t>
            </a:r>
            <a:r>
              <a:rPr lang="en-US" sz="2800" dirty="0" smtClean="0">
                <a:solidFill>
                  <a:schemeClr val="tx1">
                    <a:lumMod val="95000"/>
                    <a:lumOff val="5000"/>
                  </a:schemeClr>
                </a:solidFill>
              </a:rPr>
              <a:t> is </a:t>
            </a:r>
            <a:r>
              <a:rPr lang="en-US" sz="2800" dirty="0">
                <a:solidFill>
                  <a:schemeClr val="tx1">
                    <a:lumMod val="95000"/>
                    <a:lumOff val="5000"/>
                  </a:schemeClr>
                </a:solidFill>
              </a:rPr>
              <a:t>an </a:t>
            </a:r>
            <a:r>
              <a:rPr lang="en-US" sz="2800" b="1" dirty="0" smtClean="0">
                <a:solidFill>
                  <a:schemeClr val="tx1">
                    <a:lumMod val="95000"/>
                    <a:lumOff val="5000"/>
                  </a:schemeClr>
                </a:solidFill>
              </a:rPr>
              <a:t>8 </a:t>
            </a:r>
            <a:r>
              <a:rPr lang="en-US" sz="2800" dirty="0" smtClean="0">
                <a:solidFill>
                  <a:schemeClr val="tx1">
                    <a:lumMod val="95000"/>
                    <a:lumOff val="5000"/>
                  </a:schemeClr>
                </a:solidFill>
              </a:rPr>
              <a:t>on </a:t>
            </a:r>
            <a:r>
              <a:rPr lang="en-US" sz="2800" dirty="0">
                <a:solidFill>
                  <a:schemeClr val="tx1">
                    <a:lumMod val="95000"/>
                    <a:lumOff val="5000"/>
                  </a:schemeClr>
                </a:solidFill>
              </a:rPr>
              <a:t>its </a:t>
            </a:r>
            <a:r>
              <a:rPr lang="en-US" sz="2800" dirty="0" smtClean="0">
                <a:solidFill>
                  <a:schemeClr val="tx1">
                    <a:lumMod val="95000"/>
                    <a:lumOff val="5000"/>
                  </a:schemeClr>
                </a:solidFill>
              </a:rPr>
              <a:t>side:</a:t>
            </a:r>
          </a:p>
          <a:p>
            <a:pPr fontAlgn="base"/>
            <a:endParaRPr lang="en-US" dirty="0"/>
          </a:p>
          <a:p>
            <a:pPr fontAlgn="base"/>
            <a:endParaRPr lang="en-US" dirty="0" smtClean="0"/>
          </a:p>
          <a:p>
            <a:pPr fontAlgn="base"/>
            <a:endParaRPr lang="en-US" dirty="0"/>
          </a:p>
          <a:p>
            <a:pPr fontAlgn="base"/>
            <a:endParaRPr lang="en-US" dirty="0" smtClean="0"/>
          </a:p>
          <a:p>
            <a:pPr marL="0" indent="0" fontAlgn="base">
              <a:buNone/>
            </a:pPr>
            <a:endParaRPr lang="en-US" sz="2800" dirty="0" smtClean="0"/>
          </a:p>
          <a:p>
            <a:pPr marL="0" indent="0" fontAlgn="base">
              <a:buNone/>
            </a:pPr>
            <a:r>
              <a:rPr lang="en-US" sz="2800" dirty="0" smtClean="0">
                <a:solidFill>
                  <a:schemeClr val="tx1">
                    <a:lumMod val="95000"/>
                    <a:lumOff val="5000"/>
                  </a:schemeClr>
                </a:solidFill>
              </a:rPr>
              <a:t>The resurrection of Christ made </a:t>
            </a:r>
            <a:r>
              <a:rPr lang="en-US" sz="2800" dirty="0" smtClean="0">
                <a:solidFill>
                  <a:srgbClr val="C00000"/>
                </a:solidFill>
              </a:rPr>
              <a:t>Eternity</a:t>
            </a:r>
            <a:r>
              <a:rPr lang="en-US" sz="2800" dirty="0" smtClean="0">
                <a:solidFill>
                  <a:schemeClr val="tx1">
                    <a:lumMod val="95000"/>
                    <a:lumOff val="5000"/>
                  </a:schemeClr>
                </a:solidFill>
              </a:rPr>
              <a:t> possible for you and me.</a:t>
            </a:r>
          </a:p>
          <a:p>
            <a:pPr marL="0" indent="0" fontAlgn="base">
              <a:buNone/>
            </a:pPr>
            <a:endParaRPr lang="en-US" dirty="0"/>
          </a:p>
          <a:p>
            <a:pPr fontAlgn="base"/>
            <a:endParaRPr lang="de-DE" dirty="0"/>
          </a:p>
          <a:p>
            <a:pPr marL="0" indent="0" fontAlgn="base">
              <a:buNone/>
            </a:pPr>
            <a:endParaRPr lang="en-US" dirty="0"/>
          </a:p>
          <a:p>
            <a:pPr marL="0" indent="0" fontAlgn="base">
              <a:buNone/>
            </a:pPr>
            <a:r>
              <a:rPr lang="en-US" dirty="0" smtClean="0"/>
              <a:t>												 																</a:t>
            </a:r>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754" y="3543300"/>
            <a:ext cx="1835896" cy="1223931"/>
          </a:xfrm>
          <a:prstGeom prst="rect">
            <a:avLst/>
          </a:prstGeom>
        </p:spPr>
      </p:pic>
    </p:spTree>
    <p:extLst>
      <p:ext uri="{BB962C8B-B14F-4D97-AF65-F5344CB8AC3E}">
        <p14:creationId xmlns:p14="http://schemas.microsoft.com/office/powerpoint/2010/main" val="3382672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 </a:t>
            </a:r>
            <a:r>
              <a:rPr lang="de-DE" dirty="0" err="1" smtClean="0"/>
              <a:t>as</a:t>
            </a:r>
            <a:r>
              <a:rPr lang="de-DE" dirty="0" smtClean="0"/>
              <a:t> </a:t>
            </a:r>
            <a:r>
              <a:rPr lang="de-DE" dirty="0" err="1" smtClean="0"/>
              <a:t>new</a:t>
            </a:r>
            <a:r>
              <a:rPr lang="de-DE" dirty="0" smtClean="0"/>
              <a:t> </a:t>
            </a:r>
            <a:r>
              <a:rPr lang="de-DE" dirty="0" err="1" smtClean="0"/>
              <a:t>beginning</a:t>
            </a:r>
            <a:endParaRPr lang="de-DE" dirty="0"/>
          </a:p>
        </p:txBody>
      </p:sp>
      <p:sp>
        <p:nvSpPr>
          <p:cNvPr id="3" name="Inhaltsplatzhalter 2"/>
          <p:cNvSpPr>
            <a:spLocks noGrp="1"/>
          </p:cNvSpPr>
          <p:nvPr>
            <p:ph idx="1"/>
          </p:nvPr>
        </p:nvSpPr>
        <p:spPr>
          <a:xfrm>
            <a:off x="1088279" y="2533650"/>
            <a:ext cx="9036796" cy="5857875"/>
          </a:xfrm>
        </p:spPr>
        <p:txBody>
          <a:bodyPr>
            <a:normAutofit/>
          </a:bodyPr>
          <a:lstStyle/>
          <a:p>
            <a:pPr fontAlgn="base"/>
            <a:r>
              <a:rPr lang="en-US" b="1" dirty="0" smtClean="0">
                <a:solidFill>
                  <a:srgbClr val="C00000"/>
                </a:solidFill>
              </a:rPr>
              <a:t>8</a:t>
            </a:r>
            <a:r>
              <a:rPr lang="en-US" dirty="0" smtClean="0"/>
              <a:t> </a:t>
            </a:r>
            <a:r>
              <a:rPr lang="en-US" dirty="0"/>
              <a:t>beatitudes of the sermon on the mountain. (</a:t>
            </a:r>
            <a:r>
              <a:rPr lang="en-US" u="sng" dirty="0"/>
              <a:t>Matthew </a:t>
            </a:r>
            <a:r>
              <a:rPr lang="en-US" u="sng" dirty="0" smtClean="0"/>
              <a:t>5:3-11</a:t>
            </a:r>
            <a:r>
              <a:rPr lang="en-US" dirty="0" smtClean="0"/>
              <a:t>)</a:t>
            </a:r>
            <a:endParaRPr lang="de-DE" dirty="0"/>
          </a:p>
          <a:p>
            <a:pPr fontAlgn="base"/>
            <a:r>
              <a:rPr lang="en-US" b="1" dirty="0">
                <a:solidFill>
                  <a:srgbClr val="C00000"/>
                </a:solidFill>
              </a:rPr>
              <a:t>8</a:t>
            </a:r>
            <a:r>
              <a:rPr lang="en-US" dirty="0"/>
              <a:t>th day a male child was circumcised according to the law.</a:t>
            </a:r>
            <a:endParaRPr lang="de-DE" dirty="0"/>
          </a:p>
          <a:p>
            <a:pPr fontAlgn="base"/>
            <a:r>
              <a:rPr lang="en-US" b="1" dirty="0">
                <a:solidFill>
                  <a:srgbClr val="C00000"/>
                </a:solidFill>
              </a:rPr>
              <a:t>8</a:t>
            </a:r>
            <a:r>
              <a:rPr lang="en-US" dirty="0"/>
              <a:t>th day the first-born was given to </a:t>
            </a:r>
            <a:r>
              <a:rPr lang="en-US" dirty="0" err="1" smtClean="0"/>
              <a:t>Jahwe</a:t>
            </a:r>
            <a:r>
              <a:rPr lang="en-US" dirty="0" smtClean="0"/>
              <a:t> (</a:t>
            </a:r>
            <a:r>
              <a:rPr lang="en-US" u="sng" dirty="0" smtClean="0"/>
              <a:t>Exodus 22:29,30</a:t>
            </a:r>
            <a:r>
              <a:rPr lang="en-US" dirty="0" smtClean="0"/>
              <a:t>)</a:t>
            </a:r>
            <a:endParaRPr lang="de-DE" dirty="0"/>
          </a:p>
          <a:p>
            <a:pPr marL="0" indent="0" fontAlgn="base">
              <a:buNone/>
            </a:pPr>
            <a:endParaRPr lang="en-US" dirty="0"/>
          </a:p>
          <a:p>
            <a:pPr marL="0" indent="0" fontAlgn="base">
              <a:buNone/>
            </a:pPr>
            <a:r>
              <a:rPr lang="en-US" dirty="0" smtClean="0"/>
              <a:t>												 																</a:t>
            </a:r>
            <a:endParaRPr lang="de-DE" dirty="0"/>
          </a:p>
        </p:txBody>
      </p:sp>
    </p:spTree>
    <p:extLst>
      <p:ext uri="{BB962C8B-B14F-4D97-AF65-F5344CB8AC3E}">
        <p14:creationId xmlns:p14="http://schemas.microsoft.com/office/powerpoint/2010/main" val="28197674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888 </a:t>
            </a:r>
            <a:r>
              <a:rPr lang="de-DE" dirty="0" err="1" smtClean="0"/>
              <a:t>numeric</a:t>
            </a:r>
            <a:r>
              <a:rPr lang="de-DE" dirty="0" smtClean="0"/>
              <a:t> </a:t>
            </a:r>
            <a:r>
              <a:rPr lang="de-DE" dirty="0" err="1" smtClean="0"/>
              <a:t>value</a:t>
            </a:r>
            <a:r>
              <a:rPr lang="de-DE" dirty="0" smtClean="0"/>
              <a:t> </a:t>
            </a:r>
            <a:r>
              <a:rPr lang="de-DE" dirty="0" err="1" smtClean="0"/>
              <a:t>of</a:t>
            </a:r>
            <a:r>
              <a:rPr lang="de-DE" dirty="0" smtClean="0"/>
              <a:t> 							  Jesus</a:t>
            </a:r>
            <a:endParaRPr lang="de-DE" dirty="0"/>
          </a:p>
        </p:txBody>
      </p:sp>
      <p:sp>
        <p:nvSpPr>
          <p:cNvPr id="3" name="Inhaltsplatzhalter 2"/>
          <p:cNvSpPr>
            <a:spLocks noGrp="1"/>
          </p:cNvSpPr>
          <p:nvPr>
            <p:ph idx="1"/>
          </p:nvPr>
        </p:nvSpPr>
        <p:spPr>
          <a:xfrm>
            <a:off x="1088279" y="2533650"/>
            <a:ext cx="9036796" cy="5857875"/>
          </a:xfrm>
        </p:spPr>
        <p:txBody>
          <a:bodyPr>
            <a:normAutofit/>
          </a:bodyPr>
          <a:lstStyle/>
          <a:p>
            <a:pPr marL="0" indent="0" fontAlgn="base">
              <a:buNone/>
            </a:pPr>
            <a:endParaRPr lang="en-US" dirty="0"/>
          </a:p>
          <a:p>
            <a:pPr marL="0" indent="0" fontAlgn="base">
              <a:buNone/>
            </a:pPr>
            <a:r>
              <a:rPr lang="en-US" dirty="0" smtClean="0"/>
              <a:t>												 																</a:t>
            </a:r>
            <a:endParaRPr lang="de-DE" dirty="0"/>
          </a:p>
        </p:txBody>
      </p:sp>
      <p:graphicFrame>
        <p:nvGraphicFramePr>
          <p:cNvPr id="6" name="Tabelle 5"/>
          <p:cNvGraphicFramePr>
            <a:graphicFrameLocks noGrp="1"/>
          </p:cNvGraphicFramePr>
          <p:nvPr>
            <p:extLst>
              <p:ext uri="{D42A27DB-BD31-4B8C-83A1-F6EECF244321}">
                <p14:modId xmlns:p14="http://schemas.microsoft.com/office/powerpoint/2010/main" val="1557398412"/>
              </p:ext>
            </p:extLst>
          </p:nvPr>
        </p:nvGraphicFramePr>
        <p:xfrm>
          <a:off x="1154954" y="2533651"/>
          <a:ext cx="10094071" cy="3743324"/>
        </p:xfrm>
        <a:graphic>
          <a:graphicData uri="http://schemas.openxmlformats.org/drawingml/2006/table">
            <a:tbl>
              <a:tblPr/>
              <a:tblGrid>
                <a:gridCol w="10094071"/>
              </a:tblGrid>
              <a:tr h="3743324">
                <a:tc>
                  <a:txBody>
                    <a:bodyPr/>
                    <a:lstStyle/>
                    <a:p>
                      <a:r>
                        <a:rPr lang="en-US" sz="2000" b="1" dirty="0">
                          <a:latin typeface="Arial,Helvetica"/>
                        </a:rPr>
                        <a:t>JESUS ( IESOUS in </a:t>
                      </a:r>
                      <a:r>
                        <a:rPr lang="en-US" sz="2000" b="1" dirty="0" smtClean="0">
                          <a:latin typeface="Arial,Helvetica"/>
                        </a:rPr>
                        <a:t>Greek - </a:t>
                      </a:r>
                      <a:r>
                        <a:rPr lang="el-GR" sz="2000" b="1" i="0" kern="1200" dirty="0" smtClean="0">
                          <a:solidFill>
                            <a:schemeClr val="tx1"/>
                          </a:solidFill>
                          <a:effectLst/>
                          <a:latin typeface="+mn-lt"/>
                          <a:ea typeface="+mn-ea"/>
                          <a:cs typeface="+mn-cs"/>
                        </a:rPr>
                        <a:t>Ιησούς</a:t>
                      </a:r>
                      <a:r>
                        <a:rPr lang="el-GR" sz="2000" b="0" i="0" kern="1200" dirty="0" smtClean="0">
                          <a:solidFill>
                            <a:schemeClr val="tx1"/>
                          </a:solidFill>
                          <a:effectLst/>
                          <a:latin typeface="+mn-lt"/>
                          <a:ea typeface="+mn-ea"/>
                          <a:cs typeface="+mn-cs"/>
                        </a:rPr>
                        <a:t> </a:t>
                      </a:r>
                      <a:r>
                        <a:rPr lang="en-US" sz="2000" b="1" dirty="0" smtClean="0">
                          <a:latin typeface="Arial,Helvetica"/>
                        </a:rPr>
                        <a:t> </a:t>
                      </a:r>
                      <a:r>
                        <a:rPr lang="en-US" sz="2000" b="1" dirty="0">
                          <a:latin typeface="Arial,Helvetica"/>
                        </a:rPr>
                        <a:t>) = 888</a:t>
                      </a:r>
                      <a:r>
                        <a:rPr lang="en-US" sz="2000" dirty="0"/>
                        <a:t> </a:t>
                      </a:r>
                      <a:endParaRPr lang="en-US" sz="2000" dirty="0" smtClean="0"/>
                    </a:p>
                    <a:p>
                      <a:endParaRPr lang="en-US" sz="2000" dirty="0" smtClean="0">
                        <a:latin typeface="Arial,Helvetica"/>
                      </a:endParaRPr>
                    </a:p>
                    <a:p>
                      <a:r>
                        <a:rPr lang="en-US" sz="2000" dirty="0" smtClean="0">
                          <a:latin typeface="Arial,Helvetica"/>
                        </a:rPr>
                        <a:t>The </a:t>
                      </a:r>
                      <a:r>
                        <a:rPr lang="en-US" sz="2000" dirty="0">
                          <a:latin typeface="Arial,Helvetica"/>
                        </a:rPr>
                        <a:t>New Testament of the Bible was originally </a:t>
                      </a:r>
                      <a:r>
                        <a:rPr lang="en-US" sz="2000" dirty="0" smtClean="0">
                          <a:latin typeface="Arial,Helvetica"/>
                        </a:rPr>
                        <a:t>written </a:t>
                      </a:r>
                      <a:r>
                        <a:rPr lang="en-US" sz="2000" dirty="0">
                          <a:latin typeface="Arial,Helvetica"/>
                        </a:rPr>
                        <a:t>in Greek. </a:t>
                      </a:r>
                      <a:endParaRPr lang="en-US" sz="2000" dirty="0" smtClean="0">
                        <a:latin typeface="Arial,Helvetica"/>
                      </a:endParaRPr>
                    </a:p>
                    <a:p>
                      <a:r>
                        <a:rPr lang="en-US" sz="2000" dirty="0" smtClean="0">
                          <a:latin typeface="Arial,Helvetica"/>
                        </a:rPr>
                        <a:t>In </a:t>
                      </a:r>
                      <a:r>
                        <a:rPr lang="en-US" sz="2000" dirty="0">
                          <a:latin typeface="Arial,Helvetica"/>
                        </a:rPr>
                        <a:t>the Greek alphabet </a:t>
                      </a:r>
                      <a:r>
                        <a:rPr lang="en-US" sz="2000" dirty="0" smtClean="0">
                          <a:latin typeface="Arial,Helvetica"/>
                        </a:rPr>
                        <a:t>each </a:t>
                      </a:r>
                      <a:r>
                        <a:rPr lang="en-US" sz="2000" dirty="0">
                          <a:latin typeface="Arial,Helvetica"/>
                        </a:rPr>
                        <a:t>of its </a:t>
                      </a:r>
                      <a:r>
                        <a:rPr lang="en-US" sz="2000" dirty="0" smtClean="0">
                          <a:latin typeface="Arial,Helvetica"/>
                        </a:rPr>
                        <a:t> </a:t>
                      </a:r>
                      <a:r>
                        <a:rPr lang="en-US" sz="2000" b="0" dirty="0" smtClean="0">
                          <a:latin typeface="Arial,Helvetica"/>
                        </a:rPr>
                        <a:t>letters </a:t>
                      </a:r>
                      <a:r>
                        <a:rPr lang="en-US" sz="2000" dirty="0" smtClean="0">
                          <a:latin typeface="Arial,Helvetica"/>
                        </a:rPr>
                        <a:t>has </a:t>
                      </a:r>
                      <a:r>
                        <a:rPr lang="en-US" sz="2000" dirty="0">
                          <a:latin typeface="Arial,Helvetica"/>
                        </a:rPr>
                        <a:t>a </a:t>
                      </a:r>
                      <a:r>
                        <a:rPr lang="en-US" sz="2000" b="0" dirty="0">
                          <a:latin typeface="Arial,Helvetica"/>
                        </a:rPr>
                        <a:t>numeric </a:t>
                      </a:r>
                      <a:r>
                        <a:rPr lang="en-US" sz="2000" b="0" dirty="0" smtClean="0">
                          <a:latin typeface="Arial,Helvetica"/>
                        </a:rPr>
                        <a:t>value.</a:t>
                      </a:r>
                      <a:r>
                        <a:rPr lang="en-US" sz="2000" dirty="0"/>
                        <a:t> </a:t>
                      </a:r>
                      <a:br>
                        <a:rPr lang="en-US" sz="2000" dirty="0"/>
                      </a:br>
                      <a:r>
                        <a:rPr lang="en-US" sz="2000" dirty="0"/>
                        <a:t> </a:t>
                      </a:r>
                      <a:br>
                        <a:rPr lang="en-US" sz="2000" dirty="0"/>
                      </a:br>
                      <a:r>
                        <a:rPr lang="en-US" sz="2000" dirty="0" smtClean="0">
                          <a:latin typeface="Arial,Helvetica"/>
                        </a:rPr>
                        <a:t>The </a:t>
                      </a:r>
                      <a:r>
                        <a:rPr lang="en-US" sz="2000" dirty="0">
                          <a:latin typeface="Arial,Helvetica"/>
                        </a:rPr>
                        <a:t>numeric values of these Greek </a:t>
                      </a:r>
                      <a:r>
                        <a:rPr lang="en-US" sz="2000" dirty="0" smtClean="0">
                          <a:latin typeface="Arial,Helvetica"/>
                        </a:rPr>
                        <a:t>letters add up to </a:t>
                      </a:r>
                    </a:p>
                    <a:p>
                      <a:endParaRPr lang="en-US" sz="2000" b="1" i="0" kern="1200" dirty="0" smtClean="0">
                        <a:solidFill>
                          <a:schemeClr val="tx1"/>
                        </a:solidFill>
                        <a:effectLst/>
                        <a:latin typeface="Arial,Helvetica"/>
                        <a:ea typeface="+mn-ea"/>
                        <a:cs typeface="+mn-cs"/>
                      </a:endParaRPr>
                    </a:p>
                    <a:p>
                      <a:r>
                        <a:rPr lang="el-GR" sz="2000" b="1" i="0" kern="1200" dirty="0" smtClean="0">
                          <a:solidFill>
                            <a:schemeClr val="tx1"/>
                          </a:solidFill>
                          <a:effectLst/>
                          <a:latin typeface="+mn-lt"/>
                          <a:ea typeface="+mn-ea"/>
                          <a:cs typeface="+mn-cs"/>
                        </a:rPr>
                        <a:t>Ιησούς</a:t>
                      </a:r>
                      <a:r>
                        <a:rPr lang="en-US" sz="2000" b="1" dirty="0" smtClean="0"/>
                        <a:t> </a:t>
                      </a:r>
                      <a:r>
                        <a:rPr lang="en-US" sz="2000" b="1" dirty="0"/>
                        <a:t>= </a:t>
                      </a:r>
                      <a:r>
                        <a:rPr lang="en-US" sz="2000" b="1" dirty="0" smtClean="0"/>
                        <a:t>10 </a:t>
                      </a:r>
                      <a:r>
                        <a:rPr lang="en-US" sz="2000" b="1" dirty="0"/>
                        <a:t>+ 8 </a:t>
                      </a:r>
                      <a:r>
                        <a:rPr lang="en-US" sz="2000" b="1" dirty="0" smtClean="0"/>
                        <a:t>+ 200 + 70 + 400 + 200 </a:t>
                      </a:r>
                      <a:r>
                        <a:rPr lang="en-US" sz="2000" b="1" dirty="0"/>
                        <a:t>= 888</a:t>
                      </a:r>
                    </a:p>
                  </a:txBody>
                  <a:tcPr marL="22860" marR="22860" marT="22860" marB="22860">
                    <a:lnL>
                      <a:noFill/>
                    </a:lnL>
                    <a:lnR>
                      <a:noFill/>
                    </a:lnR>
                    <a:lnT>
                      <a:noFill/>
                    </a:lnT>
                    <a:lnB>
                      <a:noFill/>
                    </a:lnB>
                  </a:tcPr>
                </a:tc>
              </a:tr>
            </a:tbl>
          </a:graphicData>
        </a:graphic>
      </p:graphicFrame>
      <p:sp>
        <p:nvSpPr>
          <p:cNvPr id="7" name="Rectangle 2"/>
          <p:cNvSpPr>
            <a:spLocks noChangeArrowheads="1"/>
          </p:cNvSpPr>
          <p:nvPr/>
        </p:nvSpPr>
        <p:spPr bwMode="auto">
          <a:xfrm>
            <a:off x="1155699" y="2890568"/>
            <a:ext cx="140454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smtClean="0">
                <a:ln>
                  <a:noFill/>
                </a:ln>
                <a:solidFill>
                  <a:schemeClr val="tx1"/>
                </a:solidFill>
                <a:effectLst/>
                <a:latin typeface="Arial" panose="020B0604020202020204" pitchFamily="34" charset="0"/>
              </a:rPr>
              <a:t/>
            </a:r>
            <a:br>
              <a:rPr kumimoji="0" lang="de-DE" altLang="de-DE" sz="1800" b="0" i="0" u="none" strike="noStrike" cap="none" normalizeH="0" baseline="0" smtClean="0">
                <a:ln>
                  <a:noFill/>
                </a:ln>
                <a:solidFill>
                  <a:schemeClr val="tx1"/>
                </a:solidFill>
                <a:effectLst/>
                <a:latin typeface="Arial" panose="020B0604020202020204" pitchFamily="34" charset="0"/>
              </a:rPr>
            </a:b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55927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666 </a:t>
            </a:r>
            <a:r>
              <a:rPr lang="de-DE" dirty="0" err="1" smtClean="0"/>
              <a:t>numerical</a:t>
            </a:r>
            <a:r>
              <a:rPr lang="de-DE" dirty="0" smtClean="0"/>
              <a:t> </a:t>
            </a:r>
            <a:r>
              <a:rPr lang="de-DE" dirty="0" err="1" smtClean="0"/>
              <a:t>value</a:t>
            </a:r>
            <a:r>
              <a:rPr lang="de-DE" dirty="0" smtClean="0"/>
              <a:t> </a:t>
            </a:r>
            <a:r>
              <a:rPr lang="de-DE" dirty="0" err="1" smtClean="0"/>
              <a:t>of</a:t>
            </a:r>
            <a:r>
              <a:rPr lang="de-DE" dirty="0" smtClean="0"/>
              <a:t> 						</a:t>
            </a:r>
            <a:r>
              <a:rPr lang="de-DE" dirty="0" err="1" smtClean="0"/>
              <a:t>the</a:t>
            </a:r>
            <a:r>
              <a:rPr lang="de-DE" dirty="0" smtClean="0"/>
              <a:t> </a:t>
            </a:r>
            <a:r>
              <a:rPr lang="de-DE" dirty="0" err="1" smtClean="0"/>
              <a:t>beast</a:t>
            </a:r>
            <a:endParaRPr lang="de-DE" dirty="0"/>
          </a:p>
        </p:txBody>
      </p:sp>
      <p:sp>
        <p:nvSpPr>
          <p:cNvPr id="3" name="Inhaltsplatzhalter 2"/>
          <p:cNvSpPr>
            <a:spLocks noGrp="1"/>
          </p:cNvSpPr>
          <p:nvPr>
            <p:ph idx="1"/>
          </p:nvPr>
        </p:nvSpPr>
        <p:spPr>
          <a:xfrm>
            <a:off x="1154954" y="2533650"/>
            <a:ext cx="10827661" cy="5857875"/>
          </a:xfrm>
        </p:spPr>
        <p:txBody>
          <a:bodyPr>
            <a:normAutofit/>
          </a:bodyPr>
          <a:lstStyle/>
          <a:p>
            <a:pPr marL="0" indent="0" fontAlgn="base">
              <a:buNone/>
            </a:pPr>
            <a:r>
              <a:rPr lang="de-DE" dirty="0" smtClean="0"/>
              <a:t>				</a:t>
            </a:r>
            <a:r>
              <a:rPr lang="de-DE" dirty="0" err="1" smtClean="0"/>
              <a:t>Neron</a:t>
            </a:r>
            <a:r>
              <a:rPr lang="de-DE" dirty="0" smtClean="0"/>
              <a:t> </a:t>
            </a:r>
            <a:r>
              <a:rPr lang="de-DE" dirty="0"/>
              <a:t>Caesar </a:t>
            </a:r>
            <a:r>
              <a:rPr lang="de-DE" dirty="0" err="1" smtClean="0"/>
              <a:t>translated</a:t>
            </a:r>
            <a:r>
              <a:rPr lang="de-DE" dirty="0" smtClean="0"/>
              <a:t> </a:t>
            </a:r>
            <a:r>
              <a:rPr lang="de-DE" dirty="0" err="1" smtClean="0"/>
              <a:t>from</a:t>
            </a:r>
            <a:r>
              <a:rPr lang="de-DE" dirty="0" smtClean="0"/>
              <a:t> </a:t>
            </a:r>
            <a:r>
              <a:rPr lang="de-DE" dirty="0" err="1" smtClean="0"/>
              <a:t>Greek</a:t>
            </a:r>
            <a:endParaRPr lang="de-DE" dirty="0" smtClean="0"/>
          </a:p>
          <a:p>
            <a:pPr marL="0" indent="0" fontAlgn="base">
              <a:buNone/>
            </a:pPr>
            <a:r>
              <a:rPr lang="de-DE" dirty="0" smtClean="0"/>
              <a:t>				NRON </a:t>
            </a:r>
            <a:r>
              <a:rPr lang="de-DE" dirty="0"/>
              <a:t>QSR </a:t>
            </a:r>
            <a:r>
              <a:rPr lang="de-DE" i="1" dirty="0" err="1"/>
              <a:t>spelled</a:t>
            </a:r>
            <a:r>
              <a:rPr lang="de-DE" i="1" dirty="0"/>
              <a:t> in </a:t>
            </a:r>
            <a:r>
              <a:rPr lang="de-DE" i="1" dirty="0" err="1"/>
              <a:t>Hebrew</a:t>
            </a:r>
            <a:r>
              <a:rPr lang="de-DE" i="1" dirty="0"/>
              <a:t> </a:t>
            </a:r>
            <a:r>
              <a:rPr lang="he-IL" dirty="0"/>
              <a:t>נרון קסר</a:t>
            </a:r>
            <a:r>
              <a:rPr lang="en-US" dirty="0"/>
              <a:t>	 </a:t>
            </a:r>
            <a:r>
              <a:rPr lang="en-US" dirty="0" smtClean="0"/>
              <a:t>50 </a:t>
            </a:r>
            <a:r>
              <a:rPr lang="en-US" dirty="0"/>
              <a:t>+ 200 + 6 + 50 + 100 + 60 + 200 = 666</a:t>
            </a:r>
          </a:p>
          <a:p>
            <a:pPr marL="0" indent="0" fontAlgn="base">
              <a:buNone/>
            </a:pPr>
            <a:endParaRPr lang="de-DE" dirty="0"/>
          </a:p>
          <a:p>
            <a:pPr marL="0" indent="0" fontAlgn="base">
              <a:buNone/>
            </a:pPr>
            <a:endParaRPr lang="de-DE" dirty="0" smtClean="0"/>
          </a:p>
          <a:p>
            <a:pPr marL="0" indent="0" fontAlgn="base">
              <a:buNone/>
            </a:pPr>
            <a:endParaRPr lang="de-DE" dirty="0" smtClean="0"/>
          </a:p>
          <a:p>
            <a:pPr marL="0" indent="0" fontAlgn="base">
              <a:buNone/>
            </a:pPr>
            <a:r>
              <a:rPr lang="de-DE" dirty="0" smtClean="0"/>
              <a:t>				</a:t>
            </a:r>
            <a:r>
              <a:rPr lang="de-DE" dirty="0"/>
              <a:t> </a:t>
            </a:r>
            <a:r>
              <a:rPr lang="de-DE" dirty="0" smtClean="0"/>
              <a:t>Nero </a:t>
            </a:r>
            <a:r>
              <a:rPr lang="de-DE" dirty="0"/>
              <a:t>Caesar </a:t>
            </a:r>
            <a:r>
              <a:rPr lang="de-DE" dirty="0" err="1" smtClean="0"/>
              <a:t>translated</a:t>
            </a:r>
            <a:r>
              <a:rPr lang="de-DE" dirty="0" smtClean="0"/>
              <a:t> </a:t>
            </a:r>
            <a:r>
              <a:rPr lang="de-DE" dirty="0" err="1" smtClean="0"/>
              <a:t>from</a:t>
            </a:r>
            <a:r>
              <a:rPr lang="de-DE" dirty="0" smtClean="0"/>
              <a:t> </a:t>
            </a:r>
            <a:r>
              <a:rPr lang="de-DE" dirty="0" err="1" smtClean="0"/>
              <a:t>Latin</a:t>
            </a:r>
            <a:endParaRPr lang="de-DE" dirty="0" smtClean="0"/>
          </a:p>
          <a:p>
            <a:pPr marL="0" indent="0" fontAlgn="base">
              <a:buNone/>
            </a:pPr>
            <a:r>
              <a:rPr lang="de-DE" dirty="0"/>
              <a:t>	</a:t>
            </a:r>
            <a:r>
              <a:rPr lang="de-DE" dirty="0" smtClean="0"/>
              <a:t>			 NRO </a:t>
            </a:r>
            <a:r>
              <a:rPr lang="de-DE" dirty="0"/>
              <a:t>QSR</a:t>
            </a:r>
            <a:r>
              <a:rPr lang="de-DE" i="1" dirty="0"/>
              <a:t> </a:t>
            </a:r>
            <a:r>
              <a:rPr lang="de-DE" i="1" dirty="0" err="1"/>
              <a:t>spelled</a:t>
            </a:r>
            <a:r>
              <a:rPr lang="de-DE" i="1" dirty="0"/>
              <a:t> in </a:t>
            </a:r>
            <a:r>
              <a:rPr lang="de-DE" i="1" dirty="0" err="1"/>
              <a:t>Hebrew</a:t>
            </a:r>
            <a:r>
              <a:rPr lang="he-IL" dirty="0"/>
              <a:t>נרו קסר </a:t>
            </a:r>
            <a:r>
              <a:rPr lang="de-DE" dirty="0"/>
              <a:t>      </a:t>
            </a:r>
            <a:r>
              <a:rPr lang="de-DE" dirty="0" smtClean="0"/>
              <a:t>5</a:t>
            </a:r>
            <a:r>
              <a:rPr lang="en-US" dirty="0" smtClean="0"/>
              <a:t>0 </a:t>
            </a:r>
            <a:r>
              <a:rPr lang="en-US" dirty="0"/>
              <a:t>+ 200 + 6 </a:t>
            </a:r>
            <a:r>
              <a:rPr lang="en-US" dirty="0" smtClean="0"/>
              <a:t>+ </a:t>
            </a:r>
            <a:r>
              <a:rPr lang="en-US" dirty="0"/>
              <a:t>100 + 60 + 200 = </a:t>
            </a:r>
            <a:r>
              <a:rPr lang="en-US" dirty="0" smtClean="0"/>
              <a:t>616 </a:t>
            </a:r>
            <a:r>
              <a:rPr lang="el-GR" dirty="0"/>
              <a:t>χιϛ</a:t>
            </a:r>
            <a:r>
              <a:rPr lang="el-GR" b="1" dirty="0"/>
              <a:t>ʹ</a:t>
            </a:r>
            <a:endParaRPr lang="de-DE" dirty="0"/>
          </a:p>
          <a:p>
            <a:pPr marL="0" indent="0" fontAlgn="base">
              <a:buNone/>
            </a:pPr>
            <a:r>
              <a:rPr lang="en-US" dirty="0" smtClean="0"/>
              <a:t>				 Papyrus 115 a writing of Revelation 13 verse 18 around year 300</a:t>
            </a:r>
            <a:r>
              <a:rPr lang="de-DE" dirty="0" smtClean="0"/>
              <a:t>				</a:t>
            </a:r>
            <a:r>
              <a:rPr lang="el-GR" b="1" dirty="0"/>
              <a:t> </a:t>
            </a:r>
            <a:endParaRPr lang="de-DE" dirty="0"/>
          </a:p>
          <a:p>
            <a:pPr marL="0" indent="0" fontAlgn="base">
              <a:buNone/>
            </a:pPr>
            <a:endParaRPr lang="de-DE" dirty="0" smtClean="0"/>
          </a:p>
          <a:p>
            <a:pPr marL="0" indent="0" fontAlgn="base">
              <a:buNone/>
            </a:pPr>
            <a:r>
              <a:rPr lang="de-DE" dirty="0" smtClean="0"/>
              <a:t>Nero </a:t>
            </a:r>
            <a:r>
              <a:rPr lang="de-DE" dirty="0" err="1" smtClean="0"/>
              <a:t>persecuting</a:t>
            </a:r>
            <a:r>
              <a:rPr lang="de-DE" dirty="0" smtClean="0"/>
              <a:t> </a:t>
            </a:r>
            <a:r>
              <a:rPr lang="de-DE" dirty="0" err="1" smtClean="0"/>
              <a:t>the</a:t>
            </a:r>
            <a:r>
              <a:rPr lang="de-DE" dirty="0" smtClean="0"/>
              <a:t> Christians after </a:t>
            </a:r>
            <a:r>
              <a:rPr lang="de-DE" dirty="0" err="1" smtClean="0"/>
              <a:t>the</a:t>
            </a:r>
            <a:r>
              <a:rPr lang="de-DE" dirty="0" smtClean="0"/>
              <a:t> </a:t>
            </a:r>
            <a:r>
              <a:rPr lang="de-DE" dirty="0" err="1" smtClean="0"/>
              <a:t>great</a:t>
            </a:r>
            <a:r>
              <a:rPr lang="de-DE" dirty="0" smtClean="0"/>
              <a:t> </a:t>
            </a:r>
            <a:r>
              <a:rPr lang="de-DE" dirty="0" err="1" smtClean="0"/>
              <a:t>fire</a:t>
            </a:r>
            <a:r>
              <a:rPr lang="de-DE" dirty="0" smtClean="0"/>
              <a:t> AD 64 in </a:t>
            </a:r>
            <a:r>
              <a:rPr lang="de-DE" dirty="0" err="1" smtClean="0"/>
              <a:t>Rome</a:t>
            </a:r>
            <a:r>
              <a:rPr lang="de-DE" dirty="0" smtClean="0"/>
              <a:t> </a:t>
            </a:r>
            <a:r>
              <a:rPr lang="de-DE" dirty="0" err="1" smtClean="0"/>
              <a:t>and</a:t>
            </a:r>
            <a:r>
              <a:rPr lang="de-DE" dirty="0" smtClean="0"/>
              <a:t> </a:t>
            </a:r>
            <a:r>
              <a:rPr lang="de-DE" dirty="0" err="1" smtClean="0"/>
              <a:t>killing</a:t>
            </a:r>
            <a:r>
              <a:rPr lang="de-DE" dirty="0" smtClean="0"/>
              <a:t> Peter </a:t>
            </a:r>
            <a:r>
              <a:rPr lang="de-DE" dirty="0" err="1" smtClean="0"/>
              <a:t>and</a:t>
            </a:r>
            <a:r>
              <a:rPr lang="de-DE" dirty="0" smtClean="0"/>
              <a:t> Paul.</a:t>
            </a:r>
            <a:endParaRPr lang="en-US" dirty="0"/>
          </a:p>
          <a:p>
            <a:pPr marL="0" indent="0" fontAlgn="base">
              <a:buNone/>
            </a:pPr>
            <a:r>
              <a:rPr lang="en-US" dirty="0" smtClean="0"/>
              <a:t>														</a:t>
            </a: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355" y="2533650"/>
            <a:ext cx="1160891" cy="1546887"/>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8355" y="4541555"/>
            <a:ext cx="1174060" cy="1312812"/>
          </a:xfrm>
          <a:prstGeom prst="rect">
            <a:avLst/>
          </a:prstGeom>
        </p:spPr>
      </p:pic>
    </p:spTree>
    <p:extLst>
      <p:ext uri="{BB962C8B-B14F-4D97-AF65-F5344CB8AC3E}">
        <p14:creationId xmlns:p14="http://schemas.microsoft.com/office/powerpoint/2010/main" val="27498637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6 </a:t>
            </a:r>
            <a:r>
              <a:rPr lang="de-DE" dirty="0" err="1" smtClean="0"/>
              <a:t>and</a:t>
            </a:r>
            <a:r>
              <a:rPr lang="de-DE" dirty="0" smtClean="0"/>
              <a:t> 6 </a:t>
            </a:r>
            <a:r>
              <a:rPr lang="de-DE" dirty="0" err="1" smtClean="0"/>
              <a:t>and</a:t>
            </a:r>
            <a:r>
              <a:rPr lang="de-DE" dirty="0" smtClean="0"/>
              <a:t> 6 </a:t>
            </a:r>
            <a:r>
              <a:rPr lang="de-DE" dirty="0" err="1" smtClean="0"/>
              <a:t>with</a:t>
            </a:r>
            <a:r>
              <a:rPr lang="de-DE" dirty="0" smtClean="0"/>
              <a:t> Solomon</a:t>
            </a:r>
            <a:endParaRPr lang="de-DE" dirty="0"/>
          </a:p>
        </p:txBody>
      </p:sp>
      <p:sp>
        <p:nvSpPr>
          <p:cNvPr id="3" name="Inhaltsplatzhalter 2"/>
          <p:cNvSpPr>
            <a:spLocks noGrp="1"/>
          </p:cNvSpPr>
          <p:nvPr>
            <p:ph idx="1"/>
          </p:nvPr>
        </p:nvSpPr>
        <p:spPr>
          <a:xfrm>
            <a:off x="1154954" y="2550695"/>
            <a:ext cx="10827661" cy="5840830"/>
          </a:xfrm>
        </p:spPr>
        <p:txBody>
          <a:bodyPr>
            <a:normAutofit/>
          </a:bodyPr>
          <a:lstStyle/>
          <a:p>
            <a:pPr marL="0" indent="0">
              <a:buNone/>
            </a:pPr>
            <a:r>
              <a:rPr lang="en-US" b="1" u="sng" dirty="0" smtClean="0"/>
              <a:t>1 Kings 10:14</a:t>
            </a:r>
            <a:endParaRPr lang="en-US" dirty="0"/>
          </a:p>
          <a:p>
            <a:pPr marL="0" indent="0">
              <a:buNone/>
            </a:pPr>
            <a:r>
              <a:rPr lang="en-US" dirty="0" smtClean="0"/>
              <a:t>Now </a:t>
            </a:r>
            <a:r>
              <a:rPr lang="en-US" dirty="0"/>
              <a:t>the weight of gold that came to Solomon in one year was </a:t>
            </a:r>
            <a:r>
              <a:rPr lang="en-US" b="1" dirty="0">
                <a:solidFill>
                  <a:srgbClr val="C00000"/>
                </a:solidFill>
              </a:rPr>
              <a:t>six</a:t>
            </a:r>
            <a:r>
              <a:rPr lang="en-US" dirty="0"/>
              <a:t> hundred </a:t>
            </a:r>
            <a:r>
              <a:rPr lang="en-US" b="1" dirty="0" smtClean="0">
                <a:solidFill>
                  <a:srgbClr val="C00000"/>
                </a:solidFill>
              </a:rPr>
              <a:t>sixty</a:t>
            </a:r>
            <a:r>
              <a:rPr lang="en-US" dirty="0" smtClean="0"/>
              <a:t> </a:t>
            </a:r>
            <a:r>
              <a:rPr lang="en-US" dirty="0"/>
              <a:t>and </a:t>
            </a:r>
            <a:r>
              <a:rPr lang="en-US" b="1" dirty="0">
                <a:solidFill>
                  <a:srgbClr val="C00000"/>
                </a:solidFill>
              </a:rPr>
              <a:t>six</a:t>
            </a:r>
            <a:r>
              <a:rPr lang="en-US" dirty="0"/>
              <a:t> talents of gold</a:t>
            </a:r>
            <a:r>
              <a:rPr lang="en-US" dirty="0" smtClean="0"/>
              <a:t>,</a:t>
            </a:r>
            <a:endParaRPr lang="de-DE" dirty="0" smtClean="0"/>
          </a:p>
          <a:p>
            <a:pPr marL="0" indent="0">
              <a:buNone/>
            </a:pPr>
            <a:r>
              <a:rPr lang="en-US" b="1" u="sng" dirty="0" smtClean="0"/>
              <a:t>2 Chronicles 9:13</a:t>
            </a:r>
            <a:endParaRPr lang="en-US" dirty="0"/>
          </a:p>
          <a:p>
            <a:pPr marL="0" indent="0">
              <a:buNone/>
            </a:pPr>
            <a:r>
              <a:rPr lang="en-US" dirty="0" smtClean="0"/>
              <a:t>Now </a:t>
            </a:r>
            <a:r>
              <a:rPr lang="en-US" dirty="0"/>
              <a:t>the weight of gold that came to Solomon in one year was </a:t>
            </a:r>
            <a:r>
              <a:rPr lang="en-US" b="1" dirty="0">
                <a:solidFill>
                  <a:srgbClr val="C00000"/>
                </a:solidFill>
              </a:rPr>
              <a:t>six</a:t>
            </a:r>
            <a:r>
              <a:rPr lang="en-US" dirty="0"/>
              <a:t> hundred and </a:t>
            </a:r>
            <a:r>
              <a:rPr lang="en-US" b="1" dirty="0" smtClean="0">
                <a:solidFill>
                  <a:srgbClr val="C00000"/>
                </a:solidFill>
              </a:rPr>
              <a:t>sixty</a:t>
            </a:r>
            <a:r>
              <a:rPr lang="en-US" dirty="0" smtClean="0"/>
              <a:t> </a:t>
            </a:r>
            <a:r>
              <a:rPr lang="en-US" dirty="0"/>
              <a:t>and </a:t>
            </a:r>
            <a:r>
              <a:rPr lang="en-US" b="1" dirty="0">
                <a:solidFill>
                  <a:srgbClr val="C00000"/>
                </a:solidFill>
              </a:rPr>
              <a:t>six</a:t>
            </a:r>
            <a:r>
              <a:rPr lang="en-US" dirty="0"/>
              <a:t> talents of gold</a:t>
            </a:r>
            <a:r>
              <a:rPr lang="en-US" dirty="0" smtClean="0"/>
              <a:t>;</a:t>
            </a:r>
          </a:p>
          <a:p>
            <a:pPr marL="0" indent="0">
              <a:buNone/>
            </a:pPr>
            <a:r>
              <a:rPr lang="en-US" b="1" u="sng" dirty="0" smtClean="0"/>
              <a:t>1 Kings 10:19</a:t>
            </a:r>
            <a:endParaRPr lang="en-US" b="1" dirty="0"/>
          </a:p>
          <a:p>
            <a:pPr marL="0" indent="0">
              <a:buNone/>
            </a:pPr>
            <a:r>
              <a:rPr lang="en-US" dirty="0" smtClean="0"/>
              <a:t>The </a:t>
            </a:r>
            <a:r>
              <a:rPr lang="en-US" dirty="0"/>
              <a:t>throne had </a:t>
            </a:r>
            <a:r>
              <a:rPr lang="en-US" b="1" dirty="0">
                <a:solidFill>
                  <a:srgbClr val="C00000"/>
                </a:solidFill>
              </a:rPr>
              <a:t>six</a:t>
            </a:r>
            <a:r>
              <a:rPr lang="en-US" dirty="0"/>
              <a:t> steps, and the top of the throne was round behind: and there were stays on either side on the place of the seat, and two lions stood beside the stays.</a:t>
            </a:r>
          </a:p>
          <a:p>
            <a:pPr marL="0" indent="0">
              <a:buNone/>
            </a:pPr>
            <a:endParaRPr lang="en-US" dirty="0"/>
          </a:p>
          <a:p>
            <a:pPr marL="0" indent="0" fontAlgn="base">
              <a:buNone/>
            </a:pP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17407757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54954" y="973668"/>
            <a:ext cx="8893921" cy="706964"/>
          </a:xfrm>
        </p:spPr>
        <p:txBody>
          <a:bodyPr/>
          <a:lstStyle/>
          <a:p>
            <a:r>
              <a:rPr lang="de-DE" dirty="0" smtClean="0"/>
              <a:t>The </a:t>
            </a:r>
            <a:r>
              <a:rPr lang="de-DE" dirty="0" err="1" smtClean="0"/>
              <a:t>number</a:t>
            </a:r>
            <a:r>
              <a:rPr lang="de-DE" dirty="0" smtClean="0"/>
              <a:t> 6 </a:t>
            </a:r>
            <a:r>
              <a:rPr lang="de-DE" dirty="0" err="1" smtClean="0"/>
              <a:t>when</a:t>
            </a:r>
            <a:r>
              <a:rPr lang="de-DE" dirty="0" smtClean="0"/>
              <a:t> </a:t>
            </a:r>
            <a:r>
              <a:rPr lang="de-DE" dirty="0" err="1" smtClean="0"/>
              <a:t>God</a:t>
            </a:r>
            <a:r>
              <a:rPr lang="de-DE" dirty="0" smtClean="0"/>
              <a:t> </a:t>
            </a:r>
            <a:r>
              <a:rPr lang="de-DE" dirty="0" err="1" smtClean="0"/>
              <a:t>created</a:t>
            </a:r>
            <a:r>
              <a:rPr lang="de-DE" dirty="0" smtClean="0"/>
              <a:t> man</a:t>
            </a:r>
            <a:endParaRPr lang="de-DE" dirty="0"/>
          </a:p>
        </p:txBody>
      </p:sp>
      <p:sp>
        <p:nvSpPr>
          <p:cNvPr id="3" name="Inhaltsplatzhalter 2"/>
          <p:cNvSpPr>
            <a:spLocks noGrp="1"/>
          </p:cNvSpPr>
          <p:nvPr>
            <p:ph idx="1"/>
          </p:nvPr>
        </p:nvSpPr>
        <p:spPr>
          <a:xfrm>
            <a:off x="1154954" y="2598821"/>
            <a:ext cx="10284571" cy="5611730"/>
          </a:xfrm>
        </p:spPr>
        <p:txBody>
          <a:bodyPr>
            <a:normAutofit/>
          </a:bodyPr>
          <a:lstStyle/>
          <a:p>
            <a:pPr marL="0" indent="0" fontAlgn="base">
              <a:buNone/>
            </a:pPr>
            <a:r>
              <a:rPr lang="en-US" b="1" u="sng" dirty="0" smtClean="0"/>
              <a:t>Genesis 1:27, 31</a:t>
            </a:r>
          </a:p>
          <a:p>
            <a:pPr marL="0" indent="0" fontAlgn="base">
              <a:buNone/>
            </a:pPr>
            <a:endParaRPr lang="en-US" b="1" u="sng" baseline="30000" dirty="0"/>
          </a:p>
          <a:p>
            <a:pPr marL="0" indent="0" fontAlgn="base">
              <a:buNone/>
            </a:pPr>
            <a:r>
              <a:rPr lang="en-US" b="1" baseline="30000" dirty="0" smtClean="0"/>
              <a:t>27</a:t>
            </a:r>
            <a:r>
              <a:rPr lang="en-US" b="1" baseline="30000" dirty="0"/>
              <a:t> </a:t>
            </a:r>
            <a:r>
              <a:rPr lang="en-US" dirty="0"/>
              <a:t>So God created man in his own image, in the image of God created he him; male and female created he them</a:t>
            </a:r>
            <a:r>
              <a:rPr lang="en-US" dirty="0" smtClean="0"/>
              <a:t>.</a:t>
            </a:r>
          </a:p>
          <a:p>
            <a:pPr marL="0" indent="0" fontAlgn="base">
              <a:buNone/>
            </a:pPr>
            <a:r>
              <a:rPr lang="en-US" b="1" baseline="30000" dirty="0"/>
              <a:t>31 </a:t>
            </a:r>
            <a:r>
              <a:rPr lang="en-US" dirty="0"/>
              <a:t>And God saw every thing that he had made, and, behold, it was very good. And the evening and the morning were the </a:t>
            </a:r>
            <a:r>
              <a:rPr lang="en-US" b="1" dirty="0">
                <a:solidFill>
                  <a:srgbClr val="C00000"/>
                </a:solidFill>
              </a:rPr>
              <a:t>sixth</a:t>
            </a:r>
            <a:r>
              <a:rPr lang="en-US" dirty="0"/>
              <a:t> day.</a:t>
            </a:r>
            <a:r>
              <a:rPr lang="de-DE" dirty="0" smtClean="0"/>
              <a:t>	</a:t>
            </a:r>
          </a:p>
          <a:p>
            <a:pPr marL="0" indent="0" fontAlgn="base">
              <a:buNone/>
            </a:pPr>
            <a:r>
              <a:rPr lang="de-DE" dirty="0" smtClean="0"/>
              <a:t>	</a:t>
            </a:r>
          </a:p>
          <a:p>
            <a:pPr marL="0" indent="0">
              <a:buNone/>
            </a:pPr>
            <a:r>
              <a:rPr lang="en-US" b="1" u="sng" dirty="0" smtClean="0"/>
              <a:t>Exodus 20:9,11</a:t>
            </a:r>
            <a:endParaRPr lang="en-US" b="1" dirty="0"/>
          </a:p>
          <a:p>
            <a:pPr marL="0" indent="0">
              <a:buNone/>
            </a:pPr>
            <a:r>
              <a:rPr lang="en-US" b="1" baseline="30000" dirty="0" smtClean="0"/>
              <a:t>9  </a:t>
            </a:r>
            <a:r>
              <a:rPr lang="en-US" b="1" dirty="0" smtClean="0">
                <a:solidFill>
                  <a:srgbClr val="C00000"/>
                </a:solidFill>
              </a:rPr>
              <a:t>Six</a:t>
            </a:r>
            <a:r>
              <a:rPr lang="en-US" dirty="0"/>
              <a:t> days shalt thou </a:t>
            </a:r>
            <a:r>
              <a:rPr lang="en-US" dirty="0" err="1"/>
              <a:t>labour</a:t>
            </a:r>
            <a:r>
              <a:rPr lang="en-US" dirty="0"/>
              <a:t>, and do all </a:t>
            </a:r>
            <a:r>
              <a:rPr lang="en-US" dirty="0" smtClean="0"/>
              <a:t>thy work.</a:t>
            </a:r>
          </a:p>
          <a:p>
            <a:pPr marL="0" indent="0">
              <a:buNone/>
            </a:pPr>
            <a:r>
              <a:rPr lang="en-US" b="1" baseline="30000" dirty="0" smtClean="0"/>
              <a:t>11 </a:t>
            </a:r>
            <a:r>
              <a:rPr lang="en-US" dirty="0" smtClean="0"/>
              <a:t>For </a:t>
            </a:r>
            <a:r>
              <a:rPr lang="en-US" dirty="0"/>
              <a:t>in </a:t>
            </a:r>
            <a:r>
              <a:rPr lang="en-US" b="1" dirty="0">
                <a:solidFill>
                  <a:srgbClr val="C00000"/>
                </a:solidFill>
              </a:rPr>
              <a:t>six</a:t>
            </a:r>
            <a:r>
              <a:rPr lang="en-US" dirty="0"/>
              <a:t> days the </a:t>
            </a:r>
            <a:r>
              <a:rPr lang="en-US" cap="small" dirty="0"/>
              <a:t>Lord</a:t>
            </a:r>
            <a:r>
              <a:rPr lang="en-US" dirty="0"/>
              <a:t> made heaven and earth, the sea, and all that in them is, and rested the seventh day: wherefore the </a:t>
            </a:r>
            <a:r>
              <a:rPr lang="en-US" cap="small" dirty="0"/>
              <a:t>Lord</a:t>
            </a:r>
            <a:r>
              <a:rPr lang="en-US" dirty="0"/>
              <a:t> blessed the </a:t>
            </a:r>
            <a:r>
              <a:rPr lang="en-US" dirty="0" err="1"/>
              <a:t>sabbath</a:t>
            </a:r>
            <a:r>
              <a:rPr lang="en-US" dirty="0"/>
              <a:t> day, and hallowed it.</a:t>
            </a:r>
          </a:p>
          <a:p>
            <a:pPr marL="0" indent="0" fontAlgn="base">
              <a:buNone/>
            </a:pP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3910765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a:t>
            </a:r>
            <a:r>
              <a:rPr lang="de-DE" dirty="0" err="1" smtClean="0"/>
              <a:t>of</a:t>
            </a:r>
            <a:r>
              <a:rPr lang="de-DE" dirty="0" smtClean="0"/>
              <a:t> </a:t>
            </a:r>
            <a:r>
              <a:rPr lang="de-DE" dirty="0" err="1" smtClean="0"/>
              <a:t>labour</a:t>
            </a:r>
            <a:r>
              <a:rPr lang="de-DE" dirty="0" smtClean="0"/>
              <a:t> 6</a:t>
            </a:r>
            <a:endParaRPr lang="de-DE" dirty="0"/>
          </a:p>
        </p:txBody>
      </p:sp>
      <p:sp>
        <p:nvSpPr>
          <p:cNvPr id="3" name="Inhaltsplatzhalter 2"/>
          <p:cNvSpPr>
            <a:spLocks noGrp="1"/>
          </p:cNvSpPr>
          <p:nvPr>
            <p:ph idx="1"/>
          </p:nvPr>
        </p:nvSpPr>
        <p:spPr>
          <a:xfrm>
            <a:off x="1154954" y="2654969"/>
            <a:ext cx="10532386" cy="5860382"/>
          </a:xfrm>
        </p:spPr>
        <p:txBody>
          <a:bodyPr>
            <a:normAutofit/>
          </a:bodyPr>
          <a:lstStyle/>
          <a:p>
            <a:pPr marL="0" indent="0" fontAlgn="base">
              <a:buNone/>
            </a:pPr>
            <a:endParaRPr lang="en-US" b="1" baseline="30000" dirty="0" smtClean="0"/>
          </a:p>
          <a:p>
            <a:pPr marL="0" indent="0">
              <a:buNone/>
            </a:pPr>
            <a:r>
              <a:rPr lang="en-US" b="1" u="sng" dirty="0" smtClean="0"/>
              <a:t>Exodus 16:26</a:t>
            </a:r>
            <a:endParaRPr lang="en-US" b="1" dirty="0"/>
          </a:p>
          <a:p>
            <a:pPr marL="0" indent="0">
              <a:buNone/>
            </a:pPr>
            <a:r>
              <a:rPr lang="en-US" b="1" baseline="30000" dirty="0" smtClean="0"/>
              <a:t>26 </a:t>
            </a:r>
            <a:r>
              <a:rPr lang="en-US" b="1" dirty="0" smtClean="0">
                <a:solidFill>
                  <a:srgbClr val="C00000"/>
                </a:solidFill>
              </a:rPr>
              <a:t>Six</a:t>
            </a:r>
            <a:r>
              <a:rPr lang="en-US" dirty="0"/>
              <a:t> days ye shall gather it; but on the seventh day, which is the </a:t>
            </a:r>
            <a:r>
              <a:rPr lang="en-US" dirty="0" err="1"/>
              <a:t>sabbath</a:t>
            </a:r>
            <a:r>
              <a:rPr lang="en-US" dirty="0"/>
              <a:t>, in it there shall be none</a:t>
            </a:r>
            <a:r>
              <a:rPr lang="en-US" dirty="0" smtClean="0"/>
              <a:t>.</a:t>
            </a:r>
          </a:p>
          <a:p>
            <a:pPr marL="0" indent="0">
              <a:buNone/>
            </a:pPr>
            <a:endParaRPr lang="en-US" dirty="0"/>
          </a:p>
          <a:p>
            <a:pPr marL="0" indent="0" fontAlgn="base">
              <a:buNone/>
            </a:pPr>
            <a:r>
              <a:rPr lang="en-US" b="1" u="sng" dirty="0" smtClean="0"/>
              <a:t>Exodus 21:2</a:t>
            </a:r>
            <a:endParaRPr lang="en-US" b="1" baseline="30000" dirty="0"/>
          </a:p>
          <a:p>
            <a:pPr marL="0" indent="0" fontAlgn="base">
              <a:buNone/>
            </a:pPr>
            <a:r>
              <a:rPr lang="en-US" b="1" baseline="30000" dirty="0" smtClean="0"/>
              <a:t>2</a:t>
            </a:r>
            <a:r>
              <a:rPr lang="en-US" b="1" baseline="30000" dirty="0"/>
              <a:t> </a:t>
            </a:r>
            <a:r>
              <a:rPr lang="en-US" dirty="0"/>
              <a:t>If thou buy an Hebrew servant, </a:t>
            </a:r>
            <a:r>
              <a:rPr lang="en-US" b="1" dirty="0">
                <a:solidFill>
                  <a:srgbClr val="C00000"/>
                </a:solidFill>
              </a:rPr>
              <a:t>six</a:t>
            </a:r>
            <a:r>
              <a:rPr lang="en-US" dirty="0"/>
              <a:t> years he shall serve: and in the seventh he shall go out free for nothing.</a:t>
            </a:r>
            <a:endParaRPr lang="de-DE" dirty="0"/>
          </a:p>
        </p:txBody>
      </p:sp>
    </p:spTree>
    <p:extLst>
      <p:ext uri="{BB962C8B-B14F-4D97-AF65-F5344CB8AC3E}">
        <p14:creationId xmlns:p14="http://schemas.microsoft.com/office/powerpoint/2010/main" val="42869091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6 in Daniel</a:t>
            </a:r>
            <a:endParaRPr lang="de-DE" dirty="0"/>
          </a:p>
        </p:txBody>
      </p:sp>
      <p:sp>
        <p:nvSpPr>
          <p:cNvPr id="3" name="Inhaltsplatzhalter 2"/>
          <p:cNvSpPr>
            <a:spLocks noGrp="1"/>
          </p:cNvSpPr>
          <p:nvPr>
            <p:ph idx="1"/>
          </p:nvPr>
        </p:nvSpPr>
        <p:spPr>
          <a:xfrm>
            <a:off x="1154954" y="2679031"/>
            <a:ext cx="10122646" cy="5331493"/>
          </a:xfrm>
        </p:spPr>
        <p:txBody>
          <a:bodyPr>
            <a:normAutofit/>
          </a:bodyPr>
          <a:lstStyle/>
          <a:p>
            <a:pPr marL="0" indent="0" fontAlgn="base">
              <a:buNone/>
            </a:pPr>
            <a:endParaRPr lang="en-US" b="1" baseline="30000" dirty="0" smtClean="0"/>
          </a:p>
          <a:p>
            <a:pPr marL="0" indent="0" fontAlgn="base">
              <a:buNone/>
            </a:pPr>
            <a:r>
              <a:rPr lang="en-US" b="1" u="sng" dirty="0" smtClean="0"/>
              <a:t>Daniel 3:1,5</a:t>
            </a:r>
            <a:endParaRPr lang="en-US" b="1" u="sng" baseline="30000" dirty="0" smtClean="0"/>
          </a:p>
          <a:p>
            <a:pPr marL="0" indent="0" fontAlgn="base">
              <a:buNone/>
            </a:pPr>
            <a:endParaRPr lang="en-US" b="1" baseline="30000" dirty="0"/>
          </a:p>
          <a:p>
            <a:pPr marL="0" indent="0" fontAlgn="base">
              <a:buNone/>
            </a:pPr>
            <a:r>
              <a:rPr lang="en-US" b="1" baseline="30000" dirty="0" smtClean="0"/>
              <a:t>1</a:t>
            </a:r>
            <a:r>
              <a:rPr lang="en-US" dirty="0" smtClean="0"/>
              <a:t>Nebuchadnezzar </a:t>
            </a:r>
            <a:r>
              <a:rPr lang="en-US" dirty="0"/>
              <a:t>the king made an image of gold, whose height was </a:t>
            </a:r>
            <a:r>
              <a:rPr lang="en-US" b="1" dirty="0" smtClean="0">
                <a:solidFill>
                  <a:srgbClr val="C00000"/>
                </a:solidFill>
              </a:rPr>
              <a:t>sixty</a:t>
            </a:r>
            <a:r>
              <a:rPr lang="en-US" dirty="0" smtClean="0"/>
              <a:t> </a:t>
            </a:r>
            <a:r>
              <a:rPr lang="en-US" dirty="0"/>
              <a:t>cubits, and the breadth thereof </a:t>
            </a:r>
            <a:r>
              <a:rPr lang="en-US" b="1" dirty="0">
                <a:solidFill>
                  <a:srgbClr val="C00000"/>
                </a:solidFill>
              </a:rPr>
              <a:t>six</a:t>
            </a:r>
            <a:r>
              <a:rPr lang="en-US" dirty="0"/>
              <a:t> cubits: he set it up in the plain of Dura, in the province of Babylon. </a:t>
            </a:r>
            <a:r>
              <a:rPr lang="de-DE" dirty="0" smtClean="0"/>
              <a:t>	</a:t>
            </a:r>
          </a:p>
          <a:p>
            <a:pPr marL="0" indent="0" fontAlgn="base">
              <a:buNone/>
            </a:pPr>
            <a:r>
              <a:rPr lang="en-US" b="1" baseline="30000" dirty="0"/>
              <a:t>5 </a:t>
            </a:r>
            <a:r>
              <a:rPr lang="en-US" dirty="0"/>
              <a:t>That at what time ye hear the sound of the </a:t>
            </a:r>
            <a:r>
              <a:rPr lang="en-US" b="1" dirty="0" smtClean="0">
                <a:solidFill>
                  <a:srgbClr val="C00000"/>
                </a:solidFill>
              </a:rPr>
              <a:t>cornet</a:t>
            </a:r>
            <a:r>
              <a:rPr lang="en-US" dirty="0" smtClean="0"/>
              <a:t>, </a:t>
            </a:r>
            <a:r>
              <a:rPr lang="en-US" b="1" dirty="0" smtClean="0">
                <a:solidFill>
                  <a:srgbClr val="C00000"/>
                </a:solidFill>
              </a:rPr>
              <a:t>flute</a:t>
            </a:r>
            <a:r>
              <a:rPr lang="en-US" dirty="0" smtClean="0"/>
              <a:t>, </a:t>
            </a:r>
            <a:r>
              <a:rPr lang="en-US" b="1" dirty="0" smtClean="0">
                <a:solidFill>
                  <a:srgbClr val="C00000"/>
                </a:solidFill>
              </a:rPr>
              <a:t>harp</a:t>
            </a:r>
            <a:r>
              <a:rPr lang="en-US" dirty="0" smtClean="0"/>
              <a:t>,</a:t>
            </a:r>
            <a:r>
              <a:rPr lang="en-US" b="1" dirty="0" smtClean="0">
                <a:solidFill>
                  <a:srgbClr val="FF0000"/>
                </a:solidFill>
              </a:rPr>
              <a:t> </a:t>
            </a:r>
            <a:r>
              <a:rPr lang="en-US" b="1" dirty="0" smtClean="0">
                <a:solidFill>
                  <a:srgbClr val="C00000"/>
                </a:solidFill>
              </a:rPr>
              <a:t>sackbut</a:t>
            </a:r>
            <a:r>
              <a:rPr lang="en-US" dirty="0" smtClean="0"/>
              <a:t>,</a:t>
            </a:r>
            <a:r>
              <a:rPr lang="en-US" b="1" dirty="0" smtClean="0">
                <a:solidFill>
                  <a:srgbClr val="FF0000"/>
                </a:solidFill>
              </a:rPr>
              <a:t> </a:t>
            </a:r>
            <a:r>
              <a:rPr lang="en-US" b="1" dirty="0" smtClean="0">
                <a:solidFill>
                  <a:srgbClr val="C00000"/>
                </a:solidFill>
              </a:rPr>
              <a:t>psaltery</a:t>
            </a:r>
            <a:r>
              <a:rPr lang="en-US" dirty="0" smtClean="0"/>
              <a:t>,</a:t>
            </a:r>
            <a:r>
              <a:rPr lang="en-US" b="1" dirty="0" smtClean="0">
                <a:solidFill>
                  <a:srgbClr val="FF0000"/>
                </a:solidFill>
              </a:rPr>
              <a:t> </a:t>
            </a:r>
            <a:r>
              <a:rPr lang="en-US" b="1" dirty="0">
                <a:solidFill>
                  <a:srgbClr val="C00000"/>
                </a:solidFill>
              </a:rPr>
              <a:t>dulcimer</a:t>
            </a:r>
            <a:r>
              <a:rPr lang="en-US" dirty="0"/>
              <a:t>, and all kinds of </a:t>
            </a:r>
            <a:r>
              <a:rPr lang="en-US" dirty="0" smtClean="0"/>
              <a:t>music, </a:t>
            </a:r>
            <a:r>
              <a:rPr lang="en-US" dirty="0"/>
              <a:t>ye fall down and worship the golden image that Nebuchadnezzar the king hath set up: </a:t>
            </a: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19779515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6 </a:t>
            </a:r>
            <a:r>
              <a:rPr lang="de-DE" dirty="0" err="1" smtClean="0"/>
              <a:t>with</a:t>
            </a:r>
            <a:r>
              <a:rPr lang="de-DE" dirty="0" smtClean="0"/>
              <a:t> </a:t>
            </a:r>
            <a:r>
              <a:rPr lang="de-DE" dirty="0" err="1" smtClean="0"/>
              <a:t>giants</a:t>
            </a:r>
            <a:endParaRPr lang="de-DE" dirty="0"/>
          </a:p>
        </p:txBody>
      </p:sp>
      <p:sp>
        <p:nvSpPr>
          <p:cNvPr id="3" name="Inhaltsplatzhalter 2"/>
          <p:cNvSpPr>
            <a:spLocks noGrp="1"/>
          </p:cNvSpPr>
          <p:nvPr>
            <p:ph idx="1"/>
          </p:nvPr>
        </p:nvSpPr>
        <p:spPr>
          <a:xfrm>
            <a:off x="1154954" y="2542674"/>
            <a:ext cx="10827661" cy="5848851"/>
          </a:xfrm>
        </p:spPr>
        <p:txBody>
          <a:bodyPr>
            <a:normAutofit/>
          </a:bodyPr>
          <a:lstStyle/>
          <a:p>
            <a:pPr marL="0" indent="0">
              <a:buNone/>
            </a:pPr>
            <a:r>
              <a:rPr lang="en-US" b="1" dirty="0">
                <a:hlinkClick r:id="rId2"/>
              </a:rPr>
              <a:t>1 Samuel 17:4</a:t>
            </a:r>
            <a:endParaRPr lang="en-US" b="1" dirty="0"/>
          </a:p>
          <a:p>
            <a:pPr marL="0" indent="0">
              <a:buNone/>
            </a:pPr>
            <a:r>
              <a:rPr lang="en-US" dirty="0"/>
              <a:t>And there went out a champion out of the camp of the Philistines, named Goliath, of Gath, whose height was </a:t>
            </a:r>
            <a:r>
              <a:rPr lang="en-US" b="1" dirty="0">
                <a:solidFill>
                  <a:srgbClr val="C00000"/>
                </a:solidFill>
              </a:rPr>
              <a:t>six</a:t>
            </a:r>
            <a:r>
              <a:rPr lang="en-US" dirty="0"/>
              <a:t> cubits and a span</a:t>
            </a:r>
            <a:r>
              <a:rPr lang="en-US" dirty="0" smtClean="0"/>
              <a:t>.</a:t>
            </a:r>
          </a:p>
          <a:p>
            <a:pPr marL="0" indent="0">
              <a:buNone/>
            </a:pPr>
            <a:r>
              <a:rPr lang="en-US" b="1" dirty="0">
                <a:hlinkClick r:id="rId3"/>
              </a:rPr>
              <a:t>1 Samuel 17:7</a:t>
            </a:r>
            <a:endParaRPr lang="en-US" b="1" dirty="0"/>
          </a:p>
          <a:p>
            <a:pPr marL="0" indent="0">
              <a:buNone/>
            </a:pPr>
            <a:r>
              <a:rPr lang="en-US" dirty="0"/>
              <a:t>And the staff of his spear was like a weaver's beam; and his spear's head weighed </a:t>
            </a:r>
            <a:r>
              <a:rPr lang="en-US" b="1" dirty="0">
                <a:solidFill>
                  <a:srgbClr val="C00000"/>
                </a:solidFill>
              </a:rPr>
              <a:t>six</a:t>
            </a:r>
            <a:r>
              <a:rPr lang="en-US" dirty="0"/>
              <a:t> hundred shekels of iron: and one bearing a shield went before him</a:t>
            </a:r>
            <a:r>
              <a:rPr lang="en-US" dirty="0" smtClean="0"/>
              <a:t>.</a:t>
            </a:r>
          </a:p>
          <a:p>
            <a:pPr marL="0" indent="0">
              <a:buNone/>
            </a:pPr>
            <a:r>
              <a:rPr lang="en-US" b="1" u="sng" dirty="0">
                <a:hlinkClick r:id="rId4"/>
              </a:rPr>
              <a:t>2 Samuel 21:20</a:t>
            </a:r>
            <a:endParaRPr lang="en-US" b="1" dirty="0"/>
          </a:p>
          <a:p>
            <a:pPr marL="0" indent="0">
              <a:buNone/>
            </a:pPr>
            <a:r>
              <a:rPr lang="en-US" dirty="0"/>
              <a:t>And there was yet a battle in Gath, where was a man of great stature, that had on every hand </a:t>
            </a:r>
            <a:r>
              <a:rPr lang="en-US" b="1" dirty="0">
                <a:solidFill>
                  <a:srgbClr val="C00000"/>
                </a:solidFill>
              </a:rPr>
              <a:t>six</a:t>
            </a:r>
            <a:r>
              <a:rPr lang="en-US" dirty="0"/>
              <a:t> fingers, and on every foot </a:t>
            </a:r>
            <a:r>
              <a:rPr lang="en-US" b="1" dirty="0">
                <a:solidFill>
                  <a:srgbClr val="C00000"/>
                </a:solidFill>
              </a:rPr>
              <a:t>six</a:t>
            </a:r>
            <a:r>
              <a:rPr lang="en-US" dirty="0"/>
              <a:t> toes, four and twenty in number; and he also was born to the giant</a:t>
            </a:r>
            <a:r>
              <a:rPr lang="en-US" dirty="0" smtClean="0"/>
              <a:t>.</a:t>
            </a:r>
          </a:p>
          <a:p>
            <a:pPr marL="0" indent="0">
              <a:buNone/>
            </a:pPr>
            <a:endParaRPr lang="en-US" dirty="0"/>
          </a:p>
          <a:p>
            <a:pPr marL="0" indent="0">
              <a:buNone/>
            </a:pPr>
            <a:endParaRPr lang="en-US" dirty="0"/>
          </a:p>
          <a:p>
            <a:pPr marL="0" indent="0" fontAlgn="base">
              <a:buNone/>
            </a:pPr>
            <a:endParaRPr lang="en-US" b="1" baseline="30000" dirty="0" smtClean="0"/>
          </a:p>
        </p:txBody>
      </p:sp>
    </p:spTree>
    <p:extLst>
      <p:ext uri="{BB962C8B-B14F-4D97-AF65-F5344CB8AC3E}">
        <p14:creationId xmlns:p14="http://schemas.microsoft.com/office/powerpoint/2010/main" val="3318687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6 in John</a:t>
            </a:r>
            <a:endParaRPr lang="de-DE" dirty="0"/>
          </a:p>
        </p:txBody>
      </p:sp>
      <p:sp>
        <p:nvSpPr>
          <p:cNvPr id="3" name="Inhaltsplatzhalter 2"/>
          <p:cNvSpPr>
            <a:spLocks noGrp="1"/>
          </p:cNvSpPr>
          <p:nvPr>
            <p:ph idx="1"/>
          </p:nvPr>
        </p:nvSpPr>
        <p:spPr>
          <a:xfrm>
            <a:off x="1154954" y="2679031"/>
            <a:ext cx="10122646" cy="5331493"/>
          </a:xfrm>
        </p:spPr>
        <p:txBody>
          <a:bodyPr>
            <a:normAutofit/>
          </a:bodyPr>
          <a:lstStyle/>
          <a:p>
            <a:pPr marL="0" indent="0" fontAlgn="base">
              <a:buNone/>
            </a:pPr>
            <a:endParaRPr lang="en-US" b="1" baseline="30000" dirty="0" smtClean="0"/>
          </a:p>
          <a:p>
            <a:pPr marL="0" indent="0" fontAlgn="base">
              <a:buNone/>
            </a:pPr>
            <a:r>
              <a:rPr lang="en-US" sz="2000" b="1" u="sng" dirty="0" smtClean="0"/>
              <a:t>John2:6</a:t>
            </a:r>
            <a:endParaRPr lang="en-US" sz="2000" b="1" u="sng" baseline="30000" dirty="0" smtClean="0"/>
          </a:p>
          <a:p>
            <a:pPr marL="0" indent="0" fontAlgn="base">
              <a:buNone/>
            </a:pPr>
            <a:endParaRPr lang="en-US" sz="2000" b="1" baseline="30000" dirty="0"/>
          </a:p>
          <a:p>
            <a:pPr marL="0" indent="0">
              <a:buNone/>
            </a:pPr>
            <a:r>
              <a:rPr lang="en-US" sz="2000" dirty="0" smtClean="0"/>
              <a:t>And </a:t>
            </a:r>
            <a:r>
              <a:rPr lang="en-US" sz="2000" dirty="0"/>
              <a:t>there were set there </a:t>
            </a:r>
            <a:r>
              <a:rPr lang="en-US" sz="2000" b="1" dirty="0">
                <a:solidFill>
                  <a:srgbClr val="C00000"/>
                </a:solidFill>
              </a:rPr>
              <a:t>six</a:t>
            </a:r>
            <a:r>
              <a:rPr lang="en-US" sz="2000" dirty="0"/>
              <a:t> </a:t>
            </a:r>
            <a:r>
              <a:rPr lang="en-US" sz="2000" dirty="0" err="1"/>
              <a:t>waterpots</a:t>
            </a:r>
            <a:r>
              <a:rPr lang="en-US" sz="2000" dirty="0"/>
              <a:t> of stone, after the manner of the purifying of the Jews, containing two or three firkins apiece.</a:t>
            </a:r>
          </a:p>
          <a:p>
            <a:pPr marL="0" indent="0" fontAlgn="base">
              <a:buNone/>
            </a:pPr>
            <a:r>
              <a:rPr lang="de-DE" dirty="0" smtClean="0"/>
              <a:t>	</a:t>
            </a:r>
            <a:r>
              <a:rPr lang="en-US" dirty="0" smtClean="0"/>
              <a:t>			</a:t>
            </a:r>
          </a:p>
          <a:p>
            <a:pPr marL="0" indent="0" fontAlgn="base">
              <a:buNone/>
            </a:pPr>
            <a:endParaRPr lang="de-DE" dirty="0"/>
          </a:p>
        </p:txBody>
      </p:sp>
    </p:spTree>
    <p:extLst>
      <p:ext uri="{BB962C8B-B14F-4D97-AF65-F5344CB8AC3E}">
        <p14:creationId xmlns:p14="http://schemas.microsoft.com/office/powerpoint/2010/main" val="25855571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6 in Luke</a:t>
            </a:r>
            <a:endParaRPr lang="de-DE" dirty="0"/>
          </a:p>
        </p:txBody>
      </p:sp>
      <p:sp>
        <p:nvSpPr>
          <p:cNvPr id="3" name="Inhaltsplatzhalter 2"/>
          <p:cNvSpPr>
            <a:spLocks noGrp="1"/>
          </p:cNvSpPr>
          <p:nvPr>
            <p:ph idx="1"/>
          </p:nvPr>
        </p:nvSpPr>
        <p:spPr>
          <a:xfrm>
            <a:off x="1154954" y="2582779"/>
            <a:ext cx="10122646" cy="5427746"/>
          </a:xfrm>
        </p:spPr>
        <p:txBody>
          <a:bodyPr>
            <a:normAutofit/>
          </a:bodyPr>
          <a:lstStyle/>
          <a:p>
            <a:pPr marL="0" indent="0" fontAlgn="base">
              <a:buNone/>
            </a:pPr>
            <a:endParaRPr lang="en-US" b="1" baseline="30000" dirty="0" smtClean="0"/>
          </a:p>
          <a:p>
            <a:pPr marL="0" indent="0" fontAlgn="base">
              <a:buNone/>
            </a:pPr>
            <a:endParaRPr lang="en-US" b="1" baseline="30000" dirty="0" smtClean="0"/>
          </a:p>
          <a:p>
            <a:pPr marL="0" indent="0">
              <a:buNone/>
            </a:pPr>
            <a:r>
              <a:rPr lang="en-US" sz="2000" b="1" u="sng" dirty="0"/>
              <a:t>Luke </a:t>
            </a:r>
            <a:r>
              <a:rPr lang="en-US" sz="2000" b="1" u="sng" dirty="0" smtClean="0"/>
              <a:t>23:44-45</a:t>
            </a:r>
          </a:p>
          <a:p>
            <a:pPr marL="0" indent="0">
              <a:buNone/>
            </a:pPr>
            <a:endParaRPr lang="en-US" sz="2000" b="1" u="sng" baseline="30000" dirty="0"/>
          </a:p>
          <a:p>
            <a:pPr marL="0" indent="0">
              <a:buNone/>
            </a:pPr>
            <a:r>
              <a:rPr lang="en-US" sz="2000" dirty="0" smtClean="0"/>
              <a:t>And </a:t>
            </a:r>
            <a:r>
              <a:rPr lang="en-US" sz="2000" dirty="0"/>
              <a:t>it was about the </a:t>
            </a:r>
            <a:r>
              <a:rPr lang="en-US" sz="2000" b="1" dirty="0">
                <a:solidFill>
                  <a:srgbClr val="C00000"/>
                </a:solidFill>
              </a:rPr>
              <a:t>sixth</a:t>
            </a:r>
            <a:r>
              <a:rPr lang="en-US" sz="2000" dirty="0"/>
              <a:t> hour, and there was a darkness over all the earth until the ninth hour.</a:t>
            </a:r>
          </a:p>
          <a:p>
            <a:pPr marL="0" indent="0">
              <a:buNone/>
            </a:pPr>
            <a:r>
              <a:rPr lang="en-US" sz="2000" dirty="0" smtClean="0"/>
              <a:t>And </a:t>
            </a:r>
            <a:r>
              <a:rPr lang="en-US" sz="2000" dirty="0"/>
              <a:t>the sun was darkened, and the veil of the temple was rent in the midst.</a:t>
            </a:r>
          </a:p>
          <a:p>
            <a:pPr marL="0" indent="0" fontAlgn="base">
              <a:buNone/>
            </a:pPr>
            <a:endParaRPr lang="de-DE" dirty="0"/>
          </a:p>
        </p:txBody>
      </p:sp>
    </p:spTree>
    <p:extLst>
      <p:ext uri="{BB962C8B-B14F-4D97-AF65-F5344CB8AC3E}">
        <p14:creationId xmlns:p14="http://schemas.microsoft.com/office/powerpoint/2010/main" val="25752329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a:t>
            </a:r>
            <a:endParaRPr lang="de-DE" dirty="0"/>
          </a:p>
        </p:txBody>
      </p:sp>
      <p:sp>
        <p:nvSpPr>
          <p:cNvPr id="3" name="Inhaltsplatzhalter 2"/>
          <p:cNvSpPr>
            <a:spLocks noGrp="1"/>
          </p:cNvSpPr>
          <p:nvPr>
            <p:ph idx="1"/>
          </p:nvPr>
        </p:nvSpPr>
        <p:spPr>
          <a:xfrm>
            <a:off x="1154954" y="2558715"/>
            <a:ext cx="10122646" cy="5451809"/>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smtClean="0"/>
              <a:t>You have </a:t>
            </a:r>
            <a:r>
              <a:rPr lang="en-US" sz="2000" b="1" dirty="0" smtClean="0">
                <a:solidFill>
                  <a:srgbClr val="C00000"/>
                </a:solidFill>
              </a:rPr>
              <a:t>five</a:t>
            </a:r>
            <a:r>
              <a:rPr lang="en-US" sz="2000" dirty="0" smtClean="0"/>
              <a:t> </a:t>
            </a:r>
            <a:r>
              <a:rPr lang="en-US" sz="2000" dirty="0"/>
              <a:t>fingers, </a:t>
            </a:r>
            <a:r>
              <a:rPr lang="en-US" sz="2000" b="1" dirty="0" smtClean="0">
                <a:solidFill>
                  <a:srgbClr val="C00000"/>
                </a:solidFill>
              </a:rPr>
              <a:t>five</a:t>
            </a:r>
            <a:r>
              <a:rPr lang="en-US" sz="2000" dirty="0" smtClean="0"/>
              <a:t> </a:t>
            </a:r>
            <a:r>
              <a:rPr lang="en-US" sz="2000" dirty="0"/>
              <a:t>toes, </a:t>
            </a:r>
            <a:r>
              <a:rPr lang="en-US" sz="2000" b="1" dirty="0" smtClean="0">
                <a:solidFill>
                  <a:srgbClr val="C00000"/>
                </a:solidFill>
              </a:rPr>
              <a:t>five</a:t>
            </a:r>
            <a:r>
              <a:rPr lang="en-US" sz="2000" dirty="0" smtClean="0"/>
              <a:t> senses.</a:t>
            </a:r>
            <a:endParaRPr lang="de-DE" sz="2000" dirty="0"/>
          </a:p>
          <a:p>
            <a:pPr marL="0" indent="0" fontAlgn="base">
              <a:buNone/>
            </a:pPr>
            <a:endParaRPr lang="de-DE" dirty="0"/>
          </a:p>
        </p:txBody>
      </p:sp>
    </p:spTree>
    <p:extLst>
      <p:ext uri="{BB962C8B-B14F-4D97-AF65-F5344CB8AC3E}">
        <p14:creationId xmlns:p14="http://schemas.microsoft.com/office/powerpoint/2010/main" val="11230929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scripture</a:t>
            </a:r>
            <a:endParaRPr lang="de-DE" dirty="0"/>
          </a:p>
        </p:txBody>
      </p:sp>
      <p:sp>
        <p:nvSpPr>
          <p:cNvPr id="3" name="Inhaltsplatzhalter 2"/>
          <p:cNvSpPr>
            <a:spLocks noGrp="1"/>
          </p:cNvSpPr>
          <p:nvPr>
            <p:ph idx="1"/>
          </p:nvPr>
        </p:nvSpPr>
        <p:spPr>
          <a:xfrm>
            <a:off x="1154954" y="2606841"/>
            <a:ext cx="10122646" cy="5403683"/>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smtClean="0"/>
              <a:t>We know the </a:t>
            </a:r>
            <a:r>
              <a:rPr lang="en-US" sz="2000" b="1" dirty="0" smtClean="0">
                <a:solidFill>
                  <a:srgbClr val="C00000"/>
                </a:solidFill>
              </a:rPr>
              <a:t>5</a:t>
            </a:r>
            <a:r>
              <a:rPr lang="en-US" sz="2000" dirty="0" smtClean="0"/>
              <a:t> </a:t>
            </a:r>
            <a:r>
              <a:rPr lang="en-US" sz="2000" dirty="0"/>
              <a:t>books of law (Genesis – Deuteronomy</a:t>
            </a:r>
            <a:r>
              <a:rPr lang="en-US" sz="2000" dirty="0" smtClean="0"/>
              <a:t>) </a:t>
            </a:r>
          </a:p>
          <a:p>
            <a:pPr marL="0" indent="0" fontAlgn="base">
              <a:buNone/>
            </a:pPr>
            <a:r>
              <a:rPr lang="en-US" sz="2000" dirty="0" smtClean="0"/>
              <a:t>The </a:t>
            </a:r>
            <a:r>
              <a:rPr lang="en-US" sz="2000" dirty="0"/>
              <a:t>word Pentateuch comes from two Greek words that mean </a:t>
            </a:r>
            <a:r>
              <a:rPr lang="en-US" sz="2000" dirty="0" smtClean="0"/>
              <a:t>"</a:t>
            </a:r>
            <a:r>
              <a:rPr lang="en-US" sz="2000" b="1" dirty="0" smtClean="0">
                <a:solidFill>
                  <a:srgbClr val="C00000"/>
                </a:solidFill>
              </a:rPr>
              <a:t>five</a:t>
            </a:r>
            <a:r>
              <a:rPr lang="en-US" sz="2000" dirty="0" smtClean="0"/>
              <a:t> books" or "</a:t>
            </a:r>
            <a:r>
              <a:rPr lang="en-US" sz="2000" b="1" dirty="0" smtClean="0">
                <a:solidFill>
                  <a:srgbClr val="C00000"/>
                </a:solidFill>
              </a:rPr>
              <a:t>five</a:t>
            </a:r>
            <a:r>
              <a:rPr lang="en-US" sz="2000" dirty="0" smtClean="0"/>
              <a:t> scrolls“</a:t>
            </a:r>
            <a:endParaRPr lang="de-DE" sz="2000" dirty="0"/>
          </a:p>
          <a:p>
            <a:pPr marL="0" indent="0" fontAlgn="base">
              <a:buNone/>
            </a:pPr>
            <a:endParaRPr lang="de-DE" dirty="0"/>
          </a:p>
        </p:txBody>
      </p:sp>
    </p:spTree>
    <p:extLst>
      <p:ext uri="{BB962C8B-B14F-4D97-AF65-F5344CB8AC3E}">
        <p14:creationId xmlns:p14="http://schemas.microsoft.com/office/powerpoint/2010/main" val="15266116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scripture</a:t>
            </a:r>
            <a:endParaRPr lang="de-DE" dirty="0"/>
          </a:p>
        </p:txBody>
      </p:sp>
      <p:sp>
        <p:nvSpPr>
          <p:cNvPr id="3" name="Inhaltsplatzhalter 2"/>
          <p:cNvSpPr>
            <a:spLocks noGrp="1"/>
          </p:cNvSpPr>
          <p:nvPr>
            <p:ph idx="1"/>
          </p:nvPr>
        </p:nvSpPr>
        <p:spPr>
          <a:xfrm>
            <a:off x="1154954" y="2558715"/>
            <a:ext cx="10122646" cy="5451809"/>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smtClean="0"/>
              <a:t>We know the </a:t>
            </a:r>
            <a:r>
              <a:rPr lang="en-US" sz="2000" b="1" dirty="0" smtClean="0">
                <a:solidFill>
                  <a:srgbClr val="C00000"/>
                </a:solidFill>
              </a:rPr>
              <a:t>5</a:t>
            </a:r>
            <a:r>
              <a:rPr lang="en-US" sz="2000" dirty="0" smtClean="0"/>
              <a:t> </a:t>
            </a:r>
            <a:r>
              <a:rPr lang="en-US" sz="2000" dirty="0"/>
              <a:t>books of law (Genesis – Deuteronomy</a:t>
            </a:r>
            <a:r>
              <a:rPr lang="en-US" sz="2000" dirty="0" smtClean="0"/>
              <a:t>) </a:t>
            </a:r>
          </a:p>
          <a:p>
            <a:pPr marL="0" indent="0" fontAlgn="base">
              <a:buNone/>
            </a:pPr>
            <a:r>
              <a:rPr lang="en-US" sz="2000" dirty="0" smtClean="0"/>
              <a:t>The </a:t>
            </a:r>
            <a:r>
              <a:rPr lang="en-US" sz="2000" dirty="0"/>
              <a:t>word Pentateuch comes from two Greek words that mean </a:t>
            </a:r>
            <a:r>
              <a:rPr lang="en-US" sz="2000" dirty="0" smtClean="0"/>
              <a:t>"</a:t>
            </a:r>
            <a:r>
              <a:rPr lang="en-US" sz="2000" b="1" dirty="0" smtClean="0">
                <a:solidFill>
                  <a:srgbClr val="C00000"/>
                </a:solidFill>
              </a:rPr>
              <a:t>five</a:t>
            </a:r>
            <a:r>
              <a:rPr lang="en-US" sz="2000" dirty="0" smtClean="0"/>
              <a:t> books" or "</a:t>
            </a:r>
            <a:r>
              <a:rPr lang="en-US" sz="2000" b="1" dirty="0" smtClean="0">
                <a:solidFill>
                  <a:srgbClr val="C00000"/>
                </a:solidFill>
              </a:rPr>
              <a:t>five</a:t>
            </a:r>
            <a:r>
              <a:rPr lang="en-US" sz="2000" dirty="0" smtClean="0"/>
              <a:t> scrolls“</a:t>
            </a:r>
          </a:p>
          <a:p>
            <a:pPr marL="0" indent="0" fontAlgn="base">
              <a:buNone/>
            </a:pPr>
            <a:endParaRPr lang="en-US" sz="2000" dirty="0" smtClean="0"/>
          </a:p>
          <a:p>
            <a:pPr marL="0" indent="0" fontAlgn="base">
              <a:buNone/>
            </a:pPr>
            <a:r>
              <a:rPr lang="en-US" sz="2000" dirty="0" smtClean="0"/>
              <a:t>Psalms is also divided in </a:t>
            </a:r>
            <a:r>
              <a:rPr lang="en-US" sz="2000" b="1" dirty="0" smtClean="0">
                <a:solidFill>
                  <a:srgbClr val="C00000"/>
                </a:solidFill>
              </a:rPr>
              <a:t>5</a:t>
            </a:r>
            <a:r>
              <a:rPr lang="en-US" sz="2000" dirty="0" smtClean="0"/>
              <a:t> books</a:t>
            </a:r>
          </a:p>
          <a:p>
            <a:pPr marL="0" indent="0" fontAlgn="base">
              <a:buNone/>
            </a:pPr>
            <a:endParaRPr lang="en-US" sz="2000" dirty="0" smtClean="0"/>
          </a:p>
          <a:p>
            <a:pPr marL="0" indent="0" fontAlgn="base">
              <a:buNone/>
            </a:pPr>
            <a:r>
              <a:rPr lang="en-US" sz="2000" dirty="0" smtClean="0"/>
              <a:t>Jesus gives </a:t>
            </a:r>
            <a:r>
              <a:rPr lang="en-US" sz="2000" b="1" dirty="0" smtClean="0">
                <a:solidFill>
                  <a:srgbClr val="C00000"/>
                </a:solidFill>
              </a:rPr>
              <a:t>5</a:t>
            </a:r>
            <a:r>
              <a:rPr lang="en-US" sz="2000" dirty="0" smtClean="0"/>
              <a:t> major speeches in the gospel of Matthew</a:t>
            </a:r>
            <a:endParaRPr lang="de-DE" sz="2000" dirty="0"/>
          </a:p>
          <a:p>
            <a:pPr marL="0" indent="0" fontAlgn="base">
              <a:buNone/>
            </a:pPr>
            <a:endParaRPr lang="de-DE" dirty="0"/>
          </a:p>
        </p:txBody>
      </p:sp>
    </p:spTree>
    <p:extLst>
      <p:ext uri="{BB962C8B-B14F-4D97-AF65-F5344CB8AC3E}">
        <p14:creationId xmlns:p14="http://schemas.microsoft.com/office/powerpoint/2010/main" val="17772393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scripture</a:t>
            </a:r>
            <a:endParaRPr lang="de-DE" dirty="0"/>
          </a:p>
        </p:txBody>
      </p:sp>
      <p:sp>
        <p:nvSpPr>
          <p:cNvPr id="3" name="Inhaltsplatzhalter 2"/>
          <p:cNvSpPr>
            <a:spLocks noGrp="1"/>
          </p:cNvSpPr>
          <p:nvPr>
            <p:ph idx="1"/>
          </p:nvPr>
        </p:nvSpPr>
        <p:spPr>
          <a:xfrm>
            <a:off x="1154954" y="2542675"/>
            <a:ext cx="10122646" cy="5467850"/>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smtClean="0"/>
              <a:t>In the</a:t>
            </a:r>
            <a:r>
              <a:rPr lang="en-US" sz="2000" dirty="0"/>
              <a:t> L</a:t>
            </a:r>
            <a:r>
              <a:rPr lang="en-US" sz="2000" dirty="0" smtClean="0"/>
              <a:t>evitical law we see </a:t>
            </a:r>
            <a:r>
              <a:rPr lang="en-US" sz="2000" b="1" dirty="0" smtClean="0">
                <a:solidFill>
                  <a:srgbClr val="C00000"/>
                </a:solidFill>
              </a:rPr>
              <a:t>five</a:t>
            </a:r>
            <a:r>
              <a:rPr lang="en-US" sz="2000" dirty="0" smtClean="0"/>
              <a:t> </a:t>
            </a:r>
            <a:r>
              <a:rPr lang="en-US" sz="2000" dirty="0"/>
              <a:t>kinds of </a:t>
            </a:r>
            <a:r>
              <a:rPr lang="en-US" sz="2000" dirty="0" smtClean="0"/>
              <a:t>animals sacrificed: </a:t>
            </a:r>
            <a:r>
              <a:rPr lang="en-US" sz="2000" dirty="0">
                <a:solidFill>
                  <a:srgbClr val="C00000"/>
                </a:solidFill>
              </a:rPr>
              <a:t>goats</a:t>
            </a:r>
            <a:r>
              <a:rPr lang="en-US" sz="2000" dirty="0"/>
              <a:t>, </a:t>
            </a:r>
            <a:r>
              <a:rPr lang="en-US" sz="2000" dirty="0">
                <a:solidFill>
                  <a:srgbClr val="C00000"/>
                </a:solidFill>
              </a:rPr>
              <a:t>sheep</a:t>
            </a:r>
            <a:r>
              <a:rPr lang="en-US" sz="2000" dirty="0"/>
              <a:t>, </a:t>
            </a:r>
            <a:r>
              <a:rPr lang="en-US" sz="2000" dirty="0">
                <a:solidFill>
                  <a:srgbClr val="C00000"/>
                </a:solidFill>
              </a:rPr>
              <a:t>cattle</a:t>
            </a:r>
            <a:r>
              <a:rPr lang="en-US" sz="2000" dirty="0"/>
              <a:t>, </a:t>
            </a:r>
            <a:r>
              <a:rPr lang="en-US" sz="2000" dirty="0">
                <a:solidFill>
                  <a:srgbClr val="C00000"/>
                </a:solidFill>
              </a:rPr>
              <a:t>pigeons</a:t>
            </a:r>
            <a:r>
              <a:rPr lang="en-US" sz="2000" dirty="0"/>
              <a:t> and </a:t>
            </a:r>
            <a:r>
              <a:rPr lang="en-US" sz="2000" dirty="0">
                <a:solidFill>
                  <a:srgbClr val="C00000"/>
                </a:solidFill>
              </a:rPr>
              <a:t>doves</a:t>
            </a:r>
            <a:r>
              <a:rPr lang="en-US" sz="2000" dirty="0" smtClean="0"/>
              <a:t>.</a:t>
            </a:r>
          </a:p>
          <a:p>
            <a:pPr marL="0" indent="0" fontAlgn="base">
              <a:buNone/>
            </a:pPr>
            <a:endParaRPr lang="en-US" sz="2000" dirty="0"/>
          </a:p>
          <a:p>
            <a:pPr marL="0" indent="0" fontAlgn="base">
              <a:buNone/>
            </a:pPr>
            <a:r>
              <a:rPr lang="en-US" sz="2000" dirty="0" smtClean="0"/>
              <a:t>The number </a:t>
            </a:r>
            <a:r>
              <a:rPr lang="en-US" sz="2000" b="1" dirty="0" smtClean="0">
                <a:solidFill>
                  <a:srgbClr val="C00000"/>
                </a:solidFill>
              </a:rPr>
              <a:t>five</a:t>
            </a:r>
            <a:r>
              <a:rPr lang="en-US" sz="2000" dirty="0" smtClean="0"/>
              <a:t> is also very significant in the tabernacle</a:t>
            </a:r>
          </a:p>
          <a:p>
            <a:pPr marL="0" indent="0" fontAlgn="base">
              <a:buNone/>
            </a:pPr>
            <a:endParaRPr lang="de-DE" sz="2000" dirty="0"/>
          </a:p>
          <a:p>
            <a:pPr marL="0" indent="0" fontAlgn="base">
              <a:buNone/>
            </a:pPr>
            <a:endParaRPr lang="de-DE" sz="2000" dirty="0"/>
          </a:p>
          <a:p>
            <a:pPr marL="0" indent="0" fontAlgn="base">
              <a:buNone/>
            </a:pPr>
            <a:endParaRPr lang="de-DE" dirty="0"/>
          </a:p>
        </p:txBody>
      </p:sp>
    </p:spTree>
    <p:extLst>
      <p:ext uri="{BB962C8B-B14F-4D97-AF65-F5344CB8AC3E}">
        <p14:creationId xmlns:p14="http://schemas.microsoft.com/office/powerpoint/2010/main" val="3080665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the</a:t>
            </a:r>
            <a:r>
              <a:rPr lang="de-DE" dirty="0" smtClean="0"/>
              <a:t> </a:t>
            </a:r>
            <a:r>
              <a:rPr lang="de-DE" dirty="0" err="1" smtClean="0"/>
              <a:t>tabernacle</a:t>
            </a:r>
            <a:endParaRPr lang="de-DE" dirty="0"/>
          </a:p>
        </p:txBody>
      </p:sp>
      <p:sp>
        <p:nvSpPr>
          <p:cNvPr id="3" name="Inhaltsplatzhalter 2"/>
          <p:cNvSpPr>
            <a:spLocks noGrp="1"/>
          </p:cNvSpPr>
          <p:nvPr>
            <p:ph idx="1"/>
          </p:nvPr>
        </p:nvSpPr>
        <p:spPr>
          <a:xfrm>
            <a:off x="1154954" y="2558716"/>
            <a:ext cx="10122646" cy="5451809"/>
          </a:xfrm>
        </p:spPr>
        <p:txBody>
          <a:bodyPr>
            <a:normAutofit/>
          </a:bodyPr>
          <a:lstStyle/>
          <a:p>
            <a:pPr marL="0" indent="0" fontAlgn="base">
              <a:buNone/>
            </a:pPr>
            <a:r>
              <a:rPr lang="de-DE" sz="2000" dirty="0" smtClean="0"/>
              <a:t>In Exodus </a:t>
            </a:r>
            <a:r>
              <a:rPr lang="de-DE" sz="2000" dirty="0" err="1" smtClean="0"/>
              <a:t>God</a:t>
            </a:r>
            <a:r>
              <a:rPr lang="de-DE" sz="2000" dirty="0" smtClean="0"/>
              <a:t> </a:t>
            </a:r>
            <a:r>
              <a:rPr lang="de-DE" sz="2000" dirty="0" err="1" smtClean="0"/>
              <a:t>gave</a:t>
            </a:r>
            <a:r>
              <a:rPr lang="de-DE" sz="2000" dirty="0" smtClean="0"/>
              <a:t> a </a:t>
            </a:r>
            <a:r>
              <a:rPr lang="de-DE" sz="2000" dirty="0" err="1" smtClean="0"/>
              <a:t>detailed</a:t>
            </a:r>
            <a:r>
              <a:rPr lang="de-DE" sz="2000" dirty="0" smtClean="0"/>
              <a:t> </a:t>
            </a:r>
            <a:r>
              <a:rPr lang="de-DE" sz="2000" dirty="0" err="1" smtClean="0"/>
              <a:t>description</a:t>
            </a:r>
            <a:r>
              <a:rPr lang="de-DE" sz="2000" dirty="0" smtClean="0"/>
              <a:t> </a:t>
            </a:r>
            <a:r>
              <a:rPr lang="de-DE" sz="2000" dirty="0" err="1" smtClean="0"/>
              <a:t>of</a:t>
            </a:r>
            <a:r>
              <a:rPr lang="de-DE" sz="2000" dirty="0" smtClean="0"/>
              <a:t> </a:t>
            </a:r>
            <a:r>
              <a:rPr lang="de-DE" sz="2000" dirty="0" err="1" smtClean="0"/>
              <a:t>the</a:t>
            </a:r>
            <a:r>
              <a:rPr lang="de-DE" sz="2000" dirty="0" smtClean="0"/>
              <a:t> </a:t>
            </a:r>
            <a:r>
              <a:rPr lang="de-DE" sz="2000" dirty="0" err="1" smtClean="0"/>
              <a:t>tabernacle</a:t>
            </a:r>
            <a:r>
              <a:rPr lang="de-DE" sz="2000" dirty="0" smtClean="0"/>
              <a:t> </a:t>
            </a:r>
            <a:r>
              <a:rPr lang="de-DE" sz="2000" dirty="0" err="1" smtClean="0"/>
              <a:t>with</a:t>
            </a:r>
            <a:endParaRPr lang="de-DE" sz="2000" dirty="0" smtClean="0"/>
          </a:p>
          <a:p>
            <a:pPr marL="0" indent="0" fontAlgn="base">
              <a:buNone/>
            </a:pPr>
            <a:r>
              <a:rPr lang="en-US" sz="2000" b="1" dirty="0" smtClean="0">
                <a:solidFill>
                  <a:srgbClr val="C00000"/>
                </a:solidFill>
              </a:rPr>
              <a:t>five</a:t>
            </a:r>
            <a:r>
              <a:rPr lang="en-US" sz="2000" dirty="0" smtClean="0"/>
              <a:t> </a:t>
            </a:r>
            <a:r>
              <a:rPr lang="en-US" sz="2000" dirty="0"/>
              <a:t>curtains (Exodus 26:3), </a:t>
            </a:r>
            <a:endParaRPr lang="en-US" sz="2000" dirty="0" smtClean="0"/>
          </a:p>
          <a:p>
            <a:pPr marL="0" indent="0" fontAlgn="base">
              <a:buNone/>
            </a:pPr>
            <a:r>
              <a:rPr lang="en-US" sz="2000" b="1" dirty="0" smtClean="0">
                <a:solidFill>
                  <a:srgbClr val="C00000"/>
                </a:solidFill>
              </a:rPr>
              <a:t>five</a:t>
            </a:r>
            <a:r>
              <a:rPr lang="en-US" sz="2000" dirty="0" smtClean="0"/>
              <a:t> </a:t>
            </a:r>
            <a:r>
              <a:rPr lang="en-US" sz="2000" dirty="0"/>
              <a:t>bars (Exodus 26:26 - 27), </a:t>
            </a:r>
            <a:endParaRPr lang="en-US" sz="2000" dirty="0" smtClean="0"/>
          </a:p>
          <a:p>
            <a:pPr marL="0" indent="0" fontAlgn="base">
              <a:buNone/>
            </a:pPr>
            <a:r>
              <a:rPr lang="en-US" sz="2000" b="1" dirty="0" smtClean="0">
                <a:solidFill>
                  <a:srgbClr val="C00000"/>
                </a:solidFill>
              </a:rPr>
              <a:t>five</a:t>
            </a:r>
            <a:r>
              <a:rPr lang="en-US" sz="2000" dirty="0" smtClean="0"/>
              <a:t> </a:t>
            </a:r>
            <a:r>
              <a:rPr lang="en-US" sz="2000" dirty="0"/>
              <a:t>pillars and five sockets (Exodus 26:37) </a:t>
            </a:r>
            <a:endParaRPr lang="en-US" sz="2000" dirty="0" smtClean="0"/>
          </a:p>
          <a:p>
            <a:pPr marL="0" indent="0" fontAlgn="base">
              <a:buNone/>
            </a:pPr>
            <a:r>
              <a:rPr lang="en-US" sz="2000" dirty="0" smtClean="0"/>
              <a:t>the </a:t>
            </a:r>
            <a:r>
              <a:rPr lang="en-US" sz="2000" dirty="0"/>
              <a:t>altar made of </a:t>
            </a:r>
            <a:r>
              <a:rPr lang="en-US" sz="2000" dirty="0" smtClean="0"/>
              <a:t>wood </a:t>
            </a:r>
            <a:r>
              <a:rPr lang="en-US" sz="2000" dirty="0"/>
              <a:t>was </a:t>
            </a:r>
            <a:r>
              <a:rPr lang="en-US" sz="2000" b="1" dirty="0">
                <a:solidFill>
                  <a:srgbClr val="C00000"/>
                </a:solidFill>
              </a:rPr>
              <a:t>five</a:t>
            </a:r>
            <a:r>
              <a:rPr lang="en-US" sz="2000" dirty="0"/>
              <a:t> cubits long and </a:t>
            </a:r>
            <a:r>
              <a:rPr lang="en-US" sz="2000" b="1" dirty="0">
                <a:solidFill>
                  <a:srgbClr val="C00000"/>
                </a:solidFill>
              </a:rPr>
              <a:t>five</a:t>
            </a:r>
            <a:r>
              <a:rPr lang="en-US" sz="2000" dirty="0"/>
              <a:t> cubits wide (Exodus 27:1). </a:t>
            </a:r>
            <a:endParaRPr lang="en-US" sz="2000" dirty="0" smtClean="0"/>
          </a:p>
          <a:p>
            <a:pPr marL="0" indent="0" fontAlgn="base">
              <a:buNone/>
            </a:pPr>
            <a:r>
              <a:rPr lang="en-US" sz="2000" dirty="0" smtClean="0"/>
              <a:t>The </a:t>
            </a:r>
            <a:r>
              <a:rPr lang="en-US" sz="2000" dirty="0"/>
              <a:t>height of the court within the tabernacle was </a:t>
            </a:r>
            <a:r>
              <a:rPr lang="en-US" sz="2000" b="1" dirty="0">
                <a:solidFill>
                  <a:srgbClr val="C00000"/>
                </a:solidFill>
              </a:rPr>
              <a:t>five</a:t>
            </a:r>
            <a:r>
              <a:rPr lang="en-US" sz="2000" dirty="0"/>
              <a:t> cubits (Exodus 27:18).</a:t>
            </a:r>
          </a:p>
          <a:p>
            <a:pPr marL="0" indent="0" fontAlgn="base">
              <a:buNone/>
            </a:pPr>
            <a:r>
              <a:rPr lang="en-US" sz="2000" dirty="0"/>
              <a:t>The Holy anointing oil (Exodus 30:23 - 25</a:t>
            </a:r>
            <a:r>
              <a:rPr lang="en-US" sz="2000" dirty="0" smtClean="0"/>
              <a:t>) was made of </a:t>
            </a:r>
            <a:r>
              <a:rPr lang="en-US" sz="2000" b="1" dirty="0" smtClean="0">
                <a:solidFill>
                  <a:srgbClr val="C00000"/>
                </a:solidFill>
              </a:rPr>
              <a:t>five</a:t>
            </a:r>
            <a:r>
              <a:rPr lang="en-US" sz="2000" dirty="0" smtClean="0"/>
              <a:t> parts. </a:t>
            </a:r>
            <a:r>
              <a:rPr lang="en-US" sz="2000" dirty="0"/>
              <a:t>The proportion of spices used in making the oil were a multiple of </a:t>
            </a:r>
            <a:r>
              <a:rPr lang="en-US" sz="2000" b="1" dirty="0" smtClean="0">
                <a:solidFill>
                  <a:srgbClr val="C00000"/>
                </a:solidFill>
              </a:rPr>
              <a:t>five</a:t>
            </a:r>
            <a:r>
              <a:rPr lang="en-US" sz="2000" dirty="0" smtClean="0"/>
              <a:t>:</a:t>
            </a:r>
          </a:p>
          <a:p>
            <a:pPr marL="0" indent="0" fontAlgn="base">
              <a:buNone/>
            </a:pPr>
            <a:r>
              <a:rPr lang="en-US" sz="2000" dirty="0" smtClean="0"/>
              <a:t>Pure Myrrh, 500 shekels </a:t>
            </a:r>
            <a:r>
              <a:rPr lang="en-US" sz="2000" dirty="0"/>
              <a:t>Pure </a:t>
            </a:r>
            <a:r>
              <a:rPr lang="en-US" sz="2000" dirty="0" smtClean="0"/>
              <a:t>Myrrh and </a:t>
            </a:r>
            <a:r>
              <a:rPr lang="en-US" sz="2000" dirty="0"/>
              <a:t>250 </a:t>
            </a:r>
            <a:r>
              <a:rPr lang="en-US" sz="2000" dirty="0" smtClean="0"/>
              <a:t>shekels Sweet </a:t>
            </a:r>
            <a:r>
              <a:rPr lang="en-US" sz="2000" dirty="0"/>
              <a:t>cinnamon, </a:t>
            </a:r>
            <a:endParaRPr lang="en-US" sz="2000" dirty="0" smtClean="0"/>
          </a:p>
          <a:p>
            <a:pPr marL="0" indent="0" fontAlgn="base">
              <a:buNone/>
            </a:pPr>
            <a:r>
              <a:rPr lang="en-US" sz="2000" dirty="0" smtClean="0"/>
              <a:t>250 shekels Sweet </a:t>
            </a:r>
            <a:r>
              <a:rPr lang="en-US" sz="2000" dirty="0" err="1" smtClean="0"/>
              <a:t>calamus</a:t>
            </a:r>
            <a:r>
              <a:rPr lang="en-US" sz="2000" dirty="0"/>
              <a:t> </a:t>
            </a:r>
            <a:r>
              <a:rPr lang="en-US" sz="2000" dirty="0" smtClean="0"/>
              <a:t>and 500 shekels Cassia</a:t>
            </a:r>
            <a:endParaRPr lang="en-US" sz="2000" dirty="0"/>
          </a:p>
          <a:p>
            <a:pPr marL="0" indent="0">
              <a:buNone/>
            </a:pPr>
            <a:r>
              <a:rPr lang="en-US" sz="2000" dirty="0"/>
              <a:t/>
            </a:r>
            <a:br>
              <a:rPr lang="en-US" sz="2000" dirty="0"/>
            </a:br>
            <a:endParaRPr lang="de-DE" sz="2000" dirty="0"/>
          </a:p>
          <a:p>
            <a:pPr marL="0" indent="0" fontAlgn="base">
              <a:buNone/>
            </a:pPr>
            <a:endParaRPr lang="de-DE" dirty="0"/>
          </a:p>
        </p:txBody>
      </p:sp>
    </p:spTree>
    <p:extLst>
      <p:ext uri="{BB962C8B-B14F-4D97-AF65-F5344CB8AC3E}">
        <p14:creationId xmlns:p14="http://schemas.microsoft.com/office/powerpoint/2010/main" val="17676887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scripture</a:t>
            </a:r>
            <a:endParaRPr lang="de-DE" dirty="0"/>
          </a:p>
        </p:txBody>
      </p:sp>
      <p:sp>
        <p:nvSpPr>
          <p:cNvPr id="3" name="Inhaltsplatzhalter 2"/>
          <p:cNvSpPr>
            <a:spLocks noGrp="1"/>
          </p:cNvSpPr>
          <p:nvPr>
            <p:ph idx="1"/>
          </p:nvPr>
        </p:nvSpPr>
        <p:spPr>
          <a:xfrm>
            <a:off x="1154954" y="2638925"/>
            <a:ext cx="10122646" cy="5371599"/>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b="1" dirty="0" smtClean="0">
                <a:solidFill>
                  <a:srgbClr val="C00000"/>
                </a:solidFill>
              </a:rPr>
              <a:t>Five</a:t>
            </a:r>
            <a:r>
              <a:rPr lang="en-US" sz="2000" dirty="0" smtClean="0"/>
              <a:t> </a:t>
            </a:r>
            <a:r>
              <a:rPr lang="en-US" sz="2000" dirty="0"/>
              <a:t>loaves </a:t>
            </a:r>
            <a:r>
              <a:rPr lang="en-US" sz="2000" dirty="0" smtClean="0"/>
              <a:t>of bread in </a:t>
            </a:r>
            <a:r>
              <a:rPr lang="en-US" sz="2000" u="sng" dirty="0"/>
              <a:t>Mt 14,17-21 </a:t>
            </a:r>
            <a:endParaRPr lang="en-US" sz="2000" u="sng" dirty="0" smtClean="0"/>
          </a:p>
          <a:p>
            <a:pPr marL="0" indent="0" fontAlgn="base">
              <a:buNone/>
            </a:pPr>
            <a:endParaRPr lang="en-US" sz="2000" dirty="0" smtClean="0"/>
          </a:p>
          <a:p>
            <a:pPr marL="0" indent="0" fontAlgn="base">
              <a:buNone/>
            </a:pPr>
            <a:r>
              <a:rPr lang="en-US" sz="2000" b="1" dirty="0" smtClean="0">
                <a:solidFill>
                  <a:srgbClr val="C00000"/>
                </a:solidFill>
              </a:rPr>
              <a:t>Five</a:t>
            </a:r>
            <a:r>
              <a:rPr lang="en-US" sz="2000" dirty="0" smtClean="0"/>
              <a:t> </a:t>
            </a:r>
            <a:r>
              <a:rPr lang="en-US" sz="2000" dirty="0"/>
              <a:t>brothers in </a:t>
            </a:r>
            <a:r>
              <a:rPr lang="en-US" sz="2000" u="sng" dirty="0"/>
              <a:t>Luke 16</a:t>
            </a:r>
            <a:r>
              <a:rPr lang="en-US" sz="2000" dirty="0"/>
              <a:t> who would not believe Moses and the </a:t>
            </a:r>
            <a:r>
              <a:rPr lang="en-US" sz="2000" dirty="0" smtClean="0"/>
              <a:t>prophets</a:t>
            </a:r>
          </a:p>
          <a:p>
            <a:pPr marL="0" indent="0" fontAlgn="base">
              <a:buNone/>
            </a:pPr>
            <a:endParaRPr lang="de-DE" sz="2000" dirty="0"/>
          </a:p>
          <a:p>
            <a:pPr marL="0" indent="0" fontAlgn="base">
              <a:buNone/>
            </a:pPr>
            <a:r>
              <a:rPr lang="en-US" sz="2000" b="1" dirty="0" smtClean="0">
                <a:solidFill>
                  <a:srgbClr val="C00000"/>
                </a:solidFill>
              </a:rPr>
              <a:t>Five</a:t>
            </a:r>
            <a:r>
              <a:rPr lang="en-US" sz="2000" dirty="0" smtClean="0"/>
              <a:t> </a:t>
            </a:r>
            <a:r>
              <a:rPr lang="en-US" sz="2000" dirty="0"/>
              <a:t>husbands could not satisfy the woman at the </a:t>
            </a:r>
            <a:r>
              <a:rPr lang="en-US" sz="2000" dirty="0" smtClean="0"/>
              <a:t>well in </a:t>
            </a:r>
            <a:r>
              <a:rPr lang="en-US" sz="2000" u="sng" dirty="0" smtClean="0"/>
              <a:t>John 4</a:t>
            </a:r>
            <a:endParaRPr lang="de-DE" sz="2000" u="sng" dirty="0"/>
          </a:p>
          <a:p>
            <a:pPr marL="0" indent="0" fontAlgn="base">
              <a:buNone/>
            </a:pPr>
            <a:endParaRPr lang="de-DE" sz="2000" dirty="0"/>
          </a:p>
          <a:p>
            <a:pPr marL="0" indent="0" fontAlgn="base">
              <a:buNone/>
            </a:pPr>
            <a:endParaRPr lang="de-DE" dirty="0"/>
          </a:p>
        </p:txBody>
      </p:sp>
    </p:spTree>
    <p:extLst>
      <p:ext uri="{BB962C8B-B14F-4D97-AF65-F5344CB8AC3E}">
        <p14:creationId xmlns:p14="http://schemas.microsoft.com/office/powerpoint/2010/main" val="17906708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scripture</a:t>
            </a:r>
            <a:endParaRPr lang="de-DE" dirty="0"/>
          </a:p>
        </p:txBody>
      </p:sp>
      <p:sp>
        <p:nvSpPr>
          <p:cNvPr id="3" name="Inhaltsplatzhalter 2"/>
          <p:cNvSpPr>
            <a:spLocks noGrp="1"/>
          </p:cNvSpPr>
          <p:nvPr>
            <p:ph idx="1"/>
          </p:nvPr>
        </p:nvSpPr>
        <p:spPr>
          <a:xfrm>
            <a:off x="1154954" y="2446421"/>
            <a:ext cx="10122646" cy="5564104"/>
          </a:xfrm>
        </p:spPr>
        <p:txBody>
          <a:bodyPr>
            <a:normAutofit/>
          </a:bodyPr>
          <a:lstStyle/>
          <a:p>
            <a:pPr marL="0" indent="0" fontAlgn="base">
              <a:buNone/>
            </a:pPr>
            <a:endParaRPr lang="en-US" b="1" baseline="30000" dirty="0" smtClean="0"/>
          </a:p>
          <a:p>
            <a:pPr marL="0" indent="0" fontAlgn="base">
              <a:buNone/>
            </a:pPr>
            <a:endParaRPr lang="en-US" dirty="0" smtClean="0"/>
          </a:p>
          <a:p>
            <a:pPr marL="0" indent="0" fontAlgn="base">
              <a:buNone/>
            </a:pPr>
            <a:r>
              <a:rPr lang="en-US" sz="2000" dirty="0"/>
              <a:t>Do ye not yet understand, neither remember the </a:t>
            </a:r>
            <a:r>
              <a:rPr lang="en-US" sz="2000" b="1" dirty="0" smtClean="0">
                <a:solidFill>
                  <a:srgbClr val="C00000"/>
                </a:solidFill>
              </a:rPr>
              <a:t>five</a:t>
            </a:r>
            <a:r>
              <a:rPr lang="en-US" sz="2000" b="1" dirty="0" smtClean="0"/>
              <a:t> </a:t>
            </a:r>
            <a:r>
              <a:rPr lang="en-US" sz="2000" dirty="0" smtClean="0"/>
              <a:t>loaves </a:t>
            </a:r>
            <a:r>
              <a:rPr lang="en-US" sz="2000" dirty="0"/>
              <a:t>of the </a:t>
            </a:r>
            <a:r>
              <a:rPr lang="en-US" sz="2000" b="1" dirty="0">
                <a:solidFill>
                  <a:srgbClr val="C00000"/>
                </a:solidFill>
              </a:rPr>
              <a:t>five</a:t>
            </a:r>
            <a:r>
              <a:rPr lang="en-US" sz="2000" dirty="0"/>
              <a:t> thousand, and how many baskets ye took up? </a:t>
            </a:r>
            <a:endParaRPr lang="en-US" sz="2000" dirty="0" smtClean="0"/>
          </a:p>
          <a:p>
            <a:pPr marL="0" indent="0" fontAlgn="base">
              <a:buNone/>
            </a:pPr>
            <a:endParaRPr lang="en-US" sz="2000" dirty="0" smtClean="0"/>
          </a:p>
          <a:p>
            <a:pPr marL="0" indent="0" fontAlgn="base">
              <a:buNone/>
            </a:pPr>
            <a:r>
              <a:rPr lang="en-US" sz="2000" dirty="0" smtClean="0"/>
              <a:t>For </a:t>
            </a:r>
            <a:r>
              <a:rPr lang="en-US" sz="2000" dirty="0"/>
              <a:t>I have </a:t>
            </a:r>
            <a:r>
              <a:rPr lang="en-US" sz="2000" b="1" dirty="0">
                <a:solidFill>
                  <a:srgbClr val="C00000"/>
                </a:solidFill>
              </a:rPr>
              <a:t>five</a:t>
            </a:r>
            <a:r>
              <a:rPr lang="en-US" sz="2000" dirty="0"/>
              <a:t> brethren; that he may testify unto them, lest they also come into this place of torment. </a:t>
            </a:r>
            <a:endParaRPr lang="en-US" sz="2000" dirty="0" smtClean="0"/>
          </a:p>
          <a:p>
            <a:pPr marL="0" indent="0" fontAlgn="base">
              <a:buNone/>
            </a:pPr>
            <a:endParaRPr lang="en-US" sz="2000" dirty="0" smtClean="0"/>
          </a:p>
          <a:p>
            <a:pPr marL="0" indent="0" fontAlgn="base">
              <a:buNone/>
            </a:pPr>
            <a:r>
              <a:rPr lang="en-US" sz="2000" dirty="0" smtClean="0"/>
              <a:t>The </a:t>
            </a:r>
            <a:r>
              <a:rPr lang="en-US" sz="2000" dirty="0"/>
              <a:t>fact is, you have had </a:t>
            </a:r>
            <a:r>
              <a:rPr lang="en-US" sz="2000" b="1" dirty="0">
                <a:solidFill>
                  <a:srgbClr val="C00000"/>
                </a:solidFill>
              </a:rPr>
              <a:t>five</a:t>
            </a:r>
            <a:r>
              <a:rPr lang="en-US" sz="2000" dirty="0"/>
              <a:t> husbands, and the man you now have is not your husband. What you have just said is quite true</a:t>
            </a:r>
            <a:r>
              <a:rPr lang="en-US" sz="2000" dirty="0" smtClean="0"/>
              <a:t>.</a:t>
            </a:r>
            <a:endParaRPr lang="de-DE" sz="2000" dirty="0"/>
          </a:p>
        </p:txBody>
      </p:sp>
    </p:spTree>
    <p:extLst>
      <p:ext uri="{BB962C8B-B14F-4D97-AF65-F5344CB8AC3E}">
        <p14:creationId xmlns:p14="http://schemas.microsoft.com/office/powerpoint/2010/main" val="34566685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5 in </a:t>
            </a:r>
            <a:r>
              <a:rPr lang="de-DE" dirty="0" err="1" smtClean="0"/>
              <a:t>scripture</a:t>
            </a:r>
            <a:endParaRPr lang="de-DE" dirty="0"/>
          </a:p>
        </p:txBody>
      </p:sp>
      <p:sp>
        <p:nvSpPr>
          <p:cNvPr id="3" name="Inhaltsplatzhalter 2"/>
          <p:cNvSpPr>
            <a:spLocks noGrp="1"/>
          </p:cNvSpPr>
          <p:nvPr>
            <p:ph idx="1"/>
          </p:nvPr>
        </p:nvSpPr>
        <p:spPr>
          <a:xfrm>
            <a:off x="771526" y="2533651"/>
            <a:ext cx="10506074" cy="5476874"/>
          </a:xfrm>
        </p:spPr>
        <p:txBody>
          <a:bodyPr>
            <a:normAutofit/>
          </a:bodyPr>
          <a:lstStyle/>
          <a:p>
            <a:pPr marL="0" indent="0" fontAlgn="base">
              <a:buNone/>
            </a:pPr>
            <a:endParaRPr lang="en-US" b="1" baseline="30000" dirty="0" smtClean="0"/>
          </a:p>
          <a:p>
            <a:pPr marL="0" indent="0">
              <a:buNone/>
            </a:pPr>
            <a:r>
              <a:rPr lang="en-US" b="1" u="sng" dirty="0" smtClean="0"/>
              <a:t>Matthew 25, 2</a:t>
            </a:r>
          </a:p>
          <a:p>
            <a:pPr marL="0" indent="0">
              <a:buNone/>
            </a:pPr>
            <a:r>
              <a:rPr lang="en-US" dirty="0" smtClean="0"/>
              <a:t>And</a:t>
            </a:r>
            <a:r>
              <a:rPr lang="en-US" dirty="0"/>
              <a:t> </a:t>
            </a:r>
            <a:r>
              <a:rPr lang="en-US" b="1" dirty="0">
                <a:solidFill>
                  <a:srgbClr val="C00000"/>
                </a:solidFill>
              </a:rPr>
              <a:t>five</a:t>
            </a:r>
            <a:r>
              <a:rPr lang="en-US" dirty="0"/>
              <a:t> of them were wise, and </a:t>
            </a:r>
            <a:r>
              <a:rPr lang="en-US" b="1" dirty="0">
                <a:solidFill>
                  <a:srgbClr val="C00000"/>
                </a:solidFill>
              </a:rPr>
              <a:t>five</a:t>
            </a:r>
            <a:r>
              <a:rPr lang="en-US" dirty="0"/>
              <a:t> </a:t>
            </a:r>
            <a:r>
              <a:rPr lang="en-US" dirty="0" smtClean="0"/>
              <a:t>were</a:t>
            </a:r>
            <a:r>
              <a:rPr lang="de-DE" dirty="0" smtClean="0"/>
              <a:t>, </a:t>
            </a:r>
            <a:r>
              <a:rPr lang="de-DE" dirty="0" err="1"/>
              <a:t>and</a:t>
            </a:r>
            <a:r>
              <a:rPr lang="de-DE" dirty="0"/>
              <a:t> </a:t>
            </a:r>
            <a:r>
              <a:rPr lang="de-DE" dirty="0" err="1"/>
              <a:t>five</a:t>
            </a:r>
            <a:r>
              <a:rPr lang="de-DE" dirty="0"/>
              <a:t> </a:t>
            </a:r>
            <a:r>
              <a:rPr lang="de-DE" dirty="0" err="1"/>
              <a:t>were</a:t>
            </a:r>
            <a:r>
              <a:rPr lang="de-DE" dirty="0"/>
              <a:t> </a:t>
            </a:r>
            <a:r>
              <a:rPr lang="de-DE" dirty="0" err="1"/>
              <a:t>foolish</a:t>
            </a:r>
            <a:r>
              <a:rPr lang="de-DE" dirty="0"/>
              <a:t>.</a:t>
            </a:r>
            <a:r>
              <a:rPr lang="en-US" dirty="0" smtClean="0"/>
              <a:t> </a:t>
            </a:r>
          </a:p>
          <a:p>
            <a:pPr marL="0" indent="0">
              <a:buNone/>
            </a:pPr>
            <a:endParaRPr lang="en-US" sz="1600" dirty="0"/>
          </a:p>
          <a:p>
            <a:pPr marL="0" indent="0">
              <a:buNone/>
            </a:pPr>
            <a:r>
              <a:rPr lang="en-US" b="1" u="sng" dirty="0" smtClean="0"/>
              <a:t>Matthew 25, 16</a:t>
            </a:r>
          </a:p>
          <a:p>
            <a:pPr marL="0" indent="0">
              <a:buNone/>
            </a:pPr>
            <a:r>
              <a:rPr lang="en-US" dirty="0" smtClean="0"/>
              <a:t>Then </a:t>
            </a:r>
            <a:r>
              <a:rPr lang="en-US" dirty="0"/>
              <a:t>he that had received the </a:t>
            </a:r>
            <a:r>
              <a:rPr lang="en-US" b="1" dirty="0">
                <a:solidFill>
                  <a:srgbClr val="C00000"/>
                </a:solidFill>
              </a:rPr>
              <a:t>five</a:t>
            </a:r>
            <a:r>
              <a:rPr lang="en-US" dirty="0"/>
              <a:t> talents went and traded with the same, and made them other </a:t>
            </a:r>
            <a:r>
              <a:rPr lang="en-US" b="1" dirty="0" smtClean="0">
                <a:solidFill>
                  <a:srgbClr val="C00000"/>
                </a:solidFill>
              </a:rPr>
              <a:t>five</a:t>
            </a:r>
            <a:r>
              <a:rPr lang="en-US" b="1" dirty="0" smtClean="0"/>
              <a:t> </a:t>
            </a:r>
            <a:r>
              <a:rPr lang="en-US" dirty="0" smtClean="0"/>
              <a:t>talents.</a:t>
            </a:r>
          </a:p>
          <a:p>
            <a:pPr marL="0" indent="0">
              <a:buNone/>
            </a:pPr>
            <a:endParaRPr lang="en-US" sz="1100" dirty="0"/>
          </a:p>
          <a:p>
            <a:pPr marL="0" indent="0">
              <a:buNone/>
            </a:pPr>
            <a:r>
              <a:rPr lang="en-US" b="1" u="sng" dirty="0" smtClean="0"/>
              <a:t>John 5, 2</a:t>
            </a:r>
          </a:p>
          <a:p>
            <a:pPr marL="0" indent="0">
              <a:buNone/>
            </a:pPr>
            <a:r>
              <a:rPr lang="en-US" dirty="0" smtClean="0"/>
              <a:t>Now </a:t>
            </a:r>
            <a:r>
              <a:rPr lang="en-US" dirty="0"/>
              <a:t>there is at Jerusalem by the sheep market a pool, which is called in the Hebrew tongue Bethesda, having </a:t>
            </a:r>
            <a:r>
              <a:rPr lang="en-US" b="1" dirty="0">
                <a:solidFill>
                  <a:srgbClr val="C00000"/>
                </a:solidFill>
              </a:rPr>
              <a:t>five</a:t>
            </a:r>
            <a:r>
              <a:rPr lang="en-US" dirty="0"/>
              <a:t> porches.</a:t>
            </a:r>
          </a:p>
          <a:p>
            <a:pPr marL="0" indent="0" fontAlgn="base">
              <a:buNone/>
            </a:pPr>
            <a:endParaRPr lang="en-US" dirty="0" smtClean="0"/>
          </a:p>
        </p:txBody>
      </p:sp>
    </p:spTree>
    <p:extLst>
      <p:ext uri="{BB962C8B-B14F-4D97-AF65-F5344CB8AC3E}">
        <p14:creationId xmlns:p14="http://schemas.microsoft.com/office/powerpoint/2010/main" val="23616387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a:t>
            </a:r>
            <a:r>
              <a:rPr lang="de-DE" dirty="0" err="1" smtClean="0"/>
              <a:t>of</a:t>
            </a:r>
            <a:r>
              <a:rPr lang="de-DE" dirty="0" smtClean="0"/>
              <a:t> </a:t>
            </a:r>
            <a:r>
              <a:rPr lang="de-DE" dirty="0" err="1" smtClean="0"/>
              <a:t>grace</a:t>
            </a:r>
            <a:r>
              <a:rPr lang="de-DE" dirty="0" smtClean="0"/>
              <a:t>: 5</a:t>
            </a:r>
            <a:endParaRPr lang="de-DE" dirty="0"/>
          </a:p>
        </p:txBody>
      </p:sp>
      <p:sp>
        <p:nvSpPr>
          <p:cNvPr id="3" name="Inhaltsplatzhalter 2"/>
          <p:cNvSpPr>
            <a:spLocks noGrp="1"/>
          </p:cNvSpPr>
          <p:nvPr>
            <p:ph idx="1"/>
          </p:nvPr>
        </p:nvSpPr>
        <p:spPr>
          <a:xfrm>
            <a:off x="1154954" y="2703095"/>
            <a:ext cx="10122646" cy="5307430"/>
          </a:xfrm>
        </p:spPr>
        <p:txBody>
          <a:bodyPr>
            <a:normAutofit/>
          </a:bodyPr>
          <a:lstStyle/>
          <a:p>
            <a:pPr marL="0" indent="0" fontAlgn="base">
              <a:buNone/>
            </a:pPr>
            <a:endParaRPr lang="en-US" b="1" baseline="30000" dirty="0" smtClean="0"/>
          </a:p>
          <a:p>
            <a:pPr marL="0" indent="0" fontAlgn="base">
              <a:buNone/>
            </a:pPr>
            <a:r>
              <a:rPr lang="en-US" sz="2800" b="1" u="sng" baseline="30000" dirty="0" smtClean="0"/>
              <a:t>1. Samuel 17, 40</a:t>
            </a:r>
          </a:p>
          <a:p>
            <a:pPr marL="0" indent="0" fontAlgn="base">
              <a:buNone/>
            </a:pPr>
            <a:r>
              <a:rPr lang="en-US" sz="2000" dirty="0" smtClean="0"/>
              <a:t>And </a:t>
            </a:r>
            <a:r>
              <a:rPr lang="en-US" sz="2000" dirty="0"/>
              <a:t>he took his staff in his hand, and chose him </a:t>
            </a:r>
            <a:r>
              <a:rPr lang="en-US" sz="2000" b="1" dirty="0">
                <a:solidFill>
                  <a:srgbClr val="C00000"/>
                </a:solidFill>
              </a:rPr>
              <a:t>five</a:t>
            </a:r>
            <a:r>
              <a:rPr lang="en-US" sz="2000" dirty="0"/>
              <a:t> smooth stones out of the brook, and put them in a shepherd's bag which he had, even in a scrip; and his sling was in his hand: and he drew near to the Philistine.</a:t>
            </a:r>
            <a:endParaRPr lang="de-DE" sz="2000" dirty="0"/>
          </a:p>
          <a:p>
            <a:pPr marL="0" indent="0" fontAlgn="base">
              <a:buNone/>
            </a:pPr>
            <a:endParaRPr lang="de-DE" dirty="0"/>
          </a:p>
        </p:txBody>
      </p:sp>
    </p:spTree>
    <p:extLst>
      <p:ext uri="{BB962C8B-B14F-4D97-AF65-F5344CB8AC3E}">
        <p14:creationId xmlns:p14="http://schemas.microsoft.com/office/powerpoint/2010/main" val="35356135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4</a:t>
            </a:r>
            <a:endParaRPr lang="de-DE" dirty="0"/>
          </a:p>
        </p:txBody>
      </p:sp>
      <p:sp>
        <p:nvSpPr>
          <p:cNvPr id="3" name="Inhaltsplatzhalter 2"/>
          <p:cNvSpPr>
            <a:spLocks noGrp="1"/>
          </p:cNvSpPr>
          <p:nvPr>
            <p:ph idx="1"/>
          </p:nvPr>
        </p:nvSpPr>
        <p:spPr>
          <a:xfrm>
            <a:off x="1154954" y="2622884"/>
            <a:ext cx="8825659" cy="4170948"/>
          </a:xfrm>
        </p:spPr>
        <p:txBody>
          <a:bodyPr>
            <a:normAutofit/>
          </a:bodyPr>
          <a:lstStyle/>
          <a:p>
            <a:pPr marL="0" indent="0">
              <a:buNone/>
            </a:pPr>
            <a:r>
              <a:rPr lang="de-DE" sz="2000" b="1" dirty="0" err="1" smtClean="0">
                <a:solidFill>
                  <a:srgbClr val="C00000"/>
                </a:solidFill>
              </a:rPr>
              <a:t>Four</a:t>
            </a:r>
            <a:r>
              <a:rPr lang="de-DE" sz="2000" dirty="0" smtClean="0"/>
              <a:t> </a:t>
            </a:r>
            <a:r>
              <a:rPr lang="de-DE" sz="2000" dirty="0"/>
              <a:t>C</a:t>
            </a:r>
            <a:r>
              <a:rPr lang="de-DE" sz="2000" dirty="0" smtClean="0"/>
              <a:t>orners </a:t>
            </a:r>
            <a:r>
              <a:rPr lang="de-DE" sz="2000" dirty="0" err="1" smtClean="0"/>
              <a:t>of</a:t>
            </a:r>
            <a:r>
              <a:rPr lang="de-DE" sz="2000" dirty="0" smtClean="0"/>
              <a:t> </a:t>
            </a:r>
            <a:r>
              <a:rPr lang="de-DE" sz="2000" dirty="0" err="1" smtClean="0"/>
              <a:t>the</a:t>
            </a:r>
            <a:r>
              <a:rPr lang="de-DE" sz="2000" dirty="0" smtClean="0"/>
              <a:t> </a:t>
            </a:r>
            <a:r>
              <a:rPr lang="de-DE" sz="2000" dirty="0" err="1" smtClean="0"/>
              <a:t>earth</a:t>
            </a:r>
            <a:r>
              <a:rPr lang="de-DE" sz="2000" dirty="0" smtClean="0"/>
              <a:t> in </a:t>
            </a:r>
            <a:r>
              <a:rPr lang="de-DE" sz="2000" u="sng" dirty="0"/>
              <a:t>R</a:t>
            </a:r>
            <a:r>
              <a:rPr lang="de-DE" sz="2000" u="sng" dirty="0" smtClean="0"/>
              <a:t>evelation 7,1</a:t>
            </a:r>
          </a:p>
          <a:p>
            <a:pPr marL="0" indent="0">
              <a:buNone/>
            </a:pPr>
            <a:r>
              <a:rPr lang="de-DE" sz="2000" b="1" dirty="0" err="1" smtClean="0">
                <a:solidFill>
                  <a:srgbClr val="C00000"/>
                </a:solidFill>
              </a:rPr>
              <a:t>Four</a:t>
            </a:r>
            <a:r>
              <a:rPr lang="de-DE" sz="2000" dirty="0" smtClean="0"/>
              <a:t> </a:t>
            </a:r>
            <a:r>
              <a:rPr lang="de-DE" sz="2000" dirty="0" err="1"/>
              <a:t>C</a:t>
            </a:r>
            <a:r>
              <a:rPr lang="de-DE" sz="2000" dirty="0" err="1" smtClean="0"/>
              <a:t>ardinal</a:t>
            </a:r>
            <a:r>
              <a:rPr lang="de-DE" sz="2000" dirty="0" smtClean="0"/>
              <a:t> </a:t>
            </a:r>
            <a:r>
              <a:rPr lang="de-DE" sz="2000" dirty="0" err="1" smtClean="0"/>
              <a:t>directions</a:t>
            </a:r>
            <a:r>
              <a:rPr lang="de-DE" sz="2000" dirty="0" smtClean="0"/>
              <a:t> (North, South, East, West)</a:t>
            </a:r>
          </a:p>
          <a:p>
            <a:pPr marL="0" indent="0" fontAlgn="base">
              <a:buNone/>
            </a:pPr>
            <a:r>
              <a:rPr lang="en-US" sz="2000" b="1" dirty="0" smtClean="0">
                <a:solidFill>
                  <a:srgbClr val="C00000"/>
                </a:solidFill>
              </a:rPr>
              <a:t>Four</a:t>
            </a:r>
            <a:r>
              <a:rPr lang="en-US" sz="2000" dirty="0" smtClean="0"/>
              <a:t> </a:t>
            </a:r>
            <a:r>
              <a:rPr lang="en-US" sz="2000" dirty="0"/>
              <a:t>Seasons (summer, autumn, winter, and spring</a:t>
            </a:r>
            <a:r>
              <a:rPr lang="en-US" sz="2000" dirty="0" smtClean="0"/>
              <a:t>)</a:t>
            </a:r>
            <a:endParaRPr lang="de-DE" sz="2000" dirty="0"/>
          </a:p>
          <a:p>
            <a:pPr marL="0" indent="0" fontAlgn="base">
              <a:buNone/>
            </a:pPr>
            <a:r>
              <a:rPr lang="en-US" sz="2000" b="1" dirty="0" smtClean="0">
                <a:solidFill>
                  <a:srgbClr val="C00000"/>
                </a:solidFill>
              </a:rPr>
              <a:t>Four</a:t>
            </a:r>
            <a:r>
              <a:rPr lang="en-US" sz="2000" dirty="0" smtClean="0"/>
              <a:t> Elements</a:t>
            </a:r>
            <a:r>
              <a:rPr lang="en-US" sz="2000" dirty="0"/>
              <a:t> (earth, fire, water, air)</a:t>
            </a:r>
            <a:endParaRPr lang="de-DE" sz="2000" dirty="0"/>
          </a:p>
          <a:p>
            <a:pPr marL="0" indent="0" fontAlgn="base">
              <a:buNone/>
            </a:pPr>
            <a:r>
              <a:rPr lang="en-US" sz="2000" b="1" dirty="0" smtClean="0">
                <a:solidFill>
                  <a:srgbClr val="C00000"/>
                </a:solidFill>
              </a:rPr>
              <a:t>Four</a:t>
            </a:r>
            <a:r>
              <a:rPr lang="en-US" sz="2000" dirty="0" smtClean="0"/>
              <a:t> </a:t>
            </a:r>
            <a:r>
              <a:rPr lang="en-US" sz="2000" dirty="0"/>
              <a:t>Divisions of the day (morning, noon, evening, and midnight).</a:t>
            </a:r>
            <a:endParaRPr lang="de-DE" sz="2000" dirty="0"/>
          </a:p>
          <a:p>
            <a:pPr marL="0" indent="0" fontAlgn="base">
              <a:buNone/>
            </a:pPr>
            <a:r>
              <a:rPr lang="en-US" sz="2000" b="1" dirty="0">
                <a:solidFill>
                  <a:srgbClr val="C00000"/>
                </a:solidFill>
              </a:rPr>
              <a:t>Four </a:t>
            </a:r>
            <a:r>
              <a:rPr lang="en-US" sz="2000" dirty="0" smtClean="0"/>
              <a:t>Phases </a:t>
            </a:r>
            <a:r>
              <a:rPr lang="en-US" sz="2000" dirty="0"/>
              <a:t>of the moon</a:t>
            </a:r>
            <a:endParaRPr lang="de-DE" sz="2000" dirty="0"/>
          </a:p>
          <a:p>
            <a:pPr marL="0" indent="0">
              <a:buNone/>
            </a:pPr>
            <a:r>
              <a:rPr lang="en-US" sz="2000" b="1" dirty="0" smtClean="0">
                <a:solidFill>
                  <a:srgbClr val="C00000"/>
                </a:solidFill>
              </a:rPr>
              <a:t>Four</a:t>
            </a:r>
            <a:r>
              <a:rPr lang="en-US" sz="2000" dirty="0" smtClean="0"/>
              <a:t> </a:t>
            </a:r>
            <a:r>
              <a:rPr lang="en-US" sz="2000" dirty="0"/>
              <a:t>Winds </a:t>
            </a:r>
            <a:r>
              <a:rPr lang="en-US" sz="2000" dirty="0" smtClean="0"/>
              <a:t>(</a:t>
            </a:r>
            <a:r>
              <a:rPr lang="en-US" sz="2000" u="sng" dirty="0" smtClean="0"/>
              <a:t>Matthew 24, 31</a:t>
            </a:r>
            <a:r>
              <a:rPr lang="en-US" sz="2000" dirty="0" smtClean="0"/>
              <a:t>)</a:t>
            </a:r>
            <a:endParaRPr lang="de-DE" sz="2000" dirty="0"/>
          </a:p>
          <a:p>
            <a:pPr marL="0" indent="0">
              <a:buNone/>
            </a:pPr>
            <a:r>
              <a:rPr lang="en-US" sz="2000" b="1" dirty="0" smtClean="0">
                <a:solidFill>
                  <a:srgbClr val="C00000"/>
                </a:solidFill>
              </a:rPr>
              <a:t>Four</a:t>
            </a:r>
            <a:r>
              <a:rPr lang="en-US" sz="2000" dirty="0" smtClean="0"/>
              <a:t> </a:t>
            </a:r>
            <a:r>
              <a:rPr lang="en-US" sz="2000" dirty="0"/>
              <a:t>R</a:t>
            </a:r>
            <a:r>
              <a:rPr lang="en-US" sz="2000" dirty="0" smtClean="0"/>
              <a:t>ivers </a:t>
            </a:r>
            <a:r>
              <a:rPr lang="en-US" sz="2000" dirty="0"/>
              <a:t>of Paradise </a:t>
            </a:r>
            <a:endParaRPr lang="en-US" sz="2000" dirty="0" smtClean="0"/>
          </a:p>
          <a:p>
            <a:pPr marL="0" indent="0">
              <a:buNone/>
            </a:pPr>
            <a:r>
              <a:rPr lang="en-US" sz="2000" b="1" dirty="0" smtClean="0">
                <a:solidFill>
                  <a:srgbClr val="C00000"/>
                </a:solidFill>
              </a:rPr>
              <a:t>Four</a:t>
            </a:r>
            <a:r>
              <a:rPr lang="en-US" sz="2000" dirty="0" smtClean="0"/>
              <a:t> Horns at the altar</a:t>
            </a:r>
            <a:endParaRPr lang="de-DE" sz="2000" dirty="0" smtClean="0"/>
          </a:p>
          <a:p>
            <a:pPr marL="0" indent="0">
              <a:buNone/>
            </a:pPr>
            <a:endParaRPr lang="de-DE" dirty="0"/>
          </a:p>
        </p:txBody>
      </p:sp>
    </p:spTree>
    <p:extLst>
      <p:ext uri="{BB962C8B-B14F-4D97-AF65-F5344CB8AC3E}">
        <p14:creationId xmlns:p14="http://schemas.microsoft.com/office/powerpoint/2010/main" val="257243389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a:t>G</a:t>
            </a:r>
            <a:r>
              <a:rPr lang="de-DE" dirty="0" smtClean="0"/>
              <a:t>ospel </a:t>
            </a:r>
            <a:r>
              <a:rPr lang="de-DE" dirty="0" err="1" smtClean="0"/>
              <a:t>preached</a:t>
            </a:r>
            <a:r>
              <a:rPr lang="de-DE" dirty="0" smtClean="0"/>
              <a:t> on all </a:t>
            </a:r>
            <a:r>
              <a:rPr lang="de-DE" dirty="0" err="1" smtClean="0"/>
              <a:t>earth</a:t>
            </a:r>
            <a:endParaRPr lang="de-DE" dirty="0"/>
          </a:p>
        </p:txBody>
      </p:sp>
      <p:sp>
        <p:nvSpPr>
          <p:cNvPr id="3" name="Inhaltsplatzhalter 2"/>
          <p:cNvSpPr>
            <a:spLocks noGrp="1"/>
          </p:cNvSpPr>
          <p:nvPr>
            <p:ph idx="1"/>
          </p:nvPr>
        </p:nvSpPr>
        <p:spPr>
          <a:xfrm>
            <a:off x="1154954" y="2582779"/>
            <a:ext cx="8825659" cy="4074695"/>
          </a:xfrm>
        </p:spPr>
        <p:txBody>
          <a:bodyPr>
            <a:normAutofit/>
          </a:bodyPr>
          <a:lstStyle/>
          <a:p>
            <a:pPr marL="0" indent="0" fontAlgn="base">
              <a:buNone/>
            </a:pPr>
            <a:r>
              <a:rPr lang="en-US" sz="2000" b="1" dirty="0" smtClean="0">
                <a:solidFill>
                  <a:srgbClr val="C00000"/>
                </a:solidFill>
              </a:rPr>
              <a:t>Four</a:t>
            </a:r>
            <a:r>
              <a:rPr lang="en-US" sz="2000" b="1" dirty="0" smtClean="0">
                <a:solidFill>
                  <a:srgbClr val="FF0000"/>
                </a:solidFill>
              </a:rPr>
              <a:t> </a:t>
            </a:r>
            <a:r>
              <a:rPr lang="en-US" sz="2000" dirty="0"/>
              <a:t>G</a:t>
            </a:r>
            <a:r>
              <a:rPr lang="en-US" sz="2000" dirty="0" smtClean="0"/>
              <a:t>ospels </a:t>
            </a:r>
          </a:p>
          <a:p>
            <a:pPr marL="0" indent="0" fontAlgn="base">
              <a:buNone/>
            </a:pPr>
            <a:r>
              <a:rPr lang="en-US" sz="2000" b="1" u="sng" dirty="0" smtClean="0"/>
              <a:t>Acts 1:8</a:t>
            </a:r>
            <a:endParaRPr lang="en-US" sz="2000" b="1" u="sng" dirty="0"/>
          </a:p>
          <a:p>
            <a:pPr marL="0" indent="0">
              <a:buNone/>
            </a:pPr>
            <a:r>
              <a:rPr lang="en-US" sz="2000" dirty="0"/>
              <a:t>But ye shall receive power, after that the Holy Ghost is </a:t>
            </a:r>
            <a:r>
              <a:rPr lang="en-US" sz="2000" dirty="0" smtClean="0"/>
              <a:t>come </a:t>
            </a:r>
            <a:r>
              <a:rPr lang="en-US" sz="2000" dirty="0"/>
              <a:t>upon you: and ye shall be witnesses unto me both in </a:t>
            </a:r>
            <a:r>
              <a:rPr lang="en-US" sz="2000" b="1" dirty="0">
                <a:solidFill>
                  <a:srgbClr val="C00000"/>
                </a:solidFill>
              </a:rPr>
              <a:t>Jerusalem</a:t>
            </a:r>
            <a:r>
              <a:rPr lang="en-US" sz="2000" dirty="0"/>
              <a:t>, and in all </a:t>
            </a:r>
            <a:r>
              <a:rPr lang="en-US" sz="2000" b="1" dirty="0">
                <a:solidFill>
                  <a:srgbClr val="C00000"/>
                </a:solidFill>
              </a:rPr>
              <a:t>Judaea</a:t>
            </a:r>
            <a:r>
              <a:rPr lang="en-US" sz="2000" dirty="0"/>
              <a:t>, and in </a:t>
            </a:r>
            <a:r>
              <a:rPr lang="en-US" sz="2000" b="1" dirty="0">
                <a:solidFill>
                  <a:srgbClr val="C00000"/>
                </a:solidFill>
              </a:rPr>
              <a:t>Samaria</a:t>
            </a:r>
            <a:r>
              <a:rPr lang="en-US" sz="2000" dirty="0"/>
              <a:t>, and unto the </a:t>
            </a:r>
            <a:r>
              <a:rPr lang="en-US" sz="2000" b="1" dirty="0">
                <a:solidFill>
                  <a:srgbClr val="C00000"/>
                </a:solidFill>
              </a:rPr>
              <a:t>uttermost part of the </a:t>
            </a:r>
            <a:r>
              <a:rPr lang="en-US" sz="2000" b="1" dirty="0" smtClean="0">
                <a:solidFill>
                  <a:srgbClr val="C00000"/>
                </a:solidFill>
              </a:rPr>
              <a:t>earth</a:t>
            </a:r>
            <a:r>
              <a:rPr lang="en-US" sz="2000" dirty="0" smtClean="0"/>
              <a:t>.</a:t>
            </a:r>
            <a:endParaRPr lang="en-US" sz="2000" b="1" dirty="0">
              <a:solidFill>
                <a:srgbClr val="C00000"/>
              </a:solidFill>
            </a:endParaRPr>
          </a:p>
          <a:p>
            <a:pPr marL="0" indent="0" fontAlgn="base">
              <a:buNone/>
            </a:pPr>
            <a:r>
              <a:rPr lang="en-US" sz="2000" b="1" dirty="0" smtClean="0">
                <a:solidFill>
                  <a:srgbClr val="C00000"/>
                </a:solidFill>
              </a:rPr>
              <a:t>Four</a:t>
            </a:r>
            <a:r>
              <a:rPr lang="en-US" sz="2000" dirty="0" smtClean="0"/>
              <a:t> types of hearts of people receiving the gospel </a:t>
            </a:r>
          </a:p>
          <a:p>
            <a:pPr marL="0" indent="0" fontAlgn="base">
              <a:buNone/>
            </a:pPr>
            <a:r>
              <a:rPr lang="en-US" sz="2000" b="1" u="sng" dirty="0" smtClean="0"/>
              <a:t>Matthew 13:</a:t>
            </a:r>
            <a:r>
              <a:rPr lang="en-US" sz="2000" dirty="0" smtClean="0"/>
              <a:t> Parable of the farmer sowing seed on </a:t>
            </a:r>
            <a:r>
              <a:rPr lang="de-DE" sz="2000" b="1" dirty="0" err="1" smtClean="0">
                <a:solidFill>
                  <a:srgbClr val="C00000"/>
                </a:solidFill>
              </a:rPr>
              <a:t>four</a:t>
            </a:r>
            <a:r>
              <a:rPr lang="en-US" sz="2000" dirty="0" smtClean="0"/>
              <a:t> types of ground</a:t>
            </a:r>
          </a:p>
          <a:p>
            <a:pPr marL="0" indent="0" fontAlgn="base">
              <a:buNone/>
            </a:pPr>
            <a:r>
              <a:rPr lang="en-US" sz="2000" dirty="0" smtClean="0"/>
              <a:t>Some fell on the path, onto rocky places, among thorns and on</a:t>
            </a:r>
          </a:p>
          <a:p>
            <a:pPr marL="0" indent="0" fontAlgn="base">
              <a:buNone/>
            </a:pPr>
            <a:r>
              <a:rPr lang="en-US" sz="2000" dirty="0"/>
              <a:t>g</a:t>
            </a:r>
            <a:r>
              <a:rPr lang="en-US" sz="2000" dirty="0" smtClean="0"/>
              <a:t>ood soil</a:t>
            </a:r>
          </a:p>
          <a:p>
            <a:pPr marL="0" indent="0" fontAlgn="base">
              <a:buNone/>
            </a:pPr>
            <a:endParaRPr lang="de-DE" b="1" dirty="0" smtClean="0"/>
          </a:p>
        </p:txBody>
      </p:sp>
    </p:spTree>
    <p:extLst>
      <p:ext uri="{BB962C8B-B14F-4D97-AF65-F5344CB8AC3E}">
        <p14:creationId xmlns:p14="http://schemas.microsoft.com/office/powerpoint/2010/main" val="39942477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4</a:t>
            </a:r>
            <a:endParaRPr lang="de-DE" dirty="0"/>
          </a:p>
        </p:txBody>
      </p:sp>
      <p:sp>
        <p:nvSpPr>
          <p:cNvPr id="3" name="Inhaltsplatzhalter 2"/>
          <p:cNvSpPr>
            <a:spLocks noGrp="1"/>
          </p:cNvSpPr>
          <p:nvPr>
            <p:ph idx="1"/>
          </p:nvPr>
        </p:nvSpPr>
        <p:spPr>
          <a:xfrm>
            <a:off x="1154954" y="2566737"/>
            <a:ext cx="8913891" cy="4094747"/>
          </a:xfrm>
        </p:spPr>
        <p:txBody>
          <a:bodyPr>
            <a:normAutofit/>
          </a:bodyPr>
          <a:lstStyle/>
          <a:p>
            <a:pPr marL="0" indent="0">
              <a:buNone/>
            </a:pPr>
            <a:r>
              <a:rPr lang="en-US" sz="2000" b="1" u="sng" dirty="0" smtClean="0"/>
              <a:t>Mark 8, 18-21 </a:t>
            </a:r>
          </a:p>
          <a:p>
            <a:pPr marL="0" indent="0">
              <a:buNone/>
            </a:pPr>
            <a:r>
              <a:rPr lang="en-US" sz="2000" dirty="0" smtClean="0"/>
              <a:t>Having </a:t>
            </a:r>
            <a:r>
              <a:rPr lang="en-US" sz="2000" dirty="0"/>
              <a:t>eyes, see ye not? and having ears, hear ye not? and do ye not remember?</a:t>
            </a:r>
          </a:p>
          <a:p>
            <a:pPr marL="0" indent="0">
              <a:buNone/>
            </a:pPr>
            <a:r>
              <a:rPr lang="en-US" sz="2000" dirty="0" smtClean="0"/>
              <a:t>When </a:t>
            </a:r>
            <a:r>
              <a:rPr lang="en-US" sz="2000" dirty="0"/>
              <a:t>I brake the five loaves among five thousand, how many baskets full of fragments took ye up? They say unto him, Twelve.</a:t>
            </a:r>
          </a:p>
          <a:p>
            <a:pPr marL="0" indent="0">
              <a:buNone/>
            </a:pPr>
            <a:r>
              <a:rPr lang="en-US" sz="2000" dirty="0" smtClean="0"/>
              <a:t>And </a:t>
            </a:r>
            <a:r>
              <a:rPr lang="en-US" sz="2000" dirty="0"/>
              <a:t>when the seven among </a:t>
            </a:r>
            <a:r>
              <a:rPr lang="en-US" sz="2000" b="1" dirty="0">
                <a:solidFill>
                  <a:srgbClr val="C00000"/>
                </a:solidFill>
              </a:rPr>
              <a:t>f</a:t>
            </a:r>
            <a:r>
              <a:rPr lang="en-US" sz="2000" b="1" dirty="0" smtClean="0">
                <a:solidFill>
                  <a:srgbClr val="C00000"/>
                </a:solidFill>
              </a:rPr>
              <a:t>our</a:t>
            </a:r>
            <a:r>
              <a:rPr lang="en-US" sz="2000" dirty="0" smtClean="0"/>
              <a:t> </a:t>
            </a:r>
            <a:r>
              <a:rPr lang="en-US" sz="2000" dirty="0"/>
              <a:t>thousand, how many baskets full of fragments took ye up? And they said, </a:t>
            </a:r>
            <a:r>
              <a:rPr lang="en-US" sz="2000" dirty="0">
                <a:solidFill>
                  <a:srgbClr val="002060"/>
                </a:solidFill>
              </a:rPr>
              <a:t>Seven</a:t>
            </a:r>
            <a:r>
              <a:rPr lang="en-US" sz="2000" dirty="0"/>
              <a:t>.</a:t>
            </a:r>
          </a:p>
          <a:p>
            <a:pPr marL="0" indent="0">
              <a:buNone/>
            </a:pPr>
            <a:r>
              <a:rPr lang="en-US" sz="2000" dirty="0" smtClean="0"/>
              <a:t>And </a:t>
            </a:r>
            <a:r>
              <a:rPr lang="en-US" sz="2000" dirty="0"/>
              <a:t>he said unto them, How is it that ye do not understand</a:t>
            </a:r>
            <a:r>
              <a:rPr lang="en-US" sz="2000" dirty="0" smtClean="0"/>
              <a:t>?</a:t>
            </a:r>
            <a:endParaRPr lang="en-US" sz="2000" dirty="0"/>
          </a:p>
        </p:txBody>
      </p:sp>
    </p:spTree>
    <p:extLst>
      <p:ext uri="{BB962C8B-B14F-4D97-AF65-F5344CB8AC3E}">
        <p14:creationId xmlns:p14="http://schemas.microsoft.com/office/powerpoint/2010/main" val="20990580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4</a:t>
            </a:r>
            <a:endParaRPr lang="de-DE" dirty="0"/>
          </a:p>
        </p:txBody>
      </p:sp>
      <p:sp>
        <p:nvSpPr>
          <p:cNvPr id="3" name="Inhaltsplatzhalter 2"/>
          <p:cNvSpPr>
            <a:spLocks noGrp="1"/>
          </p:cNvSpPr>
          <p:nvPr>
            <p:ph idx="1"/>
          </p:nvPr>
        </p:nvSpPr>
        <p:spPr>
          <a:xfrm>
            <a:off x="1154954" y="2603499"/>
            <a:ext cx="8825659" cy="3948375"/>
          </a:xfrm>
        </p:spPr>
        <p:txBody>
          <a:bodyPr>
            <a:normAutofit/>
          </a:bodyPr>
          <a:lstStyle/>
          <a:p>
            <a:pPr marL="0" indent="0" fontAlgn="base">
              <a:buNone/>
            </a:pPr>
            <a:r>
              <a:rPr lang="en-US" b="1" dirty="0" smtClean="0">
                <a:solidFill>
                  <a:srgbClr val="C00000"/>
                </a:solidFill>
              </a:rPr>
              <a:t>Four</a:t>
            </a:r>
            <a:r>
              <a:rPr lang="en-US" dirty="0" smtClean="0"/>
              <a:t> </a:t>
            </a:r>
            <a:r>
              <a:rPr lang="en-US" dirty="0"/>
              <a:t>generals took over Alexander’s kingdom </a:t>
            </a:r>
            <a:endParaRPr lang="en-US" dirty="0" smtClean="0"/>
          </a:p>
          <a:p>
            <a:pPr marL="0" indent="0" fontAlgn="base">
              <a:buNone/>
            </a:pPr>
            <a:r>
              <a:rPr lang="en-US" b="1" dirty="0" smtClean="0">
                <a:solidFill>
                  <a:srgbClr val="C00000"/>
                </a:solidFill>
              </a:rPr>
              <a:t>Four</a:t>
            </a:r>
            <a:r>
              <a:rPr lang="en-US" dirty="0" smtClean="0"/>
              <a:t> horns (gentile powers) of Zechariah</a:t>
            </a:r>
            <a:endParaRPr lang="de-DE" dirty="0" smtClean="0"/>
          </a:p>
          <a:p>
            <a:pPr marL="0" indent="0" fontAlgn="base">
              <a:buNone/>
            </a:pPr>
            <a:r>
              <a:rPr lang="en-US" b="1" dirty="0" smtClean="0">
                <a:solidFill>
                  <a:srgbClr val="C00000"/>
                </a:solidFill>
              </a:rPr>
              <a:t>Four</a:t>
            </a:r>
            <a:r>
              <a:rPr lang="en-US" dirty="0" smtClean="0"/>
              <a:t> </a:t>
            </a:r>
            <a:r>
              <a:rPr lang="en-US" dirty="0"/>
              <a:t>guardians of the throne of God</a:t>
            </a:r>
            <a:endParaRPr lang="de-DE" dirty="0"/>
          </a:p>
          <a:p>
            <a:pPr marL="0" indent="0" fontAlgn="base">
              <a:buNone/>
            </a:pPr>
            <a:r>
              <a:rPr lang="en-US" b="1" dirty="0" smtClean="0">
                <a:solidFill>
                  <a:srgbClr val="C00000"/>
                </a:solidFill>
              </a:rPr>
              <a:t>Four</a:t>
            </a:r>
            <a:r>
              <a:rPr lang="en-US" dirty="0" smtClean="0"/>
              <a:t> </a:t>
            </a:r>
            <a:r>
              <a:rPr lang="en-US" dirty="0"/>
              <a:t>horsemen will bring calamity on the </a:t>
            </a:r>
            <a:r>
              <a:rPr lang="en-US" dirty="0" smtClean="0"/>
              <a:t>earth in Revelation 6</a:t>
            </a:r>
            <a:endParaRPr lang="de-DE" dirty="0"/>
          </a:p>
          <a:p>
            <a:pPr marL="0" indent="0" fontAlgn="base">
              <a:buNone/>
            </a:pPr>
            <a:r>
              <a:rPr lang="en-US" b="1" dirty="0" smtClean="0">
                <a:solidFill>
                  <a:srgbClr val="C00000"/>
                </a:solidFill>
              </a:rPr>
              <a:t>Four</a:t>
            </a:r>
            <a:r>
              <a:rPr lang="en-US" dirty="0" smtClean="0"/>
              <a:t> </a:t>
            </a:r>
            <a:r>
              <a:rPr lang="en-US" dirty="0"/>
              <a:t>acts of judgment — sword, famine, evil beasts, </a:t>
            </a:r>
            <a:r>
              <a:rPr lang="en-US" dirty="0" smtClean="0"/>
              <a:t>pestilence in Ezekiel 14</a:t>
            </a:r>
          </a:p>
          <a:p>
            <a:pPr marL="0" indent="0" fontAlgn="base">
              <a:buNone/>
            </a:pPr>
            <a:endParaRPr lang="en-US" dirty="0" smtClean="0"/>
          </a:p>
          <a:p>
            <a:pPr marL="0" indent="0" fontAlgn="base">
              <a:buNone/>
            </a:pPr>
            <a:r>
              <a:rPr lang="en-US" b="1" u="sng" dirty="0" smtClean="0"/>
              <a:t>Revelation 20, 8</a:t>
            </a:r>
          </a:p>
          <a:p>
            <a:pPr marL="0" indent="0" fontAlgn="base">
              <a:buNone/>
            </a:pPr>
            <a:r>
              <a:rPr lang="en-US" dirty="0" smtClean="0"/>
              <a:t>And </a:t>
            </a:r>
            <a:r>
              <a:rPr lang="en-US" dirty="0"/>
              <a:t>shall go out to deceive the nations which are in the </a:t>
            </a:r>
            <a:r>
              <a:rPr lang="en-US" b="1" dirty="0">
                <a:solidFill>
                  <a:srgbClr val="C00000"/>
                </a:solidFill>
              </a:rPr>
              <a:t>f</a:t>
            </a:r>
            <a:r>
              <a:rPr lang="en-US" b="1" dirty="0" smtClean="0">
                <a:solidFill>
                  <a:srgbClr val="C00000"/>
                </a:solidFill>
              </a:rPr>
              <a:t>our</a:t>
            </a:r>
            <a:r>
              <a:rPr lang="en-US" dirty="0" smtClean="0"/>
              <a:t> quarters </a:t>
            </a:r>
            <a:r>
              <a:rPr lang="en-US" dirty="0"/>
              <a:t>of the earth, Gog, and Magog, to gather them together to </a:t>
            </a:r>
            <a:r>
              <a:rPr lang="en-US" dirty="0" smtClean="0"/>
              <a:t>battle</a:t>
            </a:r>
            <a:r>
              <a:rPr lang="en-US" dirty="0"/>
              <a:t>: the number of whom is as the sand of the sea.</a:t>
            </a:r>
            <a:endParaRPr lang="de-DE" dirty="0"/>
          </a:p>
          <a:p>
            <a:pPr marL="0" indent="0" fontAlgn="base">
              <a:buNone/>
            </a:pPr>
            <a:endParaRPr lang="de-DE" dirty="0"/>
          </a:p>
          <a:p>
            <a:pPr marL="0" indent="0">
              <a:buNone/>
            </a:pPr>
            <a:endParaRPr lang="de-DE" dirty="0"/>
          </a:p>
        </p:txBody>
      </p:sp>
    </p:spTree>
    <p:extLst>
      <p:ext uri="{BB962C8B-B14F-4D97-AF65-F5344CB8AC3E}">
        <p14:creationId xmlns:p14="http://schemas.microsoft.com/office/powerpoint/2010/main" val="1126585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p:txBody>
          <a:bodyPr/>
          <a:lstStyle/>
          <a:p>
            <a:pPr marL="0" indent="0">
              <a:buNone/>
            </a:pPr>
            <a:r>
              <a:rPr lang="de-DE" sz="2000" b="1" dirty="0" err="1" smtClean="0">
                <a:solidFill>
                  <a:srgbClr val="C00000"/>
                </a:solidFill>
              </a:rPr>
              <a:t>Father</a:t>
            </a:r>
            <a:r>
              <a:rPr lang="de-DE" sz="2000" dirty="0" smtClean="0"/>
              <a:t>, </a:t>
            </a:r>
            <a:r>
              <a:rPr lang="de-DE" sz="2000" b="1" dirty="0" smtClean="0">
                <a:solidFill>
                  <a:srgbClr val="C00000"/>
                </a:solidFill>
              </a:rPr>
              <a:t>Son</a:t>
            </a:r>
            <a:r>
              <a:rPr lang="de-DE" sz="2000" dirty="0" smtClean="0"/>
              <a:t> </a:t>
            </a:r>
            <a:r>
              <a:rPr lang="de-DE" sz="2000" dirty="0" err="1" smtClean="0"/>
              <a:t>and</a:t>
            </a:r>
            <a:r>
              <a:rPr lang="de-DE" sz="2000" dirty="0" smtClean="0"/>
              <a:t> </a:t>
            </a:r>
            <a:r>
              <a:rPr lang="de-DE" sz="2000" b="1" dirty="0" smtClean="0">
                <a:solidFill>
                  <a:srgbClr val="C00000"/>
                </a:solidFill>
              </a:rPr>
              <a:t>Holy Spirit</a:t>
            </a:r>
            <a:r>
              <a:rPr lang="de-DE" sz="2000" dirty="0" smtClean="0"/>
              <a:t> </a:t>
            </a:r>
            <a:r>
              <a:rPr lang="de-DE" sz="2000" dirty="0" err="1" smtClean="0"/>
              <a:t>revealed</a:t>
            </a:r>
            <a:r>
              <a:rPr lang="de-DE" sz="2000" dirty="0" smtClean="0"/>
              <a:t> in </a:t>
            </a:r>
            <a:r>
              <a:rPr lang="de-DE" sz="2000" dirty="0" err="1" smtClean="0"/>
              <a:t>one</a:t>
            </a:r>
            <a:r>
              <a:rPr lang="de-DE" sz="2000" dirty="0" smtClean="0"/>
              <a:t> </a:t>
            </a:r>
            <a:r>
              <a:rPr lang="de-DE" sz="2000" dirty="0" err="1" smtClean="0"/>
              <a:t>scripture</a:t>
            </a:r>
            <a:endParaRPr lang="de-DE" sz="2000" dirty="0" smtClean="0"/>
          </a:p>
          <a:p>
            <a:pPr marL="0" indent="0">
              <a:buNone/>
            </a:pPr>
            <a:endParaRPr lang="de-DE" sz="2000" b="1" dirty="0"/>
          </a:p>
          <a:p>
            <a:pPr marL="0" indent="0">
              <a:buNone/>
            </a:pPr>
            <a:r>
              <a:rPr lang="de-DE" sz="2000" b="1" u="sng" dirty="0" smtClean="0"/>
              <a:t>Matthew 3, 16-17</a:t>
            </a:r>
          </a:p>
          <a:p>
            <a:pPr marL="0" indent="0">
              <a:buNone/>
            </a:pPr>
            <a:r>
              <a:rPr lang="en-US" sz="2000" dirty="0" smtClean="0"/>
              <a:t>And </a:t>
            </a:r>
            <a:r>
              <a:rPr lang="en-US" sz="2000" dirty="0"/>
              <a:t>Jesus, when he was baptized, went up straightway out of the water: and, lo, the heavens were opened unto him, and he saw the Spirit of God descending like a dove, and lighting upon him:</a:t>
            </a:r>
          </a:p>
          <a:p>
            <a:pPr marL="0" indent="0">
              <a:buNone/>
            </a:pPr>
            <a:r>
              <a:rPr lang="en-US" sz="2000" dirty="0" smtClean="0"/>
              <a:t>And </a:t>
            </a:r>
            <a:r>
              <a:rPr lang="en-US" sz="2000" dirty="0"/>
              <a:t>lo a voice from heaven, saying, This is my beloved Son, in whom I am well pleased.</a:t>
            </a:r>
          </a:p>
          <a:p>
            <a:endParaRPr lang="de-DE" dirty="0"/>
          </a:p>
        </p:txBody>
      </p:sp>
    </p:spTree>
    <p:extLst>
      <p:ext uri="{BB962C8B-B14F-4D97-AF65-F5344CB8AC3E}">
        <p14:creationId xmlns:p14="http://schemas.microsoft.com/office/powerpoint/2010/main" val="30369057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687052"/>
            <a:ext cx="8825659" cy="3332747"/>
          </a:xfrm>
        </p:spPr>
        <p:txBody>
          <a:bodyPr>
            <a:normAutofit/>
          </a:bodyPr>
          <a:lstStyle/>
          <a:p>
            <a:pPr marL="0" indent="0">
              <a:buNone/>
            </a:pPr>
            <a:r>
              <a:rPr lang="de-DE" sz="2000" b="1" dirty="0" err="1">
                <a:solidFill>
                  <a:srgbClr val="C00000"/>
                </a:solidFill>
              </a:rPr>
              <a:t>Father</a:t>
            </a:r>
            <a:r>
              <a:rPr lang="de-DE" sz="2000" dirty="0"/>
              <a:t>, </a:t>
            </a:r>
            <a:r>
              <a:rPr lang="de-DE" sz="2000" b="1" dirty="0">
                <a:solidFill>
                  <a:srgbClr val="C00000"/>
                </a:solidFill>
              </a:rPr>
              <a:t>Son</a:t>
            </a:r>
            <a:r>
              <a:rPr lang="de-DE" sz="2000" dirty="0"/>
              <a:t> </a:t>
            </a:r>
            <a:r>
              <a:rPr lang="de-DE" sz="2000" dirty="0" err="1"/>
              <a:t>and</a:t>
            </a:r>
            <a:r>
              <a:rPr lang="de-DE" sz="2000" dirty="0"/>
              <a:t> </a:t>
            </a:r>
            <a:r>
              <a:rPr lang="de-DE" sz="2000" b="1" dirty="0">
                <a:solidFill>
                  <a:srgbClr val="C00000"/>
                </a:solidFill>
              </a:rPr>
              <a:t>Holy Spirit</a:t>
            </a:r>
            <a:r>
              <a:rPr lang="de-DE" sz="2000" dirty="0"/>
              <a:t> </a:t>
            </a:r>
            <a:r>
              <a:rPr lang="de-DE" sz="2000" dirty="0" err="1" smtClean="0"/>
              <a:t>revealed</a:t>
            </a:r>
            <a:r>
              <a:rPr lang="de-DE" sz="2000" dirty="0" smtClean="0"/>
              <a:t> </a:t>
            </a:r>
            <a:r>
              <a:rPr lang="de-DE" sz="2000" dirty="0"/>
              <a:t>in </a:t>
            </a:r>
            <a:r>
              <a:rPr lang="de-DE" sz="2000" dirty="0" err="1" smtClean="0"/>
              <a:t>the</a:t>
            </a:r>
            <a:r>
              <a:rPr lang="de-DE" sz="2000" dirty="0" smtClean="0"/>
              <a:t> </a:t>
            </a:r>
            <a:r>
              <a:rPr lang="de-DE" sz="2000" dirty="0" err="1" smtClean="0"/>
              <a:t>Ark</a:t>
            </a:r>
            <a:r>
              <a:rPr lang="de-DE" sz="2000" dirty="0" smtClean="0"/>
              <a:t> </a:t>
            </a:r>
            <a:r>
              <a:rPr lang="de-DE" sz="2000" dirty="0" err="1" smtClean="0"/>
              <a:t>of</a:t>
            </a:r>
            <a:r>
              <a:rPr lang="de-DE" sz="2000" dirty="0" smtClean="0"/>
              <a:t> </a:t>
            </a:r>
            <a:r>
              <a:rPr lang="de-DE" sz="2000" dirty="0" err="1" smtClean="0"/>
              <a:t>the</a:t>
            </a:r>
            <a:r>
              <a:rPr lang="de-DE" sz="2000" dirty="0" smtClean="0"/>
              <a:t> </a:t>
            </a:r>
            <a:r>
              <a:rPr lang="de-DE" sz="2000" dirty="0" err="1" smtClean="0"/>
              <a:t>Covenant</a:t>
            </a:r>
            <a:r>
              <a:rPr lang="de-DE" sz="2000" dirty="0" smtClean="0"/>
              <a:t>:</a:t>
            </a:r>
          </a:p>
          <a:p>
            <a:pPr marL="0" indent="0">
              <a:buNone/>
            </a:pPr>
            <a:endParaRPr lang="de-DE" sz="2000" dirty="0" smtClean="0"/>
          </a:p>
          <a:p>
            <a:pPr marL="0" indent="0">
              <a:buNone/>
            </a:pPr>
            <a:r>
              <a:rPr lang="de-DE" sz="2000" dirty="0" err="1" smtClean="0"/>
              <a:t>Ten</a:t>
            </a:r>
            <a:r>
              <a:rPr lang="de-DE" sz="2000" dirty="0" smtClean="0"/>
              <a:t> </a:t>
            </a:r>
            <a:r>
              <a:rPr lang="de-DE" sz="2000" dirty="0" err="1"/>
              <a:t>c</a:t>
            </a:r>
            <a:r>
              <a:rPr lang="de-DE" sz="2000" dirty="0" err="1" smtClean="0"/>
              <a:t>ommandments</a:t>
            </a:r>
            <a:r>
              <a:rPr lang="de-DE" sz="2000" dirty="0" smtClean="0"/>
              <a:t>, Rod </a:t>
            </a:r>
            <a:r>
              <a:rPr lang="de-DE" sz="2000" dirty="0" err="1" smtClean="0"/>
              <a:t>that</a:t>
            </a:r>
            <a:r>
              <a:rPr lang="de-DE" sz="2000" dirty="0" smtClean="0"/>
              <a:t> </a:t>
            </a:r>
            <a:r>
              <a:rPr lang="de-DE" sz="2000" dirty="0" err="1" smtClean="0"/>
              <a:t>budded</a:t>
            </a:r>
            <a:r>
              <a:rPr lang="de-DE" sz="2000" dirty="0" smtClean="0"/>
              <a:t>, Golden Pot </a:t>
            </a:r>
            <a:r>
              <a:rPr lang="de-DE" sz="2000" dirty="0" err="1" smtClean="0"/>
              <a:t>of</a:t>
            </a:r>
            <a:r>
              <a:rPr lang="de-DE" sz="2000" dirty="0" smtClean="0"/>
              <a:t> Manna</a:t>
            </a:r>
          </a:p>
          <a:p>
            <a:pPr marL="0" indent="0">
              <a:buNone/>
            </a:pPr>
            <a:endParaRPr lang="de-DE" sz="2000" dirty="0" smtClean="0"/>
          </a:p>
          <a:p>
            <a:pPr marL="0" indent="0">
              <a:buNone/>
            </a:pPr>
            <a:r>
              <a:rPr lang="de-DE" sz="2000" dirty="0" err="1" smtClean="0"/>
              <a:t>Two</a:t>
            </a:r>
            <a:r>
              <a:rPr lang="de-DE" sz="2000" dirty="0" smtClean="0"/>
              <a:t> </a:t>
            </a:r>
            <a:r>
              <a:rPr lang="de-DE" sz="2000" dirty="0" err="1"/>
              <a:t>C</a:t>
            </a:r>
            <a:r>
              <a:rPr lang="de-DE" sz="2000" dirty="0" err="1" smtClean="0"/>
              <a:t>herubims</a:t>
            </a:r>
            <a:r>
              <a:rPr lang="de-DE" sz="2000" dirty="0" smtClean="0"/>
              <a:t>, Mercy </a:t>
            </a:r>
            <a:r>
              <a:rPr lang="de-DE" sz="2000" dirty="0"/>
              <a:t>S</a:t>
            </a:r>
            <a:r>
              <a:rPr lang="de-DE" sz="2000" dirty="0" smtClean="0"/>
              <a:t>eat, gold-</a:t>
            </a:r>
            <a:r>
              <a:rPr lang="de-DE" sz="2000" dirty="0" err="1" smtClean="0"/>
              <a:t>covered</a:t>
            </a:r>
            <a:r>
              <a:rPr lang="de-DE" sz="2000" dirty="0" smtClean="0"/>
              <a:t> </a:t>
            </a:r>
            <a:r>
              <a:rPr lang="de-DE" sz="2000" dirty="0" err="1" smtClean="0"/>
              <a:t>wooden</a:t>
            </a:r>
            <a:r>
              <a:rPr lang="de-DE" sz="2000" dirty="0" smtClean="0"/>
              <a:t> </a:t>
            </a:r>
            <a:r>
              <a:rPr lang="de-DE" sz="2000" dirty="0" err="1" smtClean="0"/>
              <a:t>chest</a:t>
            </a:r>
            <a:endParaRPr lang="de-DE" sz="2000" dirty="0"/>
          </a:p>
        </p:txBody>
      </p:sp>
    </p:spTree>
    <p:extLst>
      <p:ext uri="{BB962C8B-B14F-4D97-AF65-F5344CB8AC3E}">
        <p14:creationId xmlns:p14="http://schemas.microsoft.com/office/powerpoint/2010/main" val="421838332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606842"/>
            <a:ext cx="8825659" cy="3412958"/>
          </a:xfrm>
        </p:spPr>
        <p:txBody>
          <a:bodyPr/>
          <a:lstStyle/>
          <a:p>
            <a:pPr marL="0" indent="0">
              <a:buNone/>
            </a:pPr>
            <a:r>
              <a:rPr lang="de-DE" dirty="0" smtClean="0"/>
              <a:t>The </a:t>
            </a:r>
            <a:r>
              <a:rPr lang="de-DE" dirty="0" err="1" smtClean="0"/>
              <a:t>number</a:t>
            </a:r>
            <a:r>
              <a:rPr lang="de-DE" dirty="0" smtClean="0"/>
              <a:t> </a:t>
            </a:r>
            <a:r>
              <a:rPr lang="de-DE" b="1" dirty="0" err="1" smtClean="0">
                <a:solidFill>
                  <a:srgbClr val="C00000"/>
                </a:solidFill>
              </a:rPr>
              <a:t>three</a:t>
            </a:r>
            <a:r>
              <a:rPr lang="de-DE" dirty="0" smtClean="0"/>
              <a:t> in </a:t>
            </a:r>
            <a:r>
              <a:rPr lang="de-DE" dirty="0" err="1" smtClean="0"/>
              <a:t>the</a:t>
            </a:r>
            <a:r>
              <a:rPr lang="de-DE" dirty="0" smtClean="0"/>
              <a:t> </a:t>
            </a:r>
            <a:r>
              <a:rPr lang="de-DE" dirty="0" err="1" smtClean="0"/>
              <a:t>division</a:t>
            </a:r>
            <a:r>
              <a:rPr lang="de-DE" dirty="0" smtClean="0"/>
              <a:t> </a:t>
            </a:r>
            <a:r>
              <a:rPr lang="de-DE" dirty="0" err="1" smtClean="0"/>
              <a:t>of</a:t>
            </a:r>
            <a:r>
              <a:rPr lang="de-DE" dirty="0" smtClean="0"/>
              <a:t> </a:t>
            </a:r>
            <a:r>
              <a:rPr lang="de-DE" dirty="0" err="1" smtClean="0"/>
              <a:t>tabernacle</a:t>
            </a:r>
            <a:r>
              <a:rPr lang="de-DE" dirty="0" smtClean="0"/>
              <a:t> </a:t>
            </a:r>
            <a:r>
              <a:rPr lang="de-DE" dirty="0" err="1" smtClean="0"/>
              <a:t>and</a:t>
            </a:r>
            <a:r>
              <a:rPr lang="de-DE" dirty="0" smtClean="0"/>
              <a:t> temple</a:t>
            </a:r>
          </a:p>
          <a:p>
            <a:pPr marL="0" indent="0">
              <a:buNone/>
            </a:pPr>
            <a:r>
              <a:rPr lang="de-DE" dirty="0" err="1" smtClean="0">
                <a:solidFill>
                  <a:srgbClr val="C00000"/>
                </a:solidFill>
              </a:rPr>
              <a:t>Outer</a:t>
            </a:r>
            <a:r>
              <a:rPr lang="de-DE" dirty="0" smtClean="0">
                <a:solidFill>
                  <a:srgbClr val="C00000"/>
                </a:solidFill>
              </a:rPr>
              <a:t> </a:t>
            </a:r>
            <a:r>
              <a:rPr lang="de-DE" dirty="0">
                <a:solidFill>
                  <a:srgbClr val="C00000"/>
                </a:solidFill>
              </a:rPr>
              <a:t>C</a:t>
            </a:r>
            <a:r>
              <a:rPr lang="de-DE" dirty="0" smtClean="0">
                <a:solidFill>
                  <a:srgbClr val="C00000"/>
                </a:solidFill>
              </a:rPr>
              <a:t>ourt</a:t>
            </a:r>
            <a:r>
              <a:rPr lang="de-DE" dirty="0" smtClean="0"/>
              <a:t>, </a:t>
            </a:r>
            <a:r>
              <a:rPr lang="de-DE" dirty="0" smtClean="0">
                <a:solidFill>
                  <a:srgbClr val="C00000"/>
                </a:solidFill>
              </a:rPr>
              <a:t>Holy Place</a:t>
            </a:r>
            <a:r>
              <a:rPr lang="de-DE" dirty="0" smtClean="0"/>
              <a:t>, </a:t>
            </a:r>
            <a:r>
              <a:rPr lang="de-DE" dirty="0" smtClean="0">
                <a:solidFill>
                  <a:srgbClr val="C00000"/>
                </a:solidFill>
              </a:rPr>
              <a:t>Most Holy Place</a:t>
            </a:r>
          </a:p>
          <a:p>
            <a:pPr marL="0" indent="0">
              <a:buNone/>
            </a:pPr>
            <a:endParaRPr lang="de-DE" dirty="0" smtClean="0"/>
          </a:p>
          <a:p>
            <a:pPr marL="0" indent="0">
              <a:buNone/>
            </a:pPr>
            <a:endParaRPr lang="de-DE" dirty="0"/>
          </a:p>
        </p:txBody>
      </p:sp>
      <p:pic>
        <p:nvPicPr>
          <p:cNvPr id="4" name="Bildplatzhalter 4"/>
          <p:cNvPicPr>
            <a:picLocks noChangeAspect="1"/>
          </p:cNvPicPr>
          <p:nvPr/>
        </p:nvPicPr>
        <p:blipFill>
          <a:blip r:embed="rId2">
            <a:extLst>
              <a:ext uri="{28A0092B-C50C-407E-A947-70E740481C1C}">
                <a14:useLocalDpi xmlns:a14="http://schemas.microsoft.com/office/drawing/2010/main" val="0"/>
              </a:ext>
            </a:extLst>
          </a:blip>
          <a:srcRect t="13474" b="13474"/>
          <a:stretch>
            <a:fillRect/>
          </a:stretch>
        </p:blipFill>
        <p:spPr>
          <a:xfrm>
            <a:off x="1154954" y="3609175"/>
            <a:ext cx="7807400" cy="3147474"/>
          </a:xfrm>
          <a:prstGeom prst="rect">
            <a:avLst/>
          </a:prstGeom>
        </p:spPr>
      </p:pic>
    </p:spTree>
    <p:extLst>
      <p:ext uri="{BB962C8B-B14F-4D97-AF65-F5344CB8AC3E}">
        <p14:creationId xmlns:p14="http://schemas.microsoft.com/office/powerpoint/2010/main" val="227058631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606842"/>
            <a:ext cx="8825659" cy="3978442"/>
          </a:xfrm>
        </p:spPr>
        <p:txBody>
          <a:bodyPr>
            <a:normAutofit/>
          </a:bodyPr>
          <a:lstStyle/>
          <a:p>
            <a:pPr marL="0" indent="0">
              <a:buNone/>
            </a:pPr>
            <a:r>
              <a:rPr lang="de-DE" sz="2000" dirty="0" smtClean="0"/>
              <a:t>The </a:t>
            </a:r>
            <a:r>
              <a:rPr lang="de-DE" sz="2000" dirty="0" err="1"/>
              <a:t>number</a:t>
            </a:r>
            <a:r>
              <a:rPr lang="de-DE" sz="2000" dirty="0"/>
              <a:t> </a:t>
            </a:r>
            <a:r>
              <a:rPr lang="de-DE" sz="2000" b="1" dirty="0" err="1" smtClean="0">
                <a:solidFill>
                  <a:srgbClr val="C00000"/>
                </a:solidFill>
              </a:rPr>
              <a:t>three</a:t>
            </a:r>
            <a:r>
              <a:rPr lang="de-DE" sz="2000" dirty="0" smtClean="0"/>
              <a:t> in </a:t>
            </a:r>
            <a:r>
              <a:rPr lang="de-DE" sz="2000" dirty="0" err="1" smtClean="0"/>
              <a:t>the</a:t>
            </a:r>
            <a:r>
              <a:rPr lang="de-DE" sz="2000" dirty="0" smtClean="0"/>
              <a:t> </a:t>
            </a:r>
            <a:r>
              <a:rPr lang="de-DE" sz="2000" dirty="0" err="1" smtClean="0"/>
              <a:t>Ark</a:t>
            </a:r>
            <a:r>
              <a:rPr lang="de-DE" sz="2000" dirty="0" smtClean="0"/>
              <a:t> </a:t>
            </a:r>
            <a:r>
              <a:rPr lang="de-DE" sz="2000" dirty="0" err="1" smtClean="0"/>
              <a:t>of</a:t>
            </a:r>
            <a:r>
              <a:rPr lang="de-DE" sz="2000" dirty="0" smtClean="0"/>
              <a:t> </a:t>
            </a:r>
            <a:r>
              <a:rPr lang="de-DE" sz="2000" dirty="0" err="1" smtClean="0"/>
              <a:t>the</a:t>
            </a:r>
            <a:r>
              <a:rPr lang="de-DE" sz="2000" dirty="0" smtClean="0"/>
              <a:t> </a:t>
            </a:r>
            <a:r>
              <a:rPr lang="de-DE" sz="2000" dirty="0" err="1" smtClean="0"/>
              <a:t>Covenant</a:t>
            </a:r>
            <a:endParaRPr lang="de-DE" sz="2000" dirty="0" smtClean="0"/>
          </a:p>
          <a:p>
            <a:pPr marL="0" indent="0">
              <a:buNone/>
            </a:pPr>
            <a:endParaRPr lang="de-DE" sz="2000" dirty="0" smtClean="0"/>
          </a:p>
          <a:p>
            <a:pPr marL="0" indent="0">
              <a:buNone/>
            </a:pPr>
            <a:r>
              <a:rPr lang="de-DE" sz="2000" dirty="0" err="1" smtClean="0"/>
              <a:t>Ten</a:t>
            </a:r>
            <a:r>
              <a:rPr lang="de-DE" sz="2000" dirty="0" smtClean="0"/>
              <a:t> </a:t>
            </a:r>
            <a:r>
              <a:rPr lang="de-DE" sz="2000" dirty="0" err="1"/>
              <a:t>c</a:t>
            </a:r>
            <a:r>
              <a:rPr lang="de-DE" sz="2000" dirty="0" err="1" smtClean="0"/>
              <a:t>ommandments</a:t>
            </a:r>
            <a:r>
              <a:rPr lang="de-DE" sz="2000" dirty="0" smtClean="0"/>
              <a:t>, Rod </a:t>
            </a:r>
            <a:r>
              <a:rPr lang="de-DE" sz="2000" dirty="0" err="1" smtClean="0"/>
              <a:t>that</a:t>
            </a:r>
            <a:r>
              <a:rPr lang="de-DE" sz="2000" dirty="0" smtClean="0"/>
              <a:t> </a:t>
            </a:r>
            <a:r>
              <a:rPr lang="de-DE" sz="2000" dirty="0" err="1" smtClean="0"/>
              <a:t>budded</a:t>
            </a:r>
            <a:r>
              <a:rPr lang="de-DE" sz="2000" dirty="0" smtClean="0"/>
              <a:t>, Golden Pot </a:t>
            </a:r>
            <a:r>
              <a:rPr lang="de-DE" sz="2000" dirty="0" err="1" smtClean="0"/>
              <a:t>of</a:t>
            </a:r>
            <a:r>
              <a:rPr lang="de-DE" sz="2000" dirty="0" smtClean="0"/>
              <a:t> Manna</a:t>
            </a:r>
          </a:p>
          <a:p>
            <a:pPr marL="0" indent="0">
              <a:buNone/>
            </a:pPr>
            <a:endParaRPr lang="de-DE" sz="2000" dirty="0" smtClean="0"/>
          </a:p>
          <a:p>
            <a:pPr marL="0" indent="0">
              <a:buNone/>
            </a:pPr>
            <a:r>
              <a:rPr lang="de-DE" sz="2000" dirty="0" err="1" smtClean="0"/>
              <a:t>Two</a:t>
            </a:r>
            <a:r>
              <a:rPr lang="de-DE" sz="2000" dirty="0" smtClean="0"/>
              <a:t> </a:t>
            </a:r>
            <a:r>
              <a:rPr lang="de-DE" sz="2000" dirty="0" err="1"/>
              <a:t>C</a:t>
            </a:r>
            <a:r>
              <a:rPr lang="de-DE" sz="2000" dirty="0" err="1" smtClean="0"/>
              <a:t>herubims</a:t>
            </a:r>
            <a:r>
              <a:rPr lang="de-DE" sz="2000" dirty="0" smtClean="0"/>
              <a:t>, Mercy </a:t>
            </a:r>
            <a:r>
              <a:rPr lang="de-DE" sz="2000" dirty="0"/>
              <a:t>S</a:t>
            </a:r>
            <a:r>
              <a:rPr lang="de-DE" sz="2000" dirty="0" smtClean="0"/>
              <a:t>eat, gold-</a:t>
            </a:r>
            <a:r>
              <a:rPr lang="de-DE" sz="2000" dirty="0" err="1" smtClean="0"/>
              <a:t>covered</a:t>
            </a:r>
            <a:r>
              <a:rPr lang="de-DE" sz="2000" dirty="0" smtClean="0"/>
              <a:t> </a:t>
            </a:r>
            <a:r>
              <a:rPr lang="de-DE" sz="2000" dirty="0" err="1" smtClean="0"/>
              <a:t>wooden</a:t>
            </a:r>
            <a:r>
              <a:rPr lang="de-DE" sz="2000" dirty="0" smtClean="0"/>
              <a:t> </a:t>
            </a:r>
            <a:r>
              <a:rPr lang="de-DE" sz="2000" dirty="0" err="1" smtClean="0"/>
              <a:t>chest</a:t>
            </a:r>
            <a:endParaRPr lang="de-DE" sz="2000" dirty="0" smtClean="0"/>
          </a:p>
          <a:p>
            <a:pPr marL="0" indent="0">
              <a:buNone/>
            </a:pPr>
            <a:endParaRPr lang="de-DE" sz="2000" dirty="0"/>
          </a:p>
          <a:p>
            <a:pPr marL="0" indent="0">
              <a:buNone/>
            </a:pPr>
            <a:r>
              <a:rPr lang="en-US" sz="2000" dirty="0" smtClean="0"/>
              <a:t>The number </a:t>
            </a:r>
            <a:r>
              <a:rPr lang="de-DE" sz="2000" b="1" dirty="0" err="1" smtClean="0">
                <a:solidFill>
                  <a:srgbClr val="C00000"/>
                </a:solidFill>
              </a:rPr>
              <a:t>three</a:t>
            </a:r>
            <a:r>
              <a:rPr lang="en-US" sz="2000" dirty="0" smtClean="0"/>
              <a:t> in the Noah’s ark:</a:t>
            </a:r>
          </a:p>
          <a:p>
            <a:pPr marL="0" indent="0">
              <a:buNone/>
            </a:pPr>
            <a:r>
              <a:rPr lang="en-US" sz="2000" dirty="0" smtClean="0">
                <a:solidFill>
                  <a:srgbClr val="C00000"/>
                </a:solidFill>
              </a:rPr>
              <a:t>3</a:t>
            </a:r>
            <a:r>
              <a:rPr lang="en-US" sz="2000" dirty="0" smtClean="0"/>
              <a:t> </a:t>
            </a:r>
            <a:r>
              <a:rPr lang="en-US" sz="2000" dirty="0"/>
              <a:t>stories high and </a:t>
            </a:r>
            <a:r>
              <a:rPr lang="en-US" sz="2000" dirty="0">
                <a:solidFill>
                  <a:srgbClr val="C00000"/>
                </a:solidFill>
              </a:rPr>
              <a:t>300</a:t>
            </a:r>
            <a:r>
              <a:rPr lang="en-US" sz="2000" dirty="0"/>
              <a:t> hundred cubits long </a:t>
            </a:r>
            <a:r>
              <a:rPr lang="en-US" sz="2000" dirty="0" smtClean="0"/>
              <a:t>in size</a:t>
            </a:r>
            <a:endParaRPr lang="de-DE" sz="2000" dirty="0"/>
          </a:p>
        </p:txBody>
      </p:sp>
    </p:spTree>
    <p:extLst>
      <p:ext uri="{BB962C8B-B14F-4D97-AF65-F5344CB8AC3E}">
        <p14:creationId xmlns:p14="http://schemas.microsoft.com/office/powerpoint/2010/main" val="29628310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510589"/>
            <a:ext cx="8825659" cy="3938337"/>
          </a:xfrm>
        </p:spPr>
        <p:txBody>
          <a:bodyPr>
            <a:normAutofit/>
          </a:bodyPr>
          <a:lstStyle/>
          <a:p>
            <a:pPr marL="0" indent="0">
              <a:buNone/>
            </a:pPr>
            <a:r>
              <a:rPr lang="de-DE" sz="2000" b="1" dirty="0" err="1" smtClean="0">
                <a:solidFill>
                  <a:srgbClr val="C00000"/>
                </a:solidFill>
              </a:rPr>
              <a:t>Threefold</a:t>
            </a:r>
            <a:r>
              <a:rPr lang="de-DE" sz="2000" dirty="0" smtClean="0"/>
              <a:t> </a:t>
            </a:r>
            <a:r>
              <a:rPr lang="de-DE" sz="2000" dirty="0" err="1" smtClean="0"/>
              <a:t>division</a:t>
            </a:r>
            <a:r>
              <a:rPr lang="de-DE" sz="2000" dirty="0" smtClean="0"/>
              <a:t> </a:t>
            </a:r>
            <a:r>
              <a:rPr lang="de-DE" sz="2000" dirty="0" err="1" smtClean="0"/>
              <a:t>of</a:t>
            </a:r>
            <a:r>
              <a:rPr lang="de-DE" sz="2000" dirty="0" smtClean="0"/>
              <a:t> </a:t>
            </a:r>
            <a:r>
              <a:rPr lang="de-DE" sz="2000" dirty="0" err="1" smtClean="0"/>
              <a:t>men</a:t>
            </a:r>
            <a:r>
              <a:rPr lang="de-DE" sz="2000" dirty="0" smtClean="0"/>
              <a:t>:</a:t>
            </a:r>
            <a:endParaRPr lang="en-US" sz="2000" dirty="0"/>
          </a:p>
          <a:p>
            <a:pPr marL="0" indent="0">
              <a:buNone/>
            </a:pPr>
            <a:r>
              <a:rPr lang="en-US" sz="2000" u="sng" dirty="0" smtClean="0"/>
              <a:t>1. Thessalonians 5, 23</a:t>
            </a:r>
            <a:endParaRPr lang="de-DE" sz="2000" u="sng" dirty="0"/>
          </a:p>
          <a:p>
            <a:pPr marL="0" indent="0">
              <a:buNone/>
            </a:pPr>
            <a:r>
              <a:rPr lang="en-US" sz="2000" dirty="0" smtClean="0"/>
              <a:t>And </a:t>
            </a:r>
            <a:r>
              <a:rPr lang="en-US" sz="2000" dirty="0"/>
              <a:t>the very God of peace sanctify you wholly; and I pray God your whole </a:t>
            </a:r>
            <a:r>
              <a:rPr lang="en-US" sz="2000" b="1" dirty="0">
                <a:solidFill>
                  <a:srgbClr val="C00000"/>
                </a:solidFill>
              </a:rPr>
              <a:t>spirit</a:t>
            </a:r>
            <a:r>
              <a:rPr lang="en-US" sz="2000" dirty="0"/>
              <a:t> and </a:t>
            </a:r>
            <a:r>
              <a:rPr lang="en-US" sz="2000" b="1" dirty="0">
                <a:solidFill>
                  <a:srgbClr val="C00000"/>
                </a:solidFill>
              </a:rPr>
              <a:t>soul</a:t>
            </a:r>
            <a:r>
              <a:rPr lang="en-US" sz="2000" dirty="0"/>
              <a:t> and </a:t>
            </a:r>
            <a:r>
              <a:rPr lang="en-US" sz="2000" b="1" dirty="0">
                <a:solidFill>
                  <a:srgbClr val="C00000"/>
                </a:solidFill>
              </a:rPr>
              <a:t>body</a:t>
            </a:r>
            <a:r>
              <a:rPr lang="en-US" sz="2000" dirty="0"/>
              <a:t> be preserved blameless unto the coming of our Lord Jesus Christ.</a:t>
            </a:r>
            <a:endParaRPr lang="de-DE" sz="2000" dirty="0"/>
          </a:p>
          <a:p>
            <a:pPr marL="0" indent="0">
              <a:buNone/>
            </a:pPr>
            <a:endParaRPr lang="de-DE" sz="2000" dirty="0"/>
          </a:p>
          <a:p>
            <a:pPr marL="0" indent="0">
              <a:buNone/>
            </a:pPr>
            <a:r>
              <a:rPr lang="de-DE" sz="2000" dirty="0" smtClean="0"/>
              <a:t>The </a:t>
            </a:r>
            <a:r>
              <a:rPr lang="de-DE" sz="2000" dirty="0" err="1"/>
              <a:t>number</a:t>
            </a:r>
            <a:r>
              <a:rPr lang="de-DE" sz="2000" dirty="0"/>
              <a:t> </a:t>
            </a:r>
            <a:r>
              <a:rPr lang="de-DE" sz="2000" b="1" dirty="0" err="1" smtClean="0">
                <a:solidFill>
                  <a:srgbClr val="C00000"/>
                </a:solidFill>
              </a:rPr>
              <a:t>three</a:t>
            </a:r>
            <a:r>
              <a:rPr lang="de-DE" sz="2000" dirty="0" smtClean="0"/>
              <a:t> in </a:t>
            </a:r>
            <a:r>
              <a:rPr lang="de-DE" sz="2000" dirty="0" err="1" smtClean="0"/>
              <a:t>the</a:t>
            </a:r>
            <a:r>
              <a:rPr lang="de-DE" sz="2000" dirty="0" smtClean="0"/>
              <a:t> </a:t>
            </a:r>
            <a:r>
              <a:rPr lang="de-DE" sz="2000" dirty="0" err="1" smtClean="0"/>
              <a:t>office</a:t>
            </a:r>
            <a:r>
              <a:rPr lang="de-DE" sz="2000" dirty="0" smtClean="0"/>
              <a:t> </a:t>
            </a:r>
            <a:r>
              <a:rPr lang="de-DE" sz="2000" dirty="0" err="1" smtClean="0"/>
              <a:t>of</a:t>
            </a:r>
            <a:r>
              <a:rPr lang="de-DE" sz="2000" dirty="0" smtClean="0"/>
              <a:t> Christ:</a:t>
            </a:r>
          </a:p>
          <a:p>
            <a:pPr marL="0" indent="0">
              <a:buNone/>
            </a:pPr>
            <a:r>
              <a:rPr lang="en-US" sz="2000" b="1" dirty="0" smtClean="0">
                <a:solidFill>
                  <a:srgbClr val="C00000"/>
                </a:solidFill>
              </a:rPr>
              <a:t>Prophet</a:t>
            </a:r>
            <a:r>
              <a:rPr lang="en-US" sz="2000" dirty="0"/>
              <a:t>, </a:t>
            </a:r>
            <a:r>
              <a:rPr lang="en-US" sz="2000" b="1" dirty="0">
                <a:solidFill>
                  <a:srgbClr val="C00000"/>
                </a:solidFill>
              </a:rPr>
              <a:t>Priest</a:t>
            </a:r>
            <a:r>
              <a:rPr lang="en-US" sz="2000" dirty="0"/>
              <a:t> and </a:t>
            </a:r>
            <a:r>
              <a:rPr lang="en-US" sz="2000" b="1" dirty="0" smtClean="0">
                <a:solidFill>
                  <a:srgbClr val="C00000"/>
                </a:solidFill>
              </a:rPr>
              <a:t>King</a:t>
            </a:r>
            <a:r>
              <a:rPr lang="en-US" sz="2000" dirty="0"/>
              <a:t>.</a:t>
            </a:r>
            <a:endParaRPr lang="de-DE" sz="2000" dirty="0"/>
          </a:p>
          <a:p>
            <a:pPr marL="0" indent="0">
              <a:buNone/>
            </a:pPr>
            <a:endParaRPr lang="de-DE" sz="2000" b="1" dirty="0">
              <a:solidFill>
                <a:srgbClr val="C00000"/>
              </a:solidFill>
            </a:endParaRPr>
          </a:p>
        </p:txBody>
      </p:sp>
    </p:spTree>
    <p:extLst>
      <p:ext uri="{BB962C8B-B14F-4D97-AF65-F5344CB8AC3E}">
        <p14:creationId xmlns:p14="http://schemas.microsoft.com/office/powerpoint/2010/main" val="87409171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three</a:t>
            </a:r>
            <a:r>
              <a:rPr lang="de-DE" dirty="0" smtClean="0"/>
              <a:t> </a:t>
            </a:r>
            <a:r>
              <a:rPr lang="de-DE" dirty="0" err="1" smtClean="0"/>
              <a:t>days</a:t>
            </a:r>
            <a:r>
              <a:rPr lang="de-DE" dirty="0" smtClean="0"/>
              <a:t> </a:t>
            </a:r>
            <a:r>
              <a:rPr lang="de-DE" dirty="0" err="1" smtClean="0"/>
              <a:t>prediction</a:t>
            </a:r>
            <a:r>
              <a:rPr lang="de-DE" dirty="0" smtClean="0"/>
              <a:t> </a:t>
            </a:r>
            <a:r>
              <a:rPr lang="de-DE" dirty="0" err="1" smtClean="0"/>
              <a:t>of</a:t>
            </a:r>
            <a:r>
              <a:rPr lang="de-DE" dirty="0"/>
              <a:t> </a:t>
            </a:r>
            <a:r>
              <a:rPr lang="de-DE" dirty="0" smtClean="0"/>
              <a:t>Jesus</a:t>
            </a:r>
            <a:endParaRPr lang="de-DE" dirty="0"/>
          </a:p>
        </p:txBody>
      </p:sp>
      <p:sp>
        <p:nvSpPr>
          <p:cNvPr id="3" name="Inhaltsplatzhalter 2"/>
          <p:cNvSpPr>
            <a:spLocks noGrp="1"/>
          </p:cNvSpPr>
          <p:nvPr>
            <p:ph idx="1"/>
          </p:nvPr>
        </p:nvSpPr>
        <p:spPr>
          <a:xfrm>
            <a:off x="1154954" y="2542674"/>
            <a:ext cx="8825659" cy="4315326"/>
          </a:xfrm>
        </p:spPr>
        <p:txBody>
          <a:bodyPr>
            <a:normAutofit/>
          </a:bodyPr>
          <a:lstStyle/>
          <a:p>
            <a:pPr marL="0" indent="0">
              <a:buNone/>
            </a:pPr>
            <a:r>
              <a:rPr lang="en-US" u="sng" dirty="0" smtClean="0"/>
              <a:t>Matthew 12, 40</a:t>
            </a:r>
          </a:p>
          <a:p>
            <a:pPr marL="0" indent="0">
              <a:buNone/>
            </a:pPr>
            <a:r>
              <a:rPr lang="en-US" b="1" baseline="30000" dirty="0"/>
              <a:t> </a:t>
            </a:r>
            <a:r>
              <a:rPr lang="en-US" dirty="0"/>
              <a:t>For as Jonas was </a:t>
            </a:r>
            <a:r>
              <a:rPr lang="en-US" b="1" dirty="0">
                <a:solidFill>
                  <a:srgbClr val="C00000"/>
                </a:solidFill>
              </a:rPr>
              <a:t>three</a:t>
            </a:r>
            <a:r>
              <a:rPr lang="en-US" dirty="0"/>
              <a:t> days and three nights in the whale's belly; so shall the Son of man be three days and three nights in the heart of the earth</a:t>
            </a:r>
            <a:r>
              <a:rPr lang="en-US" dirty="0" smtClean="0"/>
              <a:t>.</a:t>
            </a:r>
          </a:p>
          <a:p>
            <a:pPr marL="0" indent="0">
              <a:buNone/>
            </a:pPr>
            <a:endParaRPr lang="de-DE" sz="1200" dirty="0"/>
          </a:p>
          <a:p>
            <a:pPr marL="0" indent="0">
              <a:buNone/>
            </a:pPr>
            <a:r>
              <a:rPr lang="en-US" u="sng" dirty="0"/>
              <a:t>Matthew </a:t>
            </a:r>
            <a:r>
              <a:rPr lang="en-US" u="sng" dirty="0" smtClean="0"/>
              <a:t>27, 63</a:t>
            </a:r>
            <a:endParaRPr lang="en-US" u="sng" dirty="0"/>
          </a:p>
          <a:p>
            <a:pPr marL="0" indent="0">
              <a:buNone/>
            </a:pPr>
            <a:r>
              <a:rPr lang="en-US" dirty="0" smtClean="0"/>
              <a:t>Saying</a:t>
            </a:r>
            <a:r>
              <a:rPr lang="en-US" dirty="0"/>
              <a:t>, Sir, we remember that that deceiver said, while he was yet alive, After </a:t>
            </a:r>
            <a:r>
              <a:rPr lang="en-US" b="1" dirty="0">
                <a:solidFill>
                  <a:srgbClr val="C00000"/>
                </a:solidFill>
              </a:rPr>
              <a:t>three</a:t>
            </a:r>
            <a:r>
              <a:rPr lang="en-US" dirty="0"/>
              <a:t> days I will rise </a:t>
            </a:r>
            <a:r>
              <a:rPr lang="en-US" dirty="0" smtClean="0"/>
              <a:t>again.</a:t>
            </a:r>
          </a:p>
          <a:p>
            <a:pPr marL="0" indent="0">
              <a:buNone/>
            </a:pPr>
            <a:endParaRPr lang="de-DE" sz="1200" dirty="0"/>
          </a:p>
          <a:p>
            <a:pPr marL="0" indent="0">
              <a:buNone/>
            </a:pPr>
            <a:r>
              <a:rPr lang="en-US" u="sng" dirty="0" smtClean="0"/>
              <a:t>Mark 8, 31 </a:t>
            </a:r>
          </a:p>
          <a:p>
            <a:pPr marL="0" indent="0">
              <a:buNone/>
            </a:pPr>
            <a:r>
              <a:rPr lang="en-US" dirty="0" smtClean="0"/>
              <a:t>And </a:t>
            </a:r>
            <a:r>
              <a:rPr lang="en-US" dirty="0"/>
              <a:t>he began to teach them, that the Son of man must suffer many things, and be rejected of the elders, and of the chief priests, and scribes, and be killed, and after </a:t>
            </a:r>
            <a:r>
              <a:rPr lang="en-US" b="1" dirty="0">
                <a:solidFill>
                  <a:srgbClr val="C00000"/>
                </a:solidFill>
              </a:rPr>
              <a:t>three</a:t>
            </a:r>
            <a:r>
              <a:rPr lang="en-US" dirty="0"/>
              <a:t> days rise again.</a:t>
            </a:r>
            <a:endParaRPr lang="de-DE" dirty="0"/>
          </a:p>
          <a:p>
            <a:endParaRPr lang="de-DE" dirty="0"/>
          </a:p>
        </p:txBody>
      </p:sp>
    </p:spTree>
    <p:extLst>
      <p:ext uri="{BB962C8B-B14F-4D97-AF65-F5344CB8AC3E}">
        <p14:creationId xmlns:p14="http://schemas.microsoft.com/office/powerpoint/2010/main" val="41692230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302042"/>
            <a:ext cx="8825659" cy="4456566"/>
          </a:xfrm>
        </p:spPr>
        <p:txBody>
          <a:bodyPr>
            <a:normAutofit fontScale="92500" lnSpcReduction="10000"/>
          </a:bodyPr>
          <a:lstStyle/>
          <a:p>
            <a:pPr marL="0" indent="0">
              <a:buNone/>
            </a:pPr>
            <a:r>
              <a:rPr lang="de-DE" dirty="0" smtClean="0"/>
              <a:t>The </a:t>
            </a:r>
            <a:r>
              <a:rPr lang="de-DE" dirty="0" err="1"/>
              <a:t>number</a:t>
            </a:r>
            <a:r>
              <a:rPr lang="de-DE" dirty="0"/>
              <a:t> </a:t>
            </a:r>
            <a:r>
              <a:rPr lang="de-DE" b="1" dirty="0" err="1" smtClean="0">
                <a:solidFill>
                  <a:srgbClr val="C00000"/>
                </a:solidFill>
              </a:rPr>
              <a:t>three</a:t>
            </a:r>
            <a:r>
              <a:rPr lang="de-DE" dirty="0" smtClean="0"/>
              <a:t> in time:</a:t>
            </a:r>
          </a:p>
          <a:p>
            <a:pPr marL="0" indent="0">
              <a:buNone/>
            </a:pPr>
            <a:r>
              <a:rPr lang="de-DE" dirty="0" err="1" smtClean="0">
                <a:solidFill>
                  <a:srgbClr val="C00000"/>
                </a:solidFill>
              </a:rPr>
              <a:t>Present</a:t>
            </a:r>
            <a:r>
              <a:rPr lang="de-DE" dirty="0" smtClean="0"/>
              <a:t>, </a:t>
            </a:r>
            <a:r>
              <a:rPr lang="de-DE" dirty="0" err="1" smtClean="0">
                <a:solidFill>
                  <a:srgbClr val="C00000"/>
                </a:solidFill>
              </a:rPr>
              <a:t>Past</a:t>
            </a:r>
            <a:r>
              <a:rPr lang="de-DE" dirty="0" smtClean="0"/>
              <a:t>, </a:t>
            </a:r>
            <a:r>
              <a:rPr lang="de-DE" dirty="0" smtClean="0">
                <a:solidFill>
                  <a:srgbClr val="C00000"/>
                </a:solidFill>
              </a:rPr>
              <a:t>Future</a:t>
            </a:r>
          </a:p>
          <a:p>
            <a:pPr marL="0" indent="0">
              <a:buNone/>
            </a:pPr>
            <a:endParaRPr lang="de-DE" dirty="0" smtClean="0"/>
          </a:p>
          <a:p>
            <a:pPr marL="0" indent="0">
              <a:buNone/>
            </a:pPr>
            <a:r>
              <a:rPr lang="en-US" b="1" dirty="0">
                <a:hlinkClick r:id="rId2"/>
              </a:rPr>
              <a:t>Revelation 1:4</a:t>
            </a:r>
            <a:endParaRPr lang="en-US" b="1" dirty="0"/>
          </a:p>
          <a:p>
            <a:pPr marL="0" indent="0">
              <a:buNone/>
            </a:pPr>
            <a:r>
              <a:rPr lang="en-US" dirty="0"/>
              <a:t>John to the seven churches which are in Asia: Grace be unto you, and peace, from him which </a:t>
            </a:r>
            <a:r>
              <a:rPr lang="en-US" b="1" dirty="0"/>
              <a:t>is</a:t>
            </a:r>
            <a:r>
              <a:rPr lang="en-US" dirty="0"/>
              <a:t>, and which </a:t>
            </a:r>
            <a:r>
              <a:rPr lang="en-US" b="1" dirty="0"/>
              <a:t>was</a:t>
            </a:r>
            <a:r>
              <a:rPr lang="en-US" dirty="0"/>
              <a:t>, and which </a:t>
            </a:r>
            <a:r>
              <a:rPr lang="en-US" b="1" dirty="0"/>
              <a:t>is</a:t>
            </a:r>
            <a:r>
              <a:rPr lang="en-US" dirty="0"/>
              <a:t> to </a:t>
            </a:r>
            <a:r>
              <a:rPr lang="en-US" b="1" dirty="0"/>
              <a:t>come</a:t>
            </a:r>
            <a:r>
              <a:rPr lang="en-US" dirty="0"/>
              <a:t>; and from the seven Spirits which are before his </a:t>
            </a:r>
            <a:endParaRPr lang="en-US" dirty="0" smtClean="0"/>
          </a:p>
          <a:p>
            <a:pPr marL="0" indent="0">
              <a:buNone/>
            </a:pPr>
            <a:r>
              <a:rPr lang="en-US" b="1" dirty="0" smtClean="0">
                <a:hlinkClick r:id="rId3"/>
              </a:rPr>
              <a:t>Revelation </a:t>
            </a:r>
            <a:r>
              <a:rPr lang="en-US" b="1" dirty="0">
                <a:hlinkClick r:id="rId3"/>
              </a:rPr>
              <a:t>1:8</a:t>
            </a:r>
            <a:endParaRPr lang="en-US" b="1" dirty="0"/>
          </a:p>
          <a:p>
            <a:pPr marL="0" indent="0">
              <a:buNone/>
            </a:pPr>
            <a:r>
              <a:rPr lang="en-US" dirty="0"/>
              <a:t>I am Alpha and Omega, the beginning and the ending, </a:t>
            </a:r>
            <a:r>
              <a:rPr lang="en-US" dirty="0" err="1"/>
              <a:t>saith</a:t>
            </a:r>
            <a:r>
              <a:rPr lang="en-US" dirty="0"/>
              <a:t> the Lord, which </a:t>
            </a:r>
            <a:r>
              <a:rPr lang="en-US" b="1" dirty="0"/>
              <a:t>is</a:t>
            </a:r>
            <a:r>
              <a:rPr lang="en-US" dirty="0"/>
              <a:t>, and which </a:t>
            </a:r>
            <a:r>
              <a:rPr lang="en-US" b="1" dirty="0"/>
              <a:t>was</a:t>
            </a:r>
            <a:r>
              <a:rPr lang="en-US" dirty="0"/>
              <a:t>, and which </a:t>
            </a:r>
            <a:r>
              <a:rPr lang="en-US" b="1" dirty="0"/>
              <a:t>is</a:t>
            </a:r>
            <a:r>
              <a:rPr lang="en-US" dirty="0"/>
              <a:t> to </a:t>
            </a:r>
            <a:r>
              <a:rPr lang="en-US" b="1" dirty="0"/>
              <a:t>come</a:t>
            </a:r>
            <a:r>
              <a:rPr lang="en-US" dirty="0"/>
              <a:t>, </a:t>
            </a:r>
            <a:r>
              <a:rPr lang="en-US" dirty="0" smtClean="0"/>
              <a:t>the Almighty.</a:t>
            </a:r>
            <a:endParaRPr lang="en-US" dirty="0"/>
          </a:p>
          <a:p>
            <a:pPr marL="0" indent="0">
              <a:buNone/>
            </a:pPr>
            <a:r>
              <a:rPr lang="en-US" b="1" dirty="0">
                <a:hlinkClick r:id="rId4"/>
              </a:rPr>
              <a:t>Revelation 4:8</a:t>
            </a:r>
            <a:endParaRPr lang="en-US" b="1" dirty="0"/>
          </a:p>
          <a:p>
            <a:pPr marL="0" indent="0">
              <a:buNone/>
            </a:pPr>
            <a:r>
              <a:rPr lang="en-US" dirty="0"/>
              <a:t>And the four beasts had each of them six wings about him; and they were full of eyes within: and they rest not day and night, saying, Holy, holy, holy, </a:t>
            </a:r>
            <a:r>
              <a:rPr lang="en-US" cap="small" dirty="0"/>
              <a:t>Lord</a:t>
            </a:r>
            <a:r>
              <a:rPr lang="en-US" dirty="0"/>
              <a:t> God Almighty, which </a:t>
            </a:r>
            <a:r>
              <a:rPr lang="en-US" b="1" dirty="0"/>
              <a:t>was</a:t>
            </a:r>
            <a:r>
              <a:rPr lang="en-US" dirty="0"/>
              <a:t>, and </a:t>
            </a:r>
            <a:r>
              <a:rPr lang="en-US" b="1" dirty="0"/>
              <a:t>is</a:t>
            </a:r>
            <a:r>
              <a:rPr lang="en-US" dirty="0"/>
              <a:t>, and </a:t>
            </a:r>
            <a:r>
              <a:rPr lang="en-US" b="1" dirty="0"/>
              <a:t>is</a:t>
            </a:r>
            <a:r>
              <a:rPr lang="en-US" dirty="0"/>
              <a:t> to </a:t>
            </a:r>
            <a:r>
              <a:rPr lang="en-US" b="1" dirty="0"/>
              <a:t>come</a:t>
            </a:r>
            <a:r>
              <a:rPr lang="en-US" dirty="0"/>
              <a:t>.</a:t>
            </a:r>
          </a:p>
          <a:p>
            <a:pPr marL="0" indent="0">
              <a:buNone/>
            </a:pPr>
            <a:endParaRPr lang="de-DE" dirty="0"/>
          </a:p>
        </p:txBody>
      </p:sp>
    </p:spTree>
    <p:extLst>
      <p:ext uri="{BB962C8B-B14F-4D97-AF65-F5344CB8AC3E}">
        <p14:creationId xmlns:p14="http://schemas.microsoft.com/office/powerpoint/2010/main" val="16126981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390274"/>
            <a:ext cx="9690625" cy="4336529"/>
          </a:xfrm>
        </p:spPr>
        <p:txBody>
          <a:bodyPr>
            <a:normAutofit lnSpcReduction="10000"/>
          </a:bodyPr>
          <a:lstStyle/>
          <a:p>
            <a:pPr marL="0" indent="0">
              <a:buNone/>
            </a:pPr>
            <a:r>
              <a:rPr lang="de-DE" dirty="0" smtClean="0"/>
              <a:t>The </a:t>
            </a:r>
            <a:r>
              <a:rPr lang="de-DE" dirty="0" err="1" smtClean="0"/>
              <a:t>Sheperd</a:t>
            </a:r>
            <a:r>
              <a:rPr lang="de-DE" dirty="0" smtClean="0"/>
              <a:t> Psalm </a:t>
            </a:r>
            <a:r>
              <a:rPr lang="de-DE" b="1" dirty="0" err="1" smtClean="0">
                <a:solidFill>
                  <a:srgbClr val="C00000"/>
                </a:solidFill>
              </a:rPr>
              <a:t>Trilogy</a:t>
            </a:r>
            <a:r>
              <a:rPr lang="de-DE" dirty="0" smtClean="0"/>
              <a:t> </a:t>
            </a:r>
            <a:r>
              <a:rPr lang="de-DE" dirty="0" err="1" smtClean="0"/>
              <a:t>about</a:t>
            </a:r>
            <a:r>
              <a:rPr lang="de-DE" dirty="0" smtClean="0"/>
              <a:t> </a:t>
            </a:r>
          </a:p>
          <a:p>
            <a:pPr marL="0" indent="0">
              <a:buNone/>
            </a:pPr>
            <a:r>
              <a:rPr lang="de-DE" b="1" dirty="0" err="1" smtClean="0">
                <a:solidFill>
                  <a:srgbClr val="C00000"/>
                </a:solidFill>
              </a:rPr>
              <a:t>Past</a:t>
            </a:r>
            <a:r>
              <a:rPr lang="de-DE" dirty="0" smtClean="0"/>
              <a:t>,</a:t>
            </a:r>
            <a:r>
              <a:rPr lang="de-DE" dirty="0" smtClean="0">
                <a:solidFill>
                  <a:srgbClr val="C00000"/>
                </a:solidFill>
              </a:rPr>
              <a:t> </a:t>
            </a:r>
            <a:r>
              <a:rPr lang="de-DE" b="1" dirty="0" err="1" smtClean="0">
                <a:solidFill>
                  <a:srgbClr val="C00000"/>
                </a:solidFill>
              </a:rPr>
              <a:t>Present</a:t>
            </a:r>
            <a:r>
              <a:rPr lang="de-DE" dirty="0" smtClean="0"/>
              <a:t>, </a:t>
            </a:r>
            <a:r>
              <a:rPr lang="de-DE" b="1" dirty="0" smtClean="0">
                <a:solidFill>
                  <a:srgbClr val="C00000"/>
                </a:solidFill>
              </a:rPr>
              <a:t>Future</a:t>
            </a:r>
            <a:r>
              <a:rPr lang="de-DE" dirty="0" smtClean="0">
                <a:solidFill>
                  <a:srgbClr val="C00000"/>
                </a:solidFill>
              </a:rPr>
              <a:t> </a:t>
            </a:r>
          </a:p>
          <a:p>
            <a:pPr marL="0" indent="0">
              <a:buNone/>
            </a:pPr>
            <a:endParaRPr lang="de-DE" sz="1000" dirty="0" smtClean="0">
              <a:solidFill>
                <a:srgbClr val="C00000"/>
              </a:solidFill>
            </a:endParaRPr>
          </a:p>
          <a:p>
            <a:pPr marL="0" indent="0">
              <a:buNone/>
            </a:pPr>
            <a:r>
              <a:rPr lang="en-US" b="1" dirty="0" smtClean="0">
                <a:solidFill>
                  <a:srgbClr val="002060"/>
                </a:solidFill>
              </a:rPr>
              <a:t>Psalm 22</a:t>
            </a:r>
            <a:r>
              <a:rPr lang="en-US" dirty="0" smtClean="0"/>
              <a:t>: his death</a:t>
            </a:r>
          </a:p>
          <a:p>
            <a:pPr marL="0" indent="0">
              <a:buNone/>
            </a:pPr>
            <a:r>
              <a:rPr lang="en-US" b="1" dirty="0" smtClean="0">
                <a:solidFill>
                  <a:srgbClr val="002060"/>
                </a:solidFill>
              </a:rPr>
              <a:t>Psalm 23</a:t>
            </a:r>
            <a:r>
              <a:rPr lang="en-US" dirty="0" smtClean="0"/>
              <a:t>: his presence</a:t>
            </a:r>
          </a:p>
          <a:p>
            <a:pPr marL="0" indent="0">
              <a:buNone/>
            </a:pPr>
            <a:r>
              <a:rPr lang="en-US" b="1" dirty="0" smtClean="0">
                <a:solidFill>
                  <a:srgbClr val="002060"/>
                </a:solidFill>
              </a:rPr>
              <a:t>Psalm 24</a:t>
            </a:r>
            <a:r>
              <a:rPr lang="en-US" dirty="0" smtClean="0"/>
              <a:t>: his future glory</a:t>
            </a:r>
          </a:p>
          <a:p>
            <a:pPr marL="0" indent="0">
              <a:buNone/>
            </a:pPr>
            <a:endParaRPr lang="en-US" dirty="0" smtClean="0"/>
          </a:p>
          <a:p>
            <a:pPr marL="0" indent="0">
              <a:buNone/>
            </a:pPr>
            <a:r>
              <a:rPr lang="en-US" u="sng" dirty="0">
                <a:hlinkClick r:id="rId2"/>
              </a:rPr>
              <a:t>Hebrews 13:20</a:t>
            </a:r>
            <a:r>
              <a:rPr lang="en-US" dirty="0"/>
              <a:t> Now the God of peace, that brought again from the dead our Lord Jesus, that great shepherd of the sheep, through the blood of the everlasting covenant, </a:t>
            </a:r>
            <a:endParaRPr lang="en-US" dirty="0" smtClean="0"/>
          </a:p>
          <a:p>
            <a:pPr marL="0" indent="0">
              <a:buNone/>
            </a:pPr>
            <a:r>
              <a:rPr lang="en-US" u="sng" dirty="0" smtClean="0">
                <a:hlinkClick r:id="rId3"/>
              </a:rPr>
              <a:t>John 10:14</a:t>
            </a:r>
            <a:r>
              <a:rPr lang="en-US" dirty="0" smtClean="0"/>
              <a:t> I </a:t>
            </a:r>
            <a:r>
              <a:rPr lang="en-US" dirty="0"/>
              <a:t>am the good shepherd, and know my sheep, and am known of mine</a:t>
            </a:r>
            <a:r>
              <a:rPr lang="en-US" dirty="0" smtClean="0"/>
              <a:t>.</a:t>
            </a:r>
          </a:p>
          <a:p>
            <a:pPr marL="0" indent="0">
              <a:buNone/>
            </a:pPr>
            <a:r>
              <a:rPr lang="en-US" u="sng" dirty="0" smtClean="0">
                <a:hlinkClick r:id="rId4"/>
              </a:rPr>
              <a:t>1 </a:t>
            </a:r>
            <a:r>
              <a:rPr lang="en-US" u="sng" dirty="0">
                <a:hlinkClick r:id="rId4"/>
              </a:rPr>
              <a:t>Peter </a:t>
            </a:r>
            <a:r>
              <a:rPr lang="en-US" u="sng" dirty="0" smtClean="0">
                <a:hlinkClick r:id="rId4"/>
              </a:rPr>
              <a:t>5:4</a:t>
            </a:r>
            <a:r>
              <a:rPr lang="en-US" dirty="0"/>
              <a:t> </a:t>
            </a:r>
            <a:r>
              <a:rPr lang="en-US" dirty="0" smtClean="0"/>
              <a:t>And </a:t>
            </a:r>
            <a:r>
              <a:rPr lang="en-US" dirty="0"/>
              <a:t>when the chief Shepherd shall appear, ye shall receive a crown of glory that </a:t>
            </a:r>
            <a:r>
              <a:rPr lang="en-US" dirty="0" err="1"/>
              <a:t>fadeth</a:t>
            </a:r>
            <a:r>
              <a:rPr lang="en-US" dirty="0"/>
              <a:t> not away.</a:t>
            </a:r>
            <a:endParaRPr lang="de-DE" dirty="0"/>
          </a:p>
          <a:p>
            <a:pPr marL="0" indent="0">
              <a:buNone/>
            </a:pPr>
            <a:endParaRPr lang="de-DE" dirty="0" smtClean="0">
              <a:solidFill>
                <a:srgbClr val="C00000"/>
              </a:solidFill>
            </a:endParaRPr>
          </a:p>
          <a:p>
            <a:pPr marL="0" indent="0">
              <a:buNone/>
            </a:pPr>
            <a:endParaRPr lang="de-DE" dirty="0" smtClean="0"/>
          </a:p>
        </p:txBody>
      </p:sp>
    </p:spTree>
    <p:extLst>
      <p:ext uri="{BB962C8B-B14F-4D97-AF65-F5344CB8AC3E}">
        <p14:creationId xmlns:p14="http://schemas.microsoft.com/office/powerpoint/2010/main" val="348726801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3</a:t>
            </a:r>
            <a:endParaRPr lang="de-DE" dirty="0"/>
          </a:p>
        </p:txBody>
      </p:sp>
      <p:sp>
        <p:nvSpPr>
          <p:cNvPr id="3" name="Inhaltsplatzhalter 2"/>
          <p:cNvSpPr>
            <a:spLocks noGrp="1"/>
          </p:cNvSpPr>
          <p:nvPr>
            <p:ph idx="1"/>
          </p:nvPr>
        </p:nvSpPr>
        <p:spPr>
          <a:xfrm>
            <a:off x="1154954" y="2310063"/>
            <a:ext cx="8825659" cy="4448545"/>
          </a:xfrm>
        </p:spPr>
        <p:txBody>
          <a:bodyPr>
            <a:normAutofit/>
          </a:bodyPr>
          <a:lstStyle/>
          <a:p>
            <a:pPr marL="0" indent="0">
              <a:buNone/>
            </a:pPr>
            <a:r>
              <a:rPr lang="de-DE" dirty="0" smtClean="0"/>
              <a:t>The </a:t>
            </a:r>
            <a:r>
              <a:rPr lang="de-DE" dirty="0" err="1"/>
              <a:t>number</a:t>
            </a:r>
            <a:r>
              <a:rPr lang="de-DE" dirty="0"/>
              <a:t> </a:t>
            </a:r>
            <a:r>
              <a:rPr lang="de-DE" b="1" dirty="0" err="1" smtClean="0">
                <a:solidFill>
                  <a:srgbClr val="C00000"/>
                </a:solidFill>
              </a:rPr>
              <a:t>three</a:t>
            </a:r>
            <a:r>
              <a:rPr lang="de-DE" dirty="0" smtClean="0"/>
              <a:t> in </a:t>
            </a:r>
            <a:r>
              <a:rPr lang="de-DE" dirty="0" err="1" smtClean="0"/>
              <a:t>measurement</a:t>
            </a:r>
            <a:r>
              <a:rPr lang="de-DE" dirty="0" smtClean="0"/>
              <a:t>:</a:t>
            </a:r>
          </a:p>
          <a:p>
            <a:pPr marL="0" indent="0">
              <a:buNone/>
            </a:pPr>
            <a:r>
              <a:rPr lang="en-US" b="1" dirty="0" smtClean="0">
                <a:solidFill>
                  <a:srgbClr val="C00000"/>
                </a:solidFill>
              </a:rPr>
              <a:t>Length</a:t>
            </a:r>
            <a:r>
              <a:rPr lang="en-US" dirty="0" smtClean="0"/>
              <a:t>,</a:t>
            </a:r>
            <a:r>
              <a:rPr lang="en-US" dirty="0" smtClean="0">
                <a:solidFill>
                  <a:srgbClr val="C00000"/>
                </a:solidFill>
              </a:rPr>
              <a:t> </a:t>
            </a:r>
            <a:r>
              <a:rPr lang="en-US" b="1" dirty="0" smtClean="0">
                <a:solidFill>
                  <a:srgbClr val="C00000"/>
                </a:solidFill>
              </a:rPr>
              <a:t>Width</a:t>
            </a:r>
            <a:r>
              <a:rPr lang="en-US" dirty="0" smtClean="0"/>
              <a:t>,</a:t>
            </a:r>
            <a:r>
              <a:rPr lang="en-US" dirty="0" smtClean="0">
                <a:solidFill>
                  <a:srgbClr val="C00000"/>
                </a:solidFill>
              </a:rPr>
              <a:t> </a:t>
            </a:r>
            <a:r>
              <a:rPr lang="en-US" dirty="0">
                <a:solidFill>
                  <a:srgbClr val="C00000"/>
                </a:solidFill>
              </a:rPr>
              <a:t>and </a:t>
            </a:r>
            <a:r>
              <a:rPr lang="en-US" b="1" dirty="0">
                <a:solidFill>
                  <a:srgbClr val="C00000"/>
                </a:solidFill>
              </a:rPr>
              <a:t>H</a:t>
            </a:r>
            <a:r>
              <a:rPr lang="en-US" b="1" dirty="0" smtClean="0">
                <a:solidFill>
                  <a:srgbClr val="C00000"/>
                </a:solidFill>
              </a:rPr>
              <a:t>eight</a:t>
            </a:r>
            <a:endParaRPr lang="de-DE" b="1" dirty="0" smtClean="0">
              <a:solidFill>
                <a:srgbClr val="C00000"/>
              </a:solidFill>
            </a:endParaRPr>
          </a:p>
          <a:p>
            <a:pPr marL="0" indent="0">
              <a:buNone/>
            </a:pPr>
            <a:endParaRPr lang="de-DE" dirty="0" smtClean="0"/>
          </a:p>
          <a:p>
            <a:pPr marL="0" indent="0">
              <a:buNone/>
            </a:pPr>
            <a:r>
              <a:rPr lang="de-DE" dirty="0" smtClean="0"/>
              <a:t>26 </a:t>
            </a:r>
            <a:r>
              <a:rPr lang="de-DE" dirty="0" err="1" smtClean="0"/>
              <a:t>times</a:t>
            </a:r>
            <a:r>
              <a:rPr lang="de-DE" dirty="0" smtClean="0"/>
              <a:t> </a:t>
            </a:r>
            <a:r>
              <a:rPr lang="de-DE" dirty="0" err="1" smtClean="0"/>
              <a:t>length</a:t>
            </a:r>
            <a:r>
              <a:rPr lang="de-DE" dirty="0" smtClean="0"/>
              <a:t> in Ezekiel </a:t>
            </a:r>
            <a:r>
              <a:rPr lang="de-DE" dirty="0" err="1" smtClean="0"/>
              <a:t>and</a:t>
            </a:r>
            <a:r>
              <a:rPr lang="de-DE" dirty="0" smtClean="0"/>
              <a:t> 21 </a:t>
            </a:r>
            <a:r>
              <a:rPr lang="de-DE" dirty="0" err="1" smtClean="0"/>
              <a:t>times</a:t>
            </a:r>
            <a:r>
              <a:rPr lang="de-DE" dirty="0" smtClean="0"/>
              <a:t> in </a:t>
            </a:r>
            <a:r>
              <a:rPr lang="de-DE" dirty="0"/>
              <a:t>E</a:t>
            </a:r>
            <a:r>
              <a:rPr lang="de-DE" dirty="0" smtClean="0"/>
              <a:t>xodus</a:t>
            </a:r>
          </a:p>
          <a:p>
            <a:pPr marL="0" indent="0">
              <a:buNone/>
            </a:pPr>
            <a:endParaRPr lang="de-DE" dirty="0" smtClean="0"/>
          </a:p>
          <a:p>
            <a:pPr marL="0" indent="0">
              <a:buNone/>
            </a:pPr>
            <a:r>
              <a:rPr lang="de-DE" b="1" u="sng" dirty="0" err="1" smtClean="0"/>
              <a:t>Ephesians</a:t>
            </a:r>
            <a:r>
              <a:rPr lang="de-DE" b="1" u="sng" dirty="0" smtClean="0"/>
              <a:t> 3, 17-19</a:t>
            </a:r>
          </a:p>
          <a:p>
            <a:pPr marL="0" indent="0">
              <a:buNone/>
            </a:pPr>
            <a:r>
              <a:rPr lang="en-US" dirty="0" smtClean="0"/>
              <a:t>That </a:t>
            </a:r>
            <a:r>
              <a:rPr lang="en-US" dirty="0"/>
              <a:t>Christ may dwell in your hearts by faith; that ye, being rooted and grounded in love,</a:t>
            </a:r>
          </a:p>
          <a:p>
            <a:pPr marL="0" indent="0">
              <a:buNone/>
            </a:pPr>
            <a:r>
              <a:rPr lang="en-US" dirty="0" smtClean="0"/>
              <a:t>May </a:t>
            </a:r>
            <a:r>
              <a:rPr lang="en-US" dirty="0"/>
              <a:t>be able to comprehend with all saints what is the </a:t>
            </a:r>
            <a:r>
              <a:rPr lang="en-US" b="1" dirty="0">
                <a:solidFill>
                  <a:srgbClr val="C00000"/>
                </a:solidFill>
              </a:rPr>
              <a:t>breadth</a:t>
            </a:r>
            <a:r>
              <a:rPr lang="en-US" dirty="0"/>
              <a:t>, and </a:t>
            </a:r>
            <a:r>
              <a:rPr lang="en-US" b="1" dirty="0">
                <a:solidFill>
                  <a:srgbClr val="C00000"/>
                </a:solidFill>
              </a:rPr>
              <a:t>length</a:t>
            </a:r>
            <a:r>
              <a:rPr lang="en-US" dirty="0"/>
              <a:t>, and </a:t>
            </a:r>
            <a:r>
              <a:rPr lang="en-US" dirty="0">
                <a:solidFill>
                  <a:srgbClr val="C00000"/>
                </a:solidFill>
              </a:rPr>
              <a:t>depth</a:t>
            </a:r>
            <a:r>
              <a:rPr lang="en-US" dirty="0"/>
              <a:t>, and </a:t>
            </a:r>
            <a:r>
              <a:rPr lang="en-US" dirty="0">
                <a:solidFill>
                  <a:srgbClr val="C00000"/>
                </a:solidFill>
              </a:rPr>
              <a:t>height</a:t>
            </a:r>
            <a:r>
              <a:rPr lang="en-US" dirty="0"/>
              <a:t>;</a:t>
            </a:r>
          </a:p>
          <a:p>
            <a:pPr marL="0" indent="0">
              <a:buNone/>
            </a:pPr>
            <a:r>
              <a:rPr lang="en-US" dirty="0" smtClean="0"/>
              <a:t>And </a:t>
            </a:r>
            <a:r>
              <a:rPr lang="en-US" dirty="0"/>
              <a:t>to know the love of Christ, which </a:t>
            </a:r>
            <a:r>
              <a:rPr lang="en-US" dirty="0" err="1"/>
              <a:t>passeth</a:t>
            </a:r>
            <a:r>
              <a:rPr lang="en-US" dirty="0"/>
              <a:t> knowledge, that ye might be filled with all the </a:t>
            </a:r>
            <a:r>
              <a:rPr lang="en-US" dirty="0" err="1"/>
              <a:t>fulness</a:t>
            </a:r>
            <a:r>
              <a:rPr lang="en-US" dirty="0"/>
              <a:t> of God.</a:t>
            </a:r>
          </a:p>
          <a:p>
            <a:pPr marL="0" indent="0">
              <a:buNone/>
            </a:pPr>
            <a:endParaRPr lang="de-DE" dirty="0"/>
          </a:p>
        </p:txBody>
      </p:sp>
    </p:spTree>
    <p:extLst>
      <p:ext uri="{BB962C8B-B14F-4D97-AF65-F5344CB8AC3E}">
        <p14:creationId xmlns:p14="http://schemas.microsoft.com/office/powerpoint/2010/main" val="326555483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threefold</a:t>
            </a:r>
            <a:r>
              <a:rPr lang="de-DE" dirty="0" smtClean="0"/>
              <a:t> </a:t>
            </a:r>
            <a:r>
              <a:rPr lang="de-DE" dirty="0" err="1" smtClean="0"/>
              <a:t>temptation</a:t>
            </a:r>
            <a:endParaRPr lang="de-DE" dirty="0"/>
          </a:p>
        </p:txBody>
      </p:sp>
      <p:sp>
        <p:nvSpPr>
          <p:cNvPr id="3" name="Inhaltsplatzhalter 2"/>
          <p:cNvSpPr>
            <a:spLocks noGrp="1"/>
          </p:cNvSpPr>
          <p:nvPr>
            <p:ph idx="1"/>
          </p:nvPr>
        </p:nvSpPr>
        <p:spPr>
          <a:xfrm>
            <a:off x="1154954" y="2318084"/>
            <a:ext cx="8825659" cy="4440524"/>
          </a:xfrm>
        </p:spPr>
        <p:txBody>
          <a:bodyPr>
            <a:normAutofit/>
          </a:bodyPr>
          <a:lstStyle/>
          <a:p>
            <a:pPr marL="0" indent="0" fontAlgn="base">
              <a:buNone/>
            </a:pPr>
            <a:r>
              <a:rPr lang="en-US" dirty="0" smtClean="0"/>
              <a:t>The </a:t>
            </a:r>
            <a:r>
              <a:rPr lang="en-US" b="1" dirty="0" smtClean="0">
                <a:solidFill>
                  <a:srgbClr val="C00000"/>
                </a:solidFill>
              </a:rPr>
              <a:t>three</a:t>
            </a:r>
            <a:r>
              <a:rPr lang="en-US" dirty="0" smtClean="0"/>
              <a:t> </a:t>
            </a:r>
            <a:r>
              <a:rPr lang="en-US" dirty="0"/>
              <a:t>temptations of Eve:  The tree was good for food, pleasant to the </a:t>
            </a:r>
            <a:r>
              <a:rPr lang="en-US" dirty="0" smtClean="0"/>
              <a:t>eyes and </a:t>
            </a:r>
            <a:r>
              <a:rPr lang="en-US" dirty="0"/>
              <a:t>desired to make one wise</a:t>
            </a:r>
            <a:r>
              <a:rPr lang="en-US" dirty="0" smtClean="0"/>
              <a:t>.</a:t>
            </a:r>
          </a:p>
          <a:p>
            <a:pPr marL="0" indent="0" fontAlgn="base">
              <a:buNone/>
            </a:pPr>
            <a:endParaRPr lang="en-US" dirty="0" smtClean="0"/>
          </a:p>
          <a:p>
            <a:pPr marL="0" indent="0" fontAlgn="base">
              <a:buNone/>
            </a:pPr>
            <a:r>
              <a:rPr lang="en-US" dirty="0" smtClean="0"/>
              <a:t>The </a:t>
            </a:r>
            <a:r>
              <a:rPr lang="en-US" b="1" dirty="0" smtClean="0">
                <a:solidFill>
                  <a:srgbClr val="C00000"/>
                </a:solidFill>
              </a:rPr>
              <a:t>three</a:t>
            </a:r>
            <a:r>
              <a:rPr lang="en-US" dirty="0" smtClean="0"/>
              <a:t> temptations in the words of Satan: </a:t>
            </a:r>
          </a:p>
          <a:p>
            <a:pPr marL="0" indent="0" fontAlgn="base">
              <a:buNone/>
            </a:pPr>
            <a:r>
              <a:rPr lang="en-US" dirty="0" smtClean="0"/>
              <a:t>“</a:t>
            </a:r>
            <a:r>
              <a:rPr lang="en-US" dirty="0"/>
              <a:t>If You are the Son of God, command that these stones become bread</a:t>
            </a:r>
            <a:r>
              <a:rPr lang="en-US" dirty="0" smtClean="0"/>
              <a:t>.”</a:t>
            </a:r>
          </a:p>
          <a:p>
            <a:pPr marL="0" indent="0" fontAlgn="base">
              <a:buNone/>
            </a:pPr>
            <a:r>
              <a:rPr lang="en-US" dirty="0" smtClean="0"/>
              <a:t>“</a:t>
            </a:r>
            <a:r>
              <a:rPr lang="en-US" dirty="0"/>
              <a:t>If You are the Son of God, throw Yourself down. For it is written: </a:t>
            </a:r>
            <a:r>
              <a:rPr lang="en-US" i="1" dirty="0"/>
              <a:t>‘ He shall give His angels charge over you,’</a:t>
            </a:r>
            <a:r>
              <a:rPr lang="en-US" dirty="0"/>
              <a:t> and,</a:t>
            </a:r>
            <a:r>
              <a:rPr lang="en-US" i="1" dirty="0"/>
              <a:t>‘ In</a:t>
            </a:r>
            <a:r>
              <a:rPr lang="en-US" dirty="0"/>
              <a:t> </a:t>
            </a:r>
            <a:r>
              <a:rPr lang="en-US" i="1" dirty="0"/>
              <a:t>their</a:t>
            </a:r>
            <a:r>
              <a:rPr lang="en-US" dirty="0"/>
              <a:t> </a:t>
            </a:r>
            <a:r>
              <a:rPr lang="en-US" i="1" dirty="0"/>
              <a:t>hands they shall bear you up, Lest you dash your foot against a stone</a:t>
            </a:r>
            <a:r>
              <a:rPr lang="en-US" i="1" dirty="0" smtClean="0"/>
              <a:t>.’</a:t>
            </a:r>
            <a:r>
              <a:rPr lang="en-US" dirty="0" smtClean="0"/>
              <a:t>”</a:t>
            </a:r>
          </a:p>
          <a:p>
            <a:pPr marL="0" indent="0" fontAlgn="base">
              <a:buNone/>
            </a:pPr>
            <a:r>
              <a:rPr lang="en-US" dirty="0" smtClean="0"/>
              <a:t>“All </a:t>
            </a:r>
            <a:r>
              <a:rPr lang="en-US" dirty="0"/>
              <a:t>these things I will give You if You will fall down and worship me</a:t>
            </a:r>
            <a:r>
              <a:rPr lang="en-US" dirty="0" smtClean="0"/>
              <a:t>.”</a:t>
            </a:r>
          </a:p>
          <a:p>
            <a:pPr marL="0" indent="0" fontAlgn="base">
              <a:buNone/>
            </a:pPr>
            <a:endParaRPr lang="de-DE" dirty="0"/>
          </a:p>
          <a:p>
            <a:pPr marL="0" indent="0">
              <a:buNone/>
            </a:pPr>
            <a:r>
              <a:rPr lang="en-US" dirty="0" smtClean="0"/>
              <a:t>The </a:t>
            </a:r>
            <a:r>
              <a:rPr lang="en-US" b="1" dirty="0" smtClean="0">
                <a:solidFill>
                  <a:srgbClr val="C00000"/>
                </a:solidFill>
              </a:rPr>
              <a:t>three</a:t>
            </a:r>
            <a:r>
              <a:rPr lang="en-US" dirty="0" smtClean="0"/>
              <a:t> temptations </a:t>
            </a:r>
            <a:r>
              <a:rPr lang="en-US" dirty="0"/>
              <a:t>of man: the lust of the flesh, lust of the eyes, pride of life</a:t>
            </a:r>
          </a:p>
          <a:p>
            <a:pPr marL="0" indent="0">
              <a:buNone/>
            </a:pPr>
            <a:endParaRPr lang="de-DE" dirty="0"/>
          </a:p>
        </p:txBody>
      </p:sp>
    </p:spTree>
    <p:extLst>
      <p:ext uri="{BB962C8B-B14F-4D97-AF65-F5344CB8AC3E}">
        <p14:creationId xmlns:p14="http://schemas.microsoft.com/office/powerpoint/2010/main" val="24176303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2</a:t>
            </a:r>
            <a:endParaRPr lang="de-DE" dirty="0"/>
          </a:p>
        </p:txBody>
      </p:sp>
      <p:sp>
        <p:nvSpPr>
          <p:cNvPr id="3" name="Inhaltsplatzhalter 2"/>
          <p:cNvSpPr>
            <a:spLocks noGrp="1"/>
          </p:cNvSpPr>
          <p:nvPr>
            <p:ph idx="1"/>
          </p:nvPr>
        </p:nvSpPr>
        <p:spPr>
          <a:xfrm>
            <a:off x="1154954" y="2598821"/>
            <a:ext cx="10226920" cy="3420979"/>
          </a:xfrm>
        </p:spPr>
        <p:txBody>
          <a:bodyPr>
            <a:normAutofit/>
          </a:bodyPr>
          <a:lstStyle/>
          <a:p>
            <a:pPr marL="0" indent="0">
              <a:buNone/>
            </a:pPr>
            <a:r>
              <a:rPr lang="en-US" sz="2800" b="1" dirty="0" smtClean="0">
                <a:solidFill>
                  <a:srgbClr val="C00000"/>
                </a:solidFill>
              </a:rPr>
              <a:t>Two</a:t>
            </a:r>
            <a:r>
              <a:rPr lang="en-US" sz="2800" dirty="0" smtClean="0"/>
              <a:t> as a symbol </a:t>
            </a:r>
            <a:r>
              <a:rPr lang="en-US" sz="2800" dirty="0"/>
              <a:t>of witness, testimony, </a:t>
            </a:r>
            <a:r>
              <a:rPr lang="en-US" sz="2800" dirty="0" smtClean="0"/>
              <a:t>decision, division.</a:t>
            </a:r>
            <a:endParaRPr lang="de-DE" sz="2800" dirty="0"/>
          </a:p>
        </p:txBody>
      </p:sp>
    </p:spTree>
    <p:extLst>
      <p:ext uri="{BB962C8B-B14F-4D97-AF65-F5344CB8AC3E}">
        <p14:creationId xmlns:p14="http://schemas.microsoft.com/office/powerpoint/2010/main" val="372181885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2</a:t>
            </a:r>
            <a:endParaRPr lang="de-DE" dirty="0"/>
          </a:p>
        </p:txBody>
      </p:sp>
      <p:sp>
        <p:nvSpPr>
          <p:cNvPr id="3" name="Inhaltsplatzhalter 2"/>
          <p:cNvSpPr>
            <a:spLocks noGrp="1"/>
          </p:cNvSpPr>
          <p:nvPr>
            <p:ph idx="1"/>
          </p:nvPr>
        </p:nvSpPr>
        <p:spPr>
          <a:xfrm>
            <a:off x="1154954" y="2494547"/>
            <a:ext cx="10226920" cy="4267199"/>
          </a:xfrm>
        </p:spPr>
        <p:txBody>
          <a:bodyPr>
            <a:normAutofit fontScale="70000" lnSpcReduction="20000"/>
          </a:bodyPr>
          <a:lstStyle/>
          <a:p>
            <a:pPr marL="0" indent="0">
              <a:buNone/>
            </a:pPr>
            <a:r>
              <a:rPr lang="en-US" sz="2800" b="1" dirty="0" smtClean="0">
                <a:solidFill>
                  <a:srgbClr val="C00000"/>
                </a:solidFill>
              </a:rPr>
              <a:t>Two</a:t>
            </a:r>
            <a:r>
              <a:rPr lang="en-US" sz="2800" dirty="0" smtClean="0"/>
              <a:t> as a symbol </a:t>
            </a:r>
            <a:r>
              <a:rPr lang="en-US" sz="2800" dirty="0"/>
              <a:t>of witness, testimony, </a:t>
            </a:r>
            <a:r>
              <a:rPr lang="en-US" sz="2800" dirty="0" smtClean="0"/>
              <a:t>decision, division.</a:t>
            </a:r>
          </a:p>
          <a:p>
            <a:pPr marL="0" indent="0">
              <a:buNone/>
            </a:pPr>
            <a:endParaRPr lang="en-US" sz="2800" dirty="0" smtClean="0"/>
          </a:p>
          <a:p>
            <a:pPr marL="0" indent="0">
              <a:buNone/>
            </a:pPr>
            <a:r>
              <a:rPr lang="en-US" sz="2800" u="sng" dirty="0" smtClean="0"/>
              <a:t>John 8, 17 </a:t>
            </a:r>
            <a:r>
              <a:rPr lang="en-US" sz="2800" dirty="0" smtClean="0"/>
              <a:t> It is also written in your law, that the testimony of </a:t>
            </a:r>
            <a:r>
              <a:rPr lang="en-US" sz="2800" b="1" dirty="0" smtClean="0">
                <a:solidFill>
                  <a:srgbClr val="C00000"/>
                </a:solidFill>
              </a:rPr>
              <a:t>two </a:t>
            </a:r>
            <a:r>
              <a:rPr lang="en-US" sz="2800" dirty="0" smtClean="0"/>
              <a:t>men is true.</a:t>
            </a:r>
            <a:endParaRPr lang="de-DE" sz="2800" dirty="0" smtClean="0"/>
          </a:p>
          <a:p>
            <a:pPr marL="0" indent="0">
              <a:buNone/>
            </a:pPr>
            <a:r>
              <a:rPr lang="en-US" sz="2800" u="sng" dirty="0" smtClean="0"/>
              <a:t>Deuteronomy 17, 6 </a:t>
            </a:r>
            <a:r>
              <a:rPr lang="en-US" sz="2800" dirty="0" smtClean="0"/>
              <a:t> At </a:t>
            </a:r>
            <a:r>
              <a:rPr lang="en-US" sz="2800" dirty="0"/>
              <a:t>the mouth of </a:t>
            </a:r>
            <a:r>
              <a:rPr lang="en-US" sz="2800" b="1" dirty="0">
                <a:solidFill>
                  <a:srgbClr val="C00000"/>
                </a:solidFill>
              </a:rPr>
              <a:t>two</a:t>
            </a:r>
            <a:r>
              <a:rPr lang="en-US" sz="2800" dirty="0"/>
              <a:t> witnesses, or three witnesses, shall he that is worthy of death be put to death; but at the mouth of one witness he shall not be put to death.</a:t>
            </a:r>
            <a:endParaRPr lang="de-DE" sz="2800" dirty="0"/>
          </a:p>
          <a:p>
            <a:pPr marL="0" indent="0">
              <a:buNone/>
            </a:pPr>
            <a:r>
              <a:rPr lang="en-US" sz="2800" u="sng" dirty="0" smtClean="0"/>
              <a:t>Revelation 11, 2-4 </a:t>
            </a:r>
            <a:r>
              <a:rPr lang="en-US" sz="2800" dirty="0" smtClean="0"/>
              <a:t> But </a:t>
            </a:r>
            <a:r>
              <a:rPr lang="en-US" sz="2800" dirty="0"/>
              <a:t>the court which is without the temple leave out, and measure it not; for it is given unto the Gentiles: and the holy city shall they tread under foot forty and two months.</a:t>
            </a:r>
            <a:endParaRPr lang="de-DE" sz="2800" dirty="0"/>
          </a:p>
          <a:p>
            <a:pPr marL="0" indent="0">
              <a:buNone/>
            </a:pPr>
            <a:r>
              <a:rPr lang="en-US" sz="2800" dirty="0" smtClean="0"/>
              <a:t>And </a:t>
            </a:r>
            <a:r>
              <a:rPr lang="en-US" sz="2800" dirty="0"/>
              <a:t>I will give power unto my </a:t>
            </a:r>
            <a:r>
              <a:rPr lang="en-US" sz="2800" b="1" dirty="0">
                <a:solidFill>
                  <a:srgbClr val="C00000"/>
                </a:solidFill>
              </a:rPr>
              <a:t>two</a:t>
            </a:r>
            <a:r>
              <a:rPr lang="en-US" sz="2800" dirty="0"/>
              <a:t> witnesses, and they shall prophesy a thousand two hundred and threescore days, clothed in sackcloth.</a:t>
            </a:r>
            <a:endParaRPr lang="de-DE" sz="2800" dirty="0"/>
          </a:p>
          <a:p>
            <a:pPr marL="0" indent="0">
              <a:buNone/>
            </a:pPr>
            <a:r>
              <a:rPr lang="en-US" sz="2800" dirty="0" smtClean="0"/>
              <a:t>These </a:t>
            </a:r>
            <a:r>
              <a:rPr lang="en-US" sz="2800" dirty="0"/>
              <a:t>are the </a:t>
            </a:r>
            <a:r>
              <a:rPr lang="en-US" sz="2800" b="1" dirty="0">
                <a:solidFill>
                  <a:srgbClr val="C00000"/>
                </a:solidFill>
              </a:rPr>
              <a:t>two</a:t>
            </a:r>
            <a:r>
              <a:rPr lang="en-US" sz="2800" dirty="0"/>
              <a:t> olive trees, and the </a:t>
            </a:r>
            <a:r>
              <a:rPr lang="en-US" sz="2800" b="1" dirty="0">
                <a:solidFill>
                  <a:srgbClr val="C00000"/>
                </a:solidFill>
              </a:rPr>
              <a:t>two</a:t>
            </a:r>
            <a:r>
              <a:rPr lang="en-US" sz="2800" dirty="0"/>
              <a:t> candlesticks standing before the God of the earth.</a:t>
            </a:r>
            <a:endParaRPr lang="de-DE" sz="2800" dirty="0"/>
          </a:p>
          <a:p>
            <a:pPr marL="0" indent="0">
              <a:buNone/>
            </a:pPr>
            <a:endParaRPr lang="de-DE" sz="2800" dirty="0"/>
          </a:p>
        </p:txBody>
      </p:sp>
    </p:spTree>
    <p:extLst>
      <p:ext uri="{BB962C8B-B14F-4D97-AF65-F5344CB8AC3E}">
        <p14:creationId xmlns:p14="http://schemas.microsoft.com/office/powerpoint/2010/main" val="195714918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2</a:t>
            </a:r>
            <a:endParaRPr lang="de-DE" dirty="0"/>
          </a:p>
        </p:txBody>
      </p:sp>
      <p:sp>
        <p:nvSpPr>
          <p:cNvPr id="3" name="Inhaltsplatzhalter 2"/>
          <p:cNvSpPr>
            <a:spLocks noGrp="1"/>
          </p:cNvSpPr>
          <p:nvPr>
            <p:ph idx="1"/>
          </p:nvPr>
        </p:nvSpPr>
        <p:spPr>
          <a:xfrm>
            <a:off x="1154954" y="2638926"/>
            <a:ext cx="10170772" cy="3930316"/>
          </a:xfrm>
        </p:spPr>
        <p:txBody>
          <a:bodyPr>
            <a:normAutofit fontScale="92500"/>
          </a:bodyPr>
          <a:lstStyle/>
          <a:p>
            <a:pPr marL="0" indent="0">
              <a:buNone/>
            </a:pPr>
            <a:r>
              <a:rPr lang="en-US" sz="2800" b="1" dirty="0" smtClean="0">
                <a:solidFill>
                  <a:srgbClr val="C00000"/>
                </a:solidFill>
              </a:rPr>
              <a:t>Two</a:t>
            </a:r>
            <a:r>
              <a:rPr lang="en-US" sz="2800" dirty="0" smtClean="0"/>
              <a:t> as a symbol </a:t>
            </a:r>
            <a:r>
              <a:rPr lang="en-US" sz="2800" dirty="0"/>
              <a:t>of witness, testimony</a:t>
            </a:r>
            <a:r>
              <a:rPr lang="en-US" sz="2800" dirty="0" smtClean="0"/>
              <a:t>, division, </a:t>
            </a:r>
            <a:r>
              <a:rPr lang="en-US" sz="2800" dirty="0"/>
              <a:t>decision</a:t>
            </a:r>
            <a:r>
              <a:rPr lang="en-US" sz="2800" dirty="0" smtClean="0"/>
              <a:t>.</a:t>
            </a:r>
          </a:p>
          <a:p>
            <a:pPr marL="0" indent="0">
              <a:buNone/>
            </a:pPr>
            <a:endParaRPr lang="en-US" sz="2800" dirty="0" smtClean="0"/>
          </a:p>
          <a:p>
            <a:pPr marL="0" indent="0">
              <a:buNone/>
            </a:pPr>
            <a:r>
              <a:rPr lang="en-US" sz="2800" u="sng" dirty="0" smtClean="0"/>
              <a:t>Exodus 8, 23</a:t>
            </a:r>
            <a:r>
              <a:rPr lang="en-US" sz="2800" dirty="0" smtClean="0"/>
              <a:t> And </a:t>
            </a:r>
            <a:r>
              <a:rPr lang="en-US" sz="2800" dirty="0"/>
              <a:t>I will put a division between my people and thy people: to morrow shall this sign be</a:t>
            </a:r>
            <a:r>
              <a:rPr lang="en-US" sz="2800" dirty="0" smtClean="0"/>
              <a:t>.</a:t>
            </a:r>
          </a:p>
          <a:p>
            <a:pPr marL="0" indent="0">
              <a:buNone/>
            </a:pPr>
            <a:endParaRPr lang="de-DE" sz="2200" dirty="0"/>
          </a:p>
          <a:p>
            <a:pPr marL="0" indent="0">
              <a:buNone/>
            </a:pPr>
            <a:r>
              <a:rPr lang="en-US" sz="2800" u="sng" dirty="0" smtClean="0"/>
              <a:t>Exodus 31, 18</a:t>
            </a:r>
            <a:r>
              <a:rPr lang="en-US" sz="2800" dirty="0" smtClean="0"/>
              <a:t> And </a:t>
            </a:r>
            <a:r>
              <a:rPr lang="en-US" sz="2800" dirty="0"/>
              <a:t>he gave unto Moses, when he had made an end of communing with him upon mount Sinai, </a:t>
            </a:r>
            <a:r>
              <a:rPr lang="en-US" sz="2800" b="1" dirty="0">
                <a:solidFill>
                  <a:srgbClr val="C00000"/>
                </a:solidFill>
              </a:rPr>
              <a:t>two</a:t>
            </a:r>
            <a:r>
              <a:rPr lang="en-US" sz="2800" dirty="0"/>
              <a:t> tables of testimony, tables of stone, written with the finger of God.</a:t>
            </a:r>
            <a:endParaRPr lang="de-DE" sz="2800" dirty="0"/>
          </a:p>
          <a:p>
            <a:pPr marL="0" indent="0">
              <a:buNone/>
            </a:pPr>
            <a:endParaRPr lang="de-DE" sz="2800" dirty="0"/>
          </a:p>
        </p:txBody>
      </p:sp>
    </p:spTree>
    <p:extLst>
      <p:ext uri="{BB962C8B-B14F-4D97-AF65-F5344CB8AC3E}">
        <p14:creationId xmlns:p14="http://schemas.microsoft.com/office/powerpoint/2010/main" val="319746668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10 </a:t>
            </a:r>
            <a:r>
              <a:rPr lang="de-DE" dirty="0" err="1" smtClean="0"/>
              <a:t>commandments</a:t>
            </a:r>
            <a:r>
              <a:rPr lang="de-DE" dirty="0" smtClean="0"/>
              <a:t> on 2 </a:t>
            </a:r>
            <a:r>
              <a:rPr lang="de-DE" dirty="0" err="1" smtClean="0"/>
              <a:t>tablets</a:t>
            </a:r>
            <a:endParaRPr lang="de-DE" dirty="0"/>
          </a:p>
        </p:txBody>
      </p:sp>
      <p:sp>
        <p:nvSpPr>
          <p:cNvPr id="3" name="Inhaltsplatzhalter 2"/>
          <p:cNvSpPr>
            <a:spLocks noGrp="1"/>
          </p:cNvSpPr>
          <p:nvPr>
            <p:ph idx="1"/>
          </p:nvPr>
        </p:nvSpPr>
        <p:spPr>
          <a:xfrm>
            <a:off x="1154954" y="2590801"/>
            <a:ext cx="10523698" cy="4515852"/>
          </a:xfrm>
        </p:spPr>
        <p:txBody>
          <a:bodyPr>
            <a:normAutofit fontScale="92500" lnSpcReduction="10000"/>
          </a:bodyPr>
          <a:lstStyle/>
          <a:p>
            <a:pPr marL="0" indent="0">
              <a:buNone/>
            </a:pPr>
            <a:r>
              <a:rPr lang="en-US" sz="2800" dirty="0">
                <a:solidFill>
                  <a:schemeClr val="tx1"/>
                </a:solidFill>
                <a:hlinkClick r:id="rId2"/>
              </a:rPr>
              <a:t>Deuteronomy 4:13</a:t>
            </a:r>
            <a:endParaRPr lang="en-US" sz="2800" dirty="0">
              <a:solidFill>
                <a:schemeClr val="tx1"/>
              </a:solidFill>
            </a:endParaRPr>
          </a:p>
          <a:p>
            <a:pPr marL="0" indent="0">
              <a:buNone/>
            </a:pPr>
            <a:r>
              <a:rPr lang="en-US" sz="2800" dirty="0"/>
              <a:t>And he declared unto you his covenant, which he commanded you to perform, even </a:t>
            </a:r>
            <a:r>
              <a:rPr lang="en-US" sz="2800" dirty="0">
                <a:solidFill>
                  <a:srgbClr val="002060"/>
                </a:solidFill>
              </a:rPr>
              <a:t>ten</a:t>
            </a:r>
            <a:r>
              <a:rPr lang="en-US" sz="2800" dirty="0"/>
              <a:t> commandments; and he wrote them upon </a:t>
            </a:r>
            <a:r>
              <a:rPr lang="en-US" sz="2800" b="1" dirty="0">
                <a:solidFill>
                  <a:srgbClr val="C00000"/>
                </a:solidFill>
              </a:rPr>
              <a:t>two</a:t>
            </a:r>
            <a:r>
              <a:rPr lang="en-US" sz="2800" dirty="0"/>
              <a:t> tables of </a:t>
            </a:r>
            <a:r>
              <a:rPr lang="en-US" sz="2800" dirty="0">
                <a:solidFill>
                  <a:schemeClr val="tx1"/>
                </a:solidFill>
              </a:rPr>
              <a:t>stone</a:t>
            </a:r>
            <a:r>
              <a:rPr lang="en-US" sz="2800" dirty="0" smtClean="0"/>
              <a:t>.</a:t>
            </a:r>
          </a:p>
          <a:p>
            <a:pPr marL="0" indent="0">
              <a:buNone/>
            </a:pPr>
            <a:endParaRPr lang="en-US" sz="2800" dirty="0"/>
          </a:p>
          <a:p>
            <a:pPr marL="0" indent="0">
              <a:buNone/>
            </a:pPr>
            <a:r>
              <a:rPr lang="en-US" sz="2800" dirty="0" smtClean="0"/>
              <a:t>We have </a:t>
            </a:r>
            <a:r>
              <a:rPr lang="en-US" sz="2800" b="1" dirty="0" smtClean="0">
                <a:solidFill>
                  <a:srgbClr val="C00000"/>
                </a:solidFill>
              </a:rPr>
              <a:t>two</a:t>
            </a:r>
            <a:r>
              <a:rPr lang="en-US" sz="2800" dirty="0" smtClean="0"/>
              <a:t> hands with </a:t>
            </a:r>
            <a:r>
              <a:rPr lang="en-US" sz="2800" dirty="0" smtClean="0">
                <a:solidFill>
                  <a:srgbClr val="002060"/>
                </a:solidFill>
              </a:rPr>
              <a:t>ten </a:t>
            </a:r>
            <a:r>
              <a:rPr lang="en-US" sz="2800" dirty="0" smtClean="0"/>
              <a:t>fingers.</a:t>
            </a:r>
          </a:p>
          <a:p>
            <a:pPr marL="0" indent="0">
              <a:buNone/>
            </a:pPr>
            <a:endParaRPr lang="en-US" sz="1900" dirty="0" smtClean="0"/>
          </a:p>
          <a:p>
            <a:pPr marL="0" indent="0">
              <a:buNone/>
            </a:pPr>
            <a:r>
              <a:rPr lang="en-US" sz="2800" u="sng" dirty="0" smtClean="0"/>
              <a:t>Luke 16, 13 </a:t>
            </a:r>
            <a:r>
              <a:rPr lang="en-US" sz="2800" dirty="0" smtClean="0"/>
              <a:t> No </a:t>
            </a:r>
            <a:r>
              <a:rPr lang="en-US" sz="2800" dirty="0"/>
              <a:t>servant can serve </a:t>
            </a:r>
            <a:r>
              <a:rPr lang="en-US" sz="2800" b="1" dirty="0">
                <a:solidFill>
                  <a:srgbClr val="C00000"/>
                </a:solidFill>
              </a:rPr>
              <a:t>two</a:t>
            </a:r>
            <a:r>
              <a:rPr lang="en-US" sz="2800" dirty="0"/>
              <a:t> masters: for either he will hate the one, and love the other; or else he will hold to the one, and despise the other. Ye cannot serve God and mammon.</a:t>
            </a:r>
            <a:endParaRPr lang="de-DE" sz="2800" dirty="0"/>
          </a:p>
        </p:txBody>
      </p:sp>
    </p:spTree>
    <p:extLst>
      <p:ext uri="{BB962C8B-B14F-4D97-AF65-F5344CB8AC3E}">
        <p14:creationId xmlns:p14="http://schemas.microsoft.com/office/powerpoint/2010/main" val="206515924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Two</a:t>
            </a:r>
            <a:r>
              <a:rPr lang="de-DE" dirty="0" smtClean="0"/>
              <a:t> Cherubim </a:t>
            </a:r>
            <a:r>
              <a:rPr lang="de-DE" dirty="0" err="1" smtClean="0"/>
              <a:t>and</a:t>
            </a:r>
            <a:r>
              <a:rPr lang="de-DE" dirty="0" smtClean="0"/>
              <a:t> </a:t>
            </a:r>
            <a:r>
              <a:rPr lang="de-DE" dirty="0" err="1" smtClean="0"/>
              <a:t>two</a:t>
            </a:r>
            <a:r>
              <a:rPr lang="de-DE" dirty="0" smtClean="0"/>
              <a:t> Angels</a:t>
            </a:r>
            <a:endParaRPr lang="de-DE" dirty="0"/>
          </a:p>
        </p:txBody>
      </p:sp>
      <p:sp>
        <p:nvSpPr>
          <p:cNvPr id="3" name="Inhaltsplatzhalter 2"/>
          <p:cNvSpPr>
            <a:spLocks noGrp="1"/>
          </p:cNvSpPr>
          <p:nvPr>
            <p:ph idx="1"/>
          </p:nvPr>
        </p:nvSpPr>
        <p:spPr>
          <a:xfrm>
            <a:off x="1154954" y="2606841"/>
            <a:ext cx="8825659" cy="4002505"/>
          </a:xfrm>
        </p:spPr>
        <p:txBody>
          <a:bodyPr/>
          <a:lstStyle/>
          <a:p>
            <a:pPr marL="0" indent="0">
              <a:buNone/>
            </a:pPr>
            <a:r>
              <a:rPr lang="en-US" sz="2000" dirty="0" smtClean="0"/>
              <a:t>You can know about </a:t>
            </a:r>
            <a:r>
              <a:rPr lang="en-US" sz="2000" b="1" dirty="0" smtClean="0">
                <a:solidFill>
                  <a:srgbClr val="C00000"/>
                </a:solidFill>
              </a:rPr>
              <a:t>two</a:t>
            </a:r>
            <a:r>
              <a:rPr lang="en-US" sz="2000" dirty="0" smtClean="0"/>
              <a:t> </a:t>
            </a:r>
            <a:r>
              <a:rPr lang="en-US" sz="2000" dirty="0"/>
              <a:t>cherubim </a:t>
            </a:r>
            <a:r>
              <a:rPr lang="en-US" sz="2000" dirty="0" smtClean="0"/>
              <a:t>at the ark of the covenant:</a:t>
            </a:r>
            <a:endParaRPr lang="en-US" sz="2000" b="1" dirty="0"/>
          </a:p>
          <a:p>
            <a:pPr marL="0" indent="0">
              <a:buNone/>
            </a:pPr>
            <a:r>
              <a:rPr lang="en-US" sz="2000" u="sng" dirty="0" smtClean="0"/>
              <a:t>Exodus 25, 18 </a:t>
            </a:r>
            <a:r>
              <a:rPr lang="en-US" sz="2000" dirty="0" smtClean="0"/>
              <a:t> And </a:t>
            </a:r>
            <a:r>
              <a:rPr lang="en-US" sz="2000" dirty="0"/>
              <a:t>thou shalt make </a:t>
            </a:r>
            <a:r>
              <a:rPr lang="en-US" sz="2000" b="1" dirty="0" smtClean="0">
                <a:solidFill>
                  <a:srgbClr val="C00000"/>
                </a:solidFill>
              </a:rPr>
              <a:t>two</a:t>
            </a:r>
            <a:r>
              <a:rPr lang="en-US" sz="2000" dirty="0" smtClean="0"/>
              <a:t> </a:t>
            </a:r>
            <a:r>
              <a:rPr lang="en-US" sz="2000" dirty="0" err="1" smtClean="0"/>
              <a:t>cherubims</a:t>
            </a:r>
            <a:r>
              <a:rPr lang="en-US" sz="2000" dirty="0" smtClean="0"/>
              <a:t> </a:t>
            </a:r>
            <a:r>
              <a:rPr lang="en-US" sz="2000" dirty="0"/>
              <a:t>of gold, of beaten work shalt thou make them, in the </a:t>
            </a:r>
            <a:r>
              <a:rPr lang="en-US" sz="2000" b="1" dirty="0">
                <a:solidFill>
                  <a:srgbClr val="C00000"/>
                </a:solidFill>
              </a:rPr>
              <a:t>two</a:t>
            </a:r>
            <a:r>
              <a:rPr lang="en-US" sz="2000" dirty="0"/>
              <a:t> ends of the mercy seat</a:t>
            </a:r>
            <a:r>
              <a:rPr lang="en-US" sz="2000" dirty="0" smtClean="0"/>
              <a:t>.</a:t>
            </a:r>
          </a:p>
          <a:p>
            <a:pPr marL="0" indent="0">
              <a:buNone/>
            </a:pPr>
            <a:endParaRPr lang="en-US" sz="2000" dirty="0" smtClean="0"/>
          </a:p>
          <a:p>
            <a:pPr marL="0" indent="0">
              <a:buNone/>
            </a:pPr>
            <a:r>
              <a:rPr lang="en-US" sz="2000" dirty="0" smtClean="0"/>
              <a:t>We read about </a:t>
            </a:r>
            <a:r>
              <a:rPr lang="en-US" sz="2000" b="1" dirty="0" smtClean="0">
                <a:solidFill>
                  <a:srgbClr val="C00000"/>
                </a:solidFill>
              </a:rPr>
              <a:t>two </a:t>
            </a:r>
            <a:r>
              <a:rPr lang="en-US" sz="2000" dirty="0" smtClean="0"/>
              <a:t>angels at the garden grave:</a:t>
            </a:r>
            <a:endParaRPr lang="en-US" sz="2000" b="1" dirty="0" smtClean="0">
              <a:solidFill>
                <a:srgbClr val="C00000"/>
              </a:solidFill>
            </a:endParaRPr>
          </a:p>
          <a:p>
            <a:pPr marL="0" indent="0">
              <a:buNone/>
            </a:pPr>
            <a:r>
              <a:rPr lang="en-US" sz="2000" u="sng" dirty="0" smtClean="0"/>
              <a:t>John 20, 12 </a:t>
            </a:r>
            <a:r>
              <a:rPr lang="en-US" sz="2000" dirty="0" smtClean="0"/>
              <a:t> And </a:t>
            </a:r>
            <a:r>
              <a:rPr lang="en-US" sz="2000" dirty="0" err="1"/>
              <a:t>seeth</a:t>
            </a:r>
            <a:r>
              <a:rPr lang="en-US" sz="2000" dirty="0"/>
              <a:t> </a:t>
            </a:r>
            <a:r>
              <a:rPr lang="en-US" sz="2000" b="1" dirty="0">
                <a:solidFill>
                  <a:srgbClr val="C00000"/>
                </a:solidFill>
              </a:rPr>
              <a:t>two</a:t>
            </a:r>
            <a:r>
              <a:rPr lang="en-US" sz="2000" dirty="0"/>
              <a:t> angels in white sitting, the one at the head, and the other at the feet, where the body of Jesus had lain.</a:t>
            </a:r>
            <a:endParaRPr lang="en-US" sz="2000" dirty="0" smtClean="0"/>
          </a:p>
          <a:p>
            <a:pPr marL="0" indent="0">
              <a:buNone/>
            </a:pPr>
            <a:endParaRPr lang="de-DE" dirty="0"/>
          </a:p>
        </p:txBody>
      </p:sp>
    </p:spTree>
    <p:extLst>
      <p:ext uri="{BB962C8B-B14F-4D97-AF65-F5344CB8AC3E}">
        <p14:creationId xmlns:p14="http://schemas.microsoft.com/office/powerpoint/2010/main" val="340148003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Two</a:t>
            </a:r>
            <a:r>
              <a:rPr lang="de-DE" dirty="0" smtClean="0"/>
              <a:t> </a:t>
            </a:r>
            <a:r>
              <a:rPr lang="de-DE" dirty="0" err="1" smtClean="0"/>
              <a:t>olive</a:t>
            </a:r>
            <a:r>
              <a:rPr lang="de-DE" dirty="0" smtClean="0"/>
              <a:t> </a:t>
            </a:r>
            <a:r>
              <a:rPr lang="de-DE" dirty="0" err="1" smtClean="0"/>
              <a:t>trees</a:t>
            </a:r>
            <a:r>
              <a:rPr lang="de-DE" dirty="0" smtClean="0"/>
              <a:t> </a:t>
            </a:r>
            <a:r>
              <a:rPr lang="de-DE" dirty="0" err="1" smtClean="0"/>
              <a:t>as</a:t>
            </a:r>
            <a:r>
              <a:rPr lang="de-DE" dirty="0" smtClean="0"/>
              <a:t> </a:t>
            </a:r>
            <a:r>
              <a:rPr lang="de-DE" dirty="0" err="1" smtClean="0"/>
              <a:t>anointed</a:t>
            </a:r>
            <a:r>
              <a:rPr lang="de-DE" dirty="0" smtClean="0"/>
              <a:t> </a:t>
            </a:r>
            <a:r>
              <a:rPr lang="de-DE" dirty="0" err="1" smtClean="0"/>
              <a:t>ones</a:t>
            </a:r>
            <a:endParaRPr lang="de-DE" dirty="0"/>
          </a:p>
        </p:txBody>
      </p:sp>
      <p:sp>
        <p:nvSpPr>
          <p:cNvPr id="3" name="Inhaltsplatzhalter 2"/>
          <p:cNvSpPr>
            <a:spLocks noGrp="1"/>
          </p:cNvSpPr>
          <p:nvPr>
            <p:ph idx="1"/>
          </p:nvPr>
        </p:nvSpPr>
        <p:spPr>
          <a:xfrm>
            <a:off x="1211179" y="2574757"/>
            <a:ext cx="8769434" cy="4074695"/>
          </a:xfrm>
        </p:spPr>
        <p:txBody>
          <a:bodyPr/>
          <a:lstStyle/>
          <a:p>
            <a:pPr marL="0" indent="0">
              <a:buNone/>
            </a:pPr>
            <a:r>
              <a:rPr lang="en-US" sz="2000" u="sng" dirty="0" smtClean="0"/>
              <a:t>Zechariah 4, 11-14 </a:t>
            </a:r>
            <a:r>
              <a:rPr lang="en-US" sz="2000" dirty="0" smtClean="0"/>
              <a:t>Then </a:t>
            </a:r>
            <a:r>
              <a:rPr lang="en-US" sz="2000" dirty="0"/>
              <a:t>answered I, and said unto him, What are these </a:t>
            </a:r>
            <a:r>
              <a:rPr lang="en-US" sz="2000" b="1" dirty="0">
                <a:solidFill>
                  <a:srgbClr val="C00000"/>
                </a:solidFill>
              </a:rPr>
              <a:t>two</a:t>
            </a:r>
            <a:r>
              <a:rPr lang="en-US" sz="2000" dirty="0"/>
              <a:t> olive trees upon the right side of the candlestick and upon the left side </a:t>
            </a:r>
            <a:r>
              <a:rPr lang="en-US" sz="2000" dirty="0" smtClean="0"/>
              <a:t>thereof?</a:t>
            </a:r>
          </a:p>
          <a:p>
            <a:pPr marL="0" indent="0">
              <a:buNone/>
            </a:pPr>
            <a:r>
              <a:rPr lang="en-US" sz="2000" dirty="0" smtClean="0"/>
              <a:t>And I answered again, and said unto him, What be these </a:t>
            </a:r>
            <a:r>
              <a:rPr lang="en-US" sz="2000" b="1" dirty="0" smtClean="0">
                <a:solidFill>
                  <a:srgbClr val="C00000"/>
                </a:solidFill>
              </a:rPr>
              <a:t>two</a:t>
            </a:r>
            <a:r>
              <a:rPr lang="en-US" sz="2000" dirty="0" smtClean="0"/>
              <a:t> olive branches which through the </a:t>
            </a:r>
            <a:r>
              <a:rPr lang="en-US" sz="2000" b="1" dirty="0" smtClean="0">
                <a:solidFill>
                  <a:srgbClr val="C00000"/>
                </a:solidFill>
              </a:rPr>
              <a:t>two</a:t>
            </a:r>
            <a:r>
              <a:rPr lang="en-US" sz="2000" dirty="0" smtClean="0"/>
              <a:t> golden pipes empty the golden oil out of themselves?</a:t>
            </a:r>
          </a:p>
          <a:p>
            <a:pPr marL="0" indent="0">
              <a:buNone/>
            </a:pPr>
            <a:r>
              <a:rPr lang="en-US" sz="2000" dirty="0" smtClean="0"/>
              <a:t>And </a:t>
            </a:r>
            <a:r>
              <a:rPr lang="en-US" sz="2000" dirty="0"/>
              <a:t>he answered me and said, </a:t>
            </a:r>
            <a:r>
              <a:rPr lang="en-US" sz="2000" dirty="0" err="1"/>
              <a:t>Knowest</a:t>
            </a:r>
            <a:r>
              <a:rPr lang="en-US" sz="2000" dirty="0"/>
              <a:t> thou not what these be? And I said, No, my lord.</a:t>
            </a:r>
          </a:p>
          <a:p>
            <a:pPr marL="0" indent="0">
              <a:buNone/>
            </a:pPr>
            <a:r>
              <a:rPr lang="en-US" sz="2000" b="1" baseline="30000" dirty="0"/>
              <a:t> </a:t>
            </a:r>
            <a:r>
              <a:rPr lang="en-US" sz="2000" dirty="0"/>
              <a:t>Then said he, These are the </a:t>
            </a:r>
            <a:r>
              <a:rPr lang="en-US" sz="2000" b="1" dirty="0">
                <a:solidFill>
                  <a:srgbClr val="C00000"/>
                </a:solidFill>
              </a:rPr>
              <a:t>two</a:t>
            </a:r>
            <a:r>
              <a:rPr lang="en-US" sz="2000" dirty="0"/>
              <a:t> anointed ones, that stand by the </a:t>
            </a:r>
            <a:r>
              <a:rPr lang="en-US" sz="2000" cap="small" dirty="0"/>
              <a:t>Lord</a:t>
            </a:r>
            <a:r>
              <a:rPr lang="en-US" sz="2000" dirty="0"/>
              <a:t> of the whole earth.</a:t>
            </a:r>
          </a:p>
          <a:p>
            <a:endParaRPr lang="de-DE" dirty="0"/>
          </a:p>
        </p:txBody>
      </p:sp>
    </p:spTree>
    <p:extLst>
      <p:ext uri="{BB962C8B-B14F-4D97-AF65-F5344CB8AC3E}">
        <p14:creationId xmlns:p14="http://schemas.microsoft.com/office/powerpoint/2010/main" val="395601886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a:t>
            </a:r>
            <a:endParaRPr lang="de-DE" dirty="0"/>
          </a:p>
        </p:txBody>
      </p:sp>
      <p:sp>
        <p:nvSpPr>
          <p:cNvPr id="3" name="Inhaltsplatzhalter 2"/>
          <p:cNvSpPr>
            <a:spLocks noGrp="1"/>
          </p:cNvSpPr>
          <p:nvPr>
            <p:ph idx="1"/>
          </p:nvPr>
        </p:nvSpPr>
        <p:spPr>
          <a:xfrm>
            <a:off x="1235165" y="2531310"/>
            <a:ext cx="8825659" cy="4251158"/>
          </a:xfrm>
        </p:spPr>
        <p:txBody>
          <a:bodyPr>
            <a:normAutofit/>
          </a:bodyPr>
          <a:lstStyle/>
          <a:p>
            <a:pPr marL="0" indent="0">
              <a:buNone/>
            </a:pPr>
            <a:r>
              <a:rPr lang="en-US" dirty="0"/>
              <a:t> </a:t>
            </a:r>
          </a:p>
        </p:txBody>
      </p:sp>
      <p:sp>
        <p:nvSpPr>
          <p:cNvPr id="4" name="Inhaltsplatzhalter 2"/>
          <p:cNvSpPr txBox="1">
            <a:spLocks/>
          </p:cNvSpPr>
          <p:nvPr/>
        </p:nvSpPr>
        <p:spPr>
          <a:xfrm>
            <a:off x="1154954" y="2531310"/>
            <a:ext cx="8825659"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Font typeface="Wingdings 3" charset="2"/>
              <a:buNone/>
            </a:pPr>
            <a:endParaRPr lang="de-DE" dirty="0" smtClean="0"/>
          </a:p>
          <a:p>
            <a:pPr marL="0" indent="0">
              <a:buFont typeface="Wingdings 3" charset="2"/>
              <a:buNone/>
            </a:pPr>
            <a:r>
              <a:rPr lang="en-US" sz="2400" dirty="0" smtClean="0"/>
              <a:t>God, the source of all</a:t>
            </a:r>
          </a:p>
          <a:p>
            <a:pPr marL="0" indent="0">
              <a:buFont typeface="Wingdings 3" charset="2"/>
              <a:buNone/>
            </a:pPr>
            <a:endParaRPr lang="de-DE" dirty="0" smtClean="0"/>
          </a:p>
          <a:p>
            <a:pPr marL="0" indent="0">
              <a:buFont typeface="Wingdings 3" charset="2"/>
              <a:buNone/>
            </a:pPr>
            <a:r>
              <a:rPr lang="en-US" sz="2000" u="sng" dirty="0" smtClean="0"/>
              <a:t>1 Corinthians 8,6 </a:t>
            </a:r>
            <a:r>
              <a:rPr lang="en-US" sz="2000" dirty="0" smtClean="0"/>
              <a:t> But to us there is but </a:t>
            </a:r>
            <a:r>
              <a:rPr lang="en-US" sz="2000" b="1" dirty="0" smtClean="0">
                <a:solidFill>
                  <a:srgbClr val="C00000"/>
                </a:solidFill>
              </a:rPr>
              <a:t>one</a:t>
            </a:r>
            <a:r>
              <a:rPr lang="en-US" sz="2000" dirty="0" smtClean="0"/>
              <a:t> God, the Father, of whom are all things, and we in him; and </a:t>
            </a:r>
            <a:r>
              <a:rPr lang="en-US" sz="2000" b="1" dirty="0" smtClean="0">
                <a:solidFill>
                  <a:srgbClr val="C00000"/>
                </a:solidFill>
              </a:rPr>
              <a:t>one</a:t>
            </a:r>
            <a:r>
              <a:rPr lang="en-US" sz="2000" dirty="0" smtClean="0"/>
              <a:t> Lord Jesus Christ, by whom are all things, and we by him.</a:t>
            </a:r>
          </a:p>
          <a:p>
            <a:pPr marL="0" indent="0">
              <a:buFont typeface="Wingdings 3" charset="2"/>
              <a:buNone/>
            </a:pPr>
            <a:endParaRPr lang="en-US" dirty="0" smtClean="0"/>
          </a:p>
          <a:p>
            <a:pPr marL="0" indent="0">
              <a:buFont typeface="Wingdings 3" charset="2"/>
              <a:buNone/>
            </a:pPr>
            <a:endParaRPr lang="de-DE" dirty="0"/>
          </a:p>
        </p:txBody>
      </p:sp>
    </p:spTree>
    <p:extLst>
      <p:ext uri="{BB962C8B-B14F-4D97-AF65-F5344CB8AC3E}">
        <p14:creationId xmlns:p14="http://schemas.microsoft.com/office/powerpoint/2010/main" val="871970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a:t>
            </a:r>
            <a:endParaRPr lang="de-DE" dirty="0"/>
          </a:p>
        </p:txBody>
      </p:sp>
      <p:sp>
        <p:nvSpPr>
          <p:cNvPr id="3" name="Inhaltsplatzhalter 2"/>
          <p:cNvSpPr>
            <a:spLocks noGrp="1"/>
          </p:cNvSpPr>
          <p:nvPr>
            <p:ph idx="1"/>
          </p:nvPr>
        </p:nvSpPr>
        <p:spPr>
          <a:xfrm>
            <a:off x="1154954" y="2518611"/>
            <a:ext cx="8825659" cy="4267200"/>
          </a:xfrm>
        </p:spPr>
        <p:txBody>
          <a:bodyPr>
            <a:normAutofit/>
          </a:bodyPr>
          <a:lstStyle/>
          <a:p>
            <a:pPr marL="0" indent="0">
              <a:buNone/>
            </a:pPr>
            <a:r>
              <a:rPr lang="en-US" sz="2000" b="1" u="sng" dirty="0" smtClean="0">
                <a:hlinkClick r:id="rId2"/>
              </a:rPr>
              <a:t>Deuteronomy </a:t>
            </a:r>
            <a:r>
              <a:rPr lang="en-US" sz="2000" b="1" u="sng" dirty="0">
                <a:hlinkClick r:id="rId2"/>
              </a:rPr>
              <a:t>6:4</a:t>
            </a:r>
            <a:endParaRPr lang="en-US" sz="2000" b="1" dirty="0"/>
          </a:p>
          <a:p>
            <a:pPr marL="0" indent="0">
              <a:buNone/>
            </a:pPr>
            <a:r>
              <a:rPr lang="en-US" sz="2000" dirty="0"/>
              <a:t>Hear, O Israel: The </a:t>
            </a:r>
            <a:r>
              <a:rPr lang="en-US" sz="2000" cap="small" dirty="0"/>
              <a:t>Lord</a:t>
            </a:r>
            <a:r>
              <a:rPr lang="en-US" sz="2000" dirty="0"/>
              <a:t> our God is </a:t>
            </a:r>
            <a:r>
              <a:rPr lang="en-US" sz="2000" b="1" dirty="0" smtClean="0">
                <a:solidFill>
                  <a:srgbClr val="C00000"/>
                </a:solidFill>
              </a:rPr>
              <a:t>one</a:t>
            </a:r>
            <a:r>
              <a:rPr lang="en-US" sz="2000" dirty="0"/>
              <a:t> </a:t>
            </a:r>
            <a:r>
              <a:rPr lang="en-US" sz="2000" cap="small" dirty="0"/>
              <a:t>Lord</a:t>
            </a:r>
            <a:r>
              <a:rPr lang="en-US" sz="2000" dirty="0" smtClean="0"/>
              <a:t>:</a:t>
            </a:r>
          </a:p>
          <a:p>
            <a:pPr marL="0" indent="0">
              <a:buNone/>
            </a:pPr>
            <a:endParaRPr lang="en-US" sz="2000" dirty="0" smtClean="0"/>
          </a:p>
          <a:p>
            <a:pPr marL="0" indent="0">
              <a:buNone/>
            </a:pPr>
            <a:r>
              <a:rPr lang="en-US" sz="2000" b="1" dirty="0">
                <a:hlinkClick r:id="rId3"/>
              </a:rPr>
              <a:t>Genesis 1:9</a:t>
            </a:r>
            <a:endParaRPr lang="en-US" sz="2000" b="1" dirty="0"/>
          </a:p>
          <a:p>
            <a:pPr marL="0" indent="0">
              <a:buNone/>
            </a:pPr>
            <a:r>
              <a:rPr lang="en-US" sz="2000" dirty="0"/>
              <a:t>And God said, Let the waters under the heaven be gathered together unto </a:t>
            </a:r>
            <a:r>
              <a:rPr lang="en-US" sz="2000" b="1" dirty="0">
                <a:solidFill>
                  <a:srgbClr val="C00000"/>
                </a:solidFill>
              </a:rPr>
              <a:t>one</a:t>
            </a:r>
            <a:r>
              <a:rPr lang="en-US" sz="2000" dirty="0"/>
              <a:t> place, and let the dry land appear: and it was so</a:t>
            </a:r>
            <a:r>
              <a:rPr lang="en-US" sz="2000" dirty="0" smtClean="0"/>
              <a:t>.</a:t>
            </a:r>
          </a:p>
          <a:p>
            <a:pPr marL="0" indent="0">
              <a:buNone/>
            </a:pPr>
            <a:endParaRPr lang="en-US" sz="2000" dirty="0" smtClean="0"/>
          </a:p>
          <a:p>
            <a:pPr marL="0" indent="0">
              <a:buNone/>
            </a:pPr>
            <a:r>
              <a:rPr lang="en-US" sz="2000" b="1" dirty="0">
                <a:hlinkClick r:id="rId4"/>
              </a:rPr>
              <a:t>Genesis </a:t>
            </a:r>
            <a:r>
              <a:rPr lang="en-US" sz="2000" b="1" dirty="0" smtClean="0">
                <a:hlinkClick r:id="rId4"/>
              </a:rPr>
              <a:t>2:24</a:t>
            </a:r>
            <a:endParaRPr lang="en-US" sz="2000" b="1" dirty="0"/>
          </a:p>
          <a:p>
            <a:pPr marL="0" indent="0">
              <a:buNone/>
            </a:pPr>
            <a:r>
              <a:rPr lang="en-US" sz="2000" dirty="0"/>
              <a:t>Therefore shall a man leave his father and his mother, and shall cleave unto his wife: and they shall be </a:t>
            </a:r>
            <a:r>
              <a:rPr lang="en-US" sz="2000" b="1" dirty="0" smtClean="0">
                <a:solidFill>
                  <a:srgbClr val="C00000"/>
                </a:solidFill>
              </a:rPr>
              <a:t>one</a:t>
            </a:r>
            <a:r>
              <a:rPr lang="en-US" sz="2000" b="1" dirty="0" smtClean="0"/>
              <a:t> </a:t>
            </a:r>
            <a:r>
              <a:rPr lang="en-US" sz="2000" dirty="0" smtClean="0"/>
              <a:t>flesh</a:t>
            </a:r>
            <a:r>
              <a:rPr lang="en-US" sz="2000" dirty="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78449658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a:t>
            </a:r>
            <a:endParaRPr lang="de-DE" dirty="0"/>
          </a:p>
        </p:txBody>
      </p:sp>
      <p:sp>
        <p:nvSpPr>
          <p:cNvPr id="3" name="Inhaltsplatzhalter 2"/>
          <p:cNvSpPr>
            <a:spLocks noGrp="1"/>
          </p:cNvSpPr>
          <p:nvPr>
            <p:ph idx="1"/>
          </p:nvPr>
        </p:nvSpPr>
        <p:spPr>
          <a:xfrm>
            <a:off x="1154954" y="2534652"/>
            <a:ext cx="8825659" cy="3412957"/>
          </a:xfrm>
        </p:spPr>
        <p:txBody>
          <a:bodyPr>
            <a:normAutofit/>
          </a:bodyPr>
          <a:lstStyle/>
          <a:p>
            <a:pPr marL="0" indent="0">
              <a:buNone/>
            </a:pPr>
            <a:r>
              <a:rPr lang="en-US" dirty="0"/>
              <a:t> </a:t>
            </a:r>
            <a:endParaRPr lang="de-DE" dirty="0"/>
          </a:p>
          <a:p>
            <a:pPr marL="0" indent="0">
              <a:buNone/>
            </a:pPr>
            <a:r>
              <a:rPr lang="en-US" sz="2000" u="sng" dirty="0" smtClean="0"/>
              <a:t>Ephesians 4, 4-6 </a:t>
            </a:r>
            <a:r>
              <a:rPr lang="en-US" sz="2000" dirty="0" smtClean="0"/>
              <a:t> </a:t>
            </a:r>
          </a:p>
          <a:p>
            <a:pPr marL="0" indent="0">
              <a:buNone/>
            </a:pPr>
            <a:r>
              <a:rPr lang="en-US" sz="2000" dirty="0" smtClean="0"/>
              <a:t>There is </a:t>
            </a:r>
            <a:r>
              <a:rPr lang="en-US" sz="2000" b="1" dirty="0" smtClean="0">
                <a:solidFill>
                  <a:srgbClr val="C00000"/>
                </a:solidFill>
              </a:rPr>
              <a:t>one</a:t>
            </a:r>
            <a:r>
              <a:rPr lang="en-US" sz="2000" dirty="0" smtClean="0"/>
              <a:t> body, and </a:t>
            </a:r>
            <a:r>
              <a:rPr lang="en-US" sz="2000" b="1" dirty="0" smtClean="0">
                <a:solidFill>
                  <a:srgbClr val="C00000"/>
                </a:solidFill>
              </a:rPr>
              <a:t>one</a:t>
            </a:r>
            <a:r>
              <a:rPr lang="en-US" sz="2000" dirty="0" smtClean="0"/>
              <a:t> Spirit, even as ye are called in </a:t>
            </a:r>
            <a:r>
              <a:rPr lang="en-US" sz="2000" b="1" dirty="0" smtClean="0">
                <a:solidFill>
                  <a:srgbClr val="C00000"/>
                </a:solidFill>
              </a:rPr>
              <a:t>one</a:t>
            </a:r>
            <a:r>
              <a:rPr lang="en-US" sz="2000" dirty="0" smtClean="0"/>
              <a:t> hope of your calling;</a:t>
            </a:r>
          </a:p>
          <a:p>
            <a:pPr marL="0" indent="0">
              <a:buNone/>
            </a:pPr>
            <a:r>
              <a:rPr lang="en-US" sz="2000" b="1" dirty="0" smtClean="0">
                <a:solidFill>
                  <a:srgbClr val="C00000"/>
                </a:solidFill>
              </a:rPr>
              <a:t>One</a:t>
            </a:r>
            <a:r>
              <a:rPr lang="en-US" sz="2000" dirty="0" smtClean="0"/>
              <a:t> </a:t>
            </a:r>
            <a:r>
              <a:rPr lang="en-US" sz="2000" dirty="0"/>
              <a:t>Lord, </a:t>
            </a:r>
            <a:r>
              <a:rPr lang="en-US" sz="2000" b="1" dirty="0">
                <a:solidFill>
                  <a:srgbClr val="C00000"/>
                </a:solidFill>
              </a:rPr>
              <a:t>one</a:t>
            </a:r>
            <a:r>
              <a:rPr lang="en-US" sz="2000" dirty="0"/>
              <a:t> faith, </a:t>
            </a:r>
            <a:r>
              <a:rPr lang="en-US" sz="2000" b="1" dirty="0">
                <a:solidFill>
                  <a:srgbClr val="C00000"/>
                </a:solidFill>
              </a:rPr>
              <a:t>one</a:t>
            </a:r>
            <a:r>
              <a:rPr lang="en-US" sz="2000" dirty="0"/>
              <a:t> baptism,</a:t>
            </a:r>
          </a:p>
          <a:p>
            <a:pPr marL="0" indent="0">
              <a:buNone/>
            </a:pPr>
            <a:r>
              <a:rPr lang="en-US" sz="2000" b="1" dirty="0" smtClean="0">
                <a:solidFill>
                  <a:srgbClr val="C00000"/>
                </a:solidFill>
              </a:rPr>
              <a:t>One</a:t>
            </a:r>
            <a:r>
              <a:rPr lang="en-US" sz="2000" dirty="0" smtClean="0"/>
              <a:t> </a:t>
            </a:r>
            <a:r>
              <a:rPr lang="en-US" sz="2000" dirty="0"/>
              <a:t>God and Father of all, who is above all, and through all, and in you all</a:t>
            </a:r>
            <a:r>
              <a:rPr lang="en-US" sz="2000" dirty="0" smtClean="0"/>
              <a:t>.</a:t>
            </a:r>
          </a:p>
          <a:p>
            <a:pPr marL="0" indent="0">
              <a:buNone/>
            </a:pPr>
            <a:endParaRPr lang="en-US" dirty="0"/>
          </a:p>
          <a:p>
            <a:pPr marL="0" indent="0">
              <a:buNone/>
            </a:pPr>
            <a:endParaRPr lang="de-DE" dirty="0"/>
          </a:p>
        </p:txBody>
      </p:sp>
    </p:spTree>
    <p:extLst>
      <p:ext uri="{BB962C8B-B14F-4D97-AF65-F5344CB8AC3E}">
        <p14:creationId xmlns:p14="http://schemas.microsoft.com/office/powerpoint/2010/main" val="374401031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a:t>
            </a:r>
            <a:endParaRPr lang="de-DE" dirty="0"/>
          </a:p>
        </p:txBody>
      </p:sp>
      <p:sp>
        <p:nvSpPr>
          <p:cNvPr id="3" name="Inhaltsplatzhalter 2"/>
          <p:cNvSpPr>
            <a:spLocks noGrp="1"/>
          </p:cNvSpPr>
          <p:nvPr>
            <p:ph idx="1"/>
          </p:nvPr>
        </p:nvSpPr>
        <p:spPr>
          <a:xfrm>
            <a:off x="1154954" y="2542673"/>
            <a:ext cx="8825659" cy="4050631"/>
          </a:xfrm>
        </p:spPr>
        <p:txBody>
          <a:bodyPr>
            <a:normAutofit/>
          </a:bodyPr>
          <a:lstStyle/>
          <a:p>
            <a:pPr marL="0" indent="0">
              <a:buNone/>
            </a:pPr>
            <a:r>
              <a:rPr lang="en-US" dirty="0"/>
              <a:t> </a:t>
            </a:r>
            <a:endParaRPr lang="de-DE" dirty="0"/>
          </a:p>
          <a:p>
            <a:pPr marL="0" indent="0">
              <a:buNone/>
            </a:pPr>
            <a:r>
              <a:rPr lang="en-US" sz="2000" u="sng" dirty="0" smtClean="0"/>
              <a:t>1 Timothy 2, 5</a:t>
            </a:r>
            <a:r>
              <a:rPr lang="en-US" sz="2000" b="1" baseline="30000" dirty="0"/>
              <a:t> </a:t>
            </a:r>
            <a:r>
              <a:rPr lang="en-US" sz="2000" dirty="0"/>
              <a:t>For there is </a:t>
            </a:r>
            <a:r>
              <a:rPr lang="en-US" sz="2000" b="1" dirty="0">
                <a:solidFill>
                  <a:srgbClr val="C00000"/>
                </a:solidFill>
              </a:rPr>
              <a:t>one</a:t>
            </a:r>
            <a:r>
              <a:rPr lang="en-US" sz="2000" dirty="0"/>
              <a:t> God, and one mediator between God and men, the man Christ Jesus</a:t>
            </a:r>
            <a:r>
              <a:rPr lang="en-US" sz="2000" dirty="0" smtClean="0"/>
              <a:t>;</a:t>
            </a:r>
          </a:p>
          <a:p>
            <a:pPr marL="0" indent="0">
              <a:buNone/>
            </a:pPr>
            <a:r>
              <a:rPr lang="en-US" sz="2000" u="sng" dirty="0" smtClean="0"/>
              <a:t>Galatians 3, 20</a:t>
            </a:r>
            <a:r>
              <a:rPr lang="en-US" sz="2000" dirty="0" smtClean="0"/>
              <a:t> Now a mediator </a:t>
            </a:r>
            <a:r>
              <a:rPr lang="en-US" sz="2000" dirty="0"/>
              <a:t>is not a mediator of </a:t>
            </a:r>
            <a:r>
              <a:rPr lang="en-US" sz="2000" b="1" dirty="0">
                <a:solidFill>
                  <a:srgbClr val="C00000"/>
                </a:solidFill>
              </a:rPr>
              <a:t>one</a:t>
            </a:r>
            <a:r>
              <a:rPr lang="en-US" sz="2000" dirty="0"/>
              <a:t>, but God is </a:t>
            </a:r>
            <a:r>
              <a:rPr lang="en-US" sz="2000" b="1" dirty="0" smtClean="0">
                <a:solidFill>
                  <a:srgbClr val="C00000"/>
                </a:solidFill>
              </a:rPr>
              <a:t>one</a:t>
            </a:r>
            <a:r>
              <a:rPr lang="en-US" sz="2000" dirty="0" smtClean="0"/>
              <a:t>.</a:t>
            </a:r>
          </a:p>
          <a:p>
            <a:pPr marL="0" indent="0">
              <a:buNone/>
            </a:pPr>
            <a:r>
              <a:rPr lang="en-US" sz="2000" u="sng" dirty="0" smtClean="0"/>
              <a:t>Hebrews 10, 12-14</a:t>
            </a:r>
            <a:r>
              <a:rPr lang="en-US" sz="2000" dirty="0" smtClean="0"/>
              <a:t> But this man, after he had offered </a:t>
            </a:r>
            <a:r>
              <a:rPr lang="en-US" sz="2000" b="1" dirty="0" smtClean="0">
                <a:solidFill>
                  <a:srgbClr val="C00000"/>
                </a:solidFill>
              </a:rPr>
              <a:t>one</a:t>
            </a:r>
            <a:r>
              <a:rPr lang="en-US" sz="2000" dirty="0" smtClean="0"/>
              <a:t> sacrifice for sins for ever, sat down on the right hand of God;</a:t>
            </a:r>
          </a:p>
          <a:p>
            <a:pPr marL="0" indent="0">
              <a:buNone/>
            </a:pPr>
            <a:r>
              <a:rPr lang="en-US" sz="2000" dirty="0" smtClean="0"/>
              <a:t>From </a:t>
            </a:r>
            <a:r>
              <a:rPr lang="en-US" sz="2000" dirty="0"/>
              <a:t>henceforth expecting till his enemies be made his footstool.</a:t>
            </a:r>
          </a:p>
          <a:p>
            <a:pPr marL="0" indent="0">
              <a:buNone/>
            </a:pPr>
            <a:r>
              <a:rPr lang="en-US" sz="2000" dirty="0" smtClean="0"/>
              <a:t>For </a:t>
            </a:r>
            <a:r>
              <a:rPr lang="en-US" sz="2000" dirty="0"/>
              <a:t>by </a:t>
            </a:r>
            <a:r>
              <a:rPr lang="en-US" sz="2000" b="1" dirty="0">
                <a:solidFill>
                  <a:srgbClr val="C00000"/>
                </a:solidFill>
              </a:rPr>
              <a:t>one</a:t>
            </a:r>
            <a:r>
              <a:rPr lang="en-US" sz="2000" dirty="0"/>
              <a:t> offering he hath perfected for ever them that are sanctified.</a:t>
            </a:r>
          </a:p>
          <a:p>
            <a:pPr marL="0" indent="0">
              <a:buNone/>
            </a:pPr>
            <a:endParaRPr lang="en-US" dirty="0"/>
          </a:p>
          <a:p>
            <a:pPr marL="0" indent="0">
              <a:buNone/>
            </a:pPr>
            <a:endParaRPr lang="de-DE" dirty="0"/>
          </a:p>
        </p:txBody>
      </p:sp>
    </p:spTree>
    <p:extLst>
      <p:ext uri="{BB962C8B-B14F-4D97-AF65-F5344CB8AC3E}">
        <p14:creationId xmlns:p14="http://schemas.microsoft.com/office/powerpoint/2010/main" val="123138520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a:t>
            </a:r>
            <a:endParaRPr lang="de-DE" dirty="0"/>
          </a:p>
        </p:txBody>
      </p:sp>
      <p:sp>
        <p:nvSpPr>
          <p:cNvPr id="3" name="Inhaltsplatzhalter 2"/>
          <p:cNvSpPr>
            <a:spLocks noGrp="1"/>
          </p:cNvSpPr>
          <p:nvPr>
            <p:ph idx="1"/>
          </p:nvPr>
        </p:nvSpPr>
        <p:spPr>
          <a:xfrm>
            <a:off x="1154954" y="2510589"/>
            <a:ext cx="8825659" cy="3938337"/>
          </a:xfrm>
        </p:spPr>
        <p:txBody>
          <a:bodyPr>
            <a:normAutofit/>
          </a:bodyPr>
          <a:lstStyle/>
          <a:p>
            <a:pPr marL="0" indent="0">
              <a:buNone/>
            </a:pPr>
            <a:r>
              <a:rPr lang="en-US" sz="2000" u="sng" dirty="0"/>
              <a:t>Matthew 23, </a:t>
            </a:r>
            <a:r>
              <a:rPr lang="en-US" sz="2000" u="sng" dirty="0" smtClean="0"/>
              <a:t>8-11</a:t>
            </a:r>
            <a:endParaRPr lang="en-US" sz="2000" dirty="0" smtClean="0"/>
          </a:p>
          <a:p>
            <a:pPr marL="0" indent="0">
              <a:buNone/>
            </a:pPr>
            <a:r>
              <a:rPr lang="en-US" sz="2000" dirty="0" smtClean="0"/>
              <a:t>But </a:t>
            </a:r>
            <a:r>
              <a:rPr lang="en-US" sz="2000" dirty="0"/>
              <a:t>be not ye called Rabbi: for </a:t>
            </a:r>
            <a:r>
              <a:rPr lang="en-US" sz="2000" b="1" dirty="0">
                <a:solidFill>
                  <a:srgbClr val="C00000"/>
                </a:solidFill>
              </a:rPr>
              <a:t>one</a:t>
            </a:r>
            <a:r>
              <a:rPr lang="en-US" sz="2000" dirty="0"/>
              <a:t> is your Master, even Christ; and all ye are brethren.</a:t>
            </a:r>
          </a:p>
          <a:p>
            <a:pPr marL="0" indent="0">
              <a:buNone/>
            </a:pPr>
            <a:r>
              <a:rPr lang="en-US" sz="2000" dirty="0" smtClean="0"/>
              <a:t>And call no man your father upon the earth: for </a:t>
            </a:r>
            <a:r>
              <a:rPr lang="en-US" sz="2000" b="1" dirty="0" smtClean="0">
                <a:solidFill>
                  <a:srgbClr val="C00000"/>
                </a:solidFill>
              </a:rPr>
              <a:t>one</a:t>
            </a:r>
            <a:r>
              <a:rPr lang="en-US" sz="2000" dirty="0" smtClean="0"/>
              <a:t> is your Father, which is in heaven.</a:t>
            </a:r>
          </a:p>
          <a:p>
            <a:pPr marL="0" indent="0">
              <a:buNone/>
            </a:pPr>
            <a:r>
              <a:rPr lang="en-US" sz="2000" dirty="0" smtClean="0"/>
              <a:t>Neither </a:t>
            </a:r>
            <a:r>
              <a:rPr lang="en-US" sz="2000" dirty="0"/>
              <a:t>be ye called masters: for </a:t>
            </a:r>
            <a:r>
              <a:rPr lang="en-US" sz="2000" b="1" dirty="0">
                <a:solidFill>
                  <a:srgbClr val="C00000"/>
                </a:solidFill>
              </a:rPr>
              <a:t>one</a:t>
            </a:r>
            <a:r>
              <a:rPr lang="en-US" sz="2000" dirty="0"/>
              <a:t> is your Master, even Christ.</a:t>
            </a:r>
          </a:p>
          <a:p>
            <a:pPr marL="0" indent="0">
              <a:buNone/>
            </a:pPr>
            <a:r>
              <a:rPr lang="en-US" sz="2000" dirty="0" smtClean="0"/>
              <a:t>But </a:t>
            </a:r>
            <a:r>
              <a:rPr lang="en-US" sz="2000" dirty="0"/>
              <a:t>he that is greatest among you shall be your servant.</a:t>
            </a:r>
          </a:p>
          <a:p>
            <a:pPr marL="0" indent="0">
              <a:buNone/>
            </a:pPr>
            <a:endParaRPr lang="en-US" dirty="0" smtClean="0"/>
          </a:p>
          <a:p>
            <a:pPr marL="0" indent="0">
              <a:buNone/>
            </a:pPr>
            <a:endParaRPr lang="de-DE" dirty="0"/>
          </a:p>
        </p:txBody>
      </p:sp>
    </p:spTree>
    <p:extLst>
      <p:ext uri="{BB962C8B-B14F-4D97-AF65-F5344CB8AC3E}">
        <p14:creationId xmlns:p14="http://schemas.microsoft.com/office/powerpoint/2010/main" val="124080844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 in John 10</a:t>
            </a:r>
            <a:endParaRPr lang="de-DE" dirty="0"/>
          </a:p>
        </p:txBody>
      </p:sp>
      <p:sp>
        <p:nvSpPr>
          <p:cNvPr id="3" name="Inhaltsplatzhalter 2"/>
          <p:cNvSpPr>
            <a:spLocks noGrp="1"/>
          </p:cNvSpPr>
          <p:nvPr>
            <p:ph idx="1"/>
          </p:nvPr>
        </p:nvSpPr>
        <p:spPr>
          <a:xfrm>
            <a:off x="1154954" y="2502568"/>
            <a:ext cx="8825659" cy="3517232"/>
          </a:xfrm>
        </p:spPr>
        <p:txBody>
          <a:bodyPr/>
          <a:lstStyle/>
          <a:p>
            <a:pPr marL="0" indent="0">
              <a:buNone/>
            </a:pPr>
            <a:r>
              <a:rPr lang="en-US" sz="2000" u="sng" dirty="0" smtClean="0"/>
              <a:t>John 10, 16  </a:t>
            </a:r>
          </a:p>
          <a:p>
            <a:pPr marL="0" indent="0">
              <a:buNone/>
            </a:pPr>
            <a:r>
              <a:rPr lang="en-US" sz="2000" dirty="0" smtClean="0"/>
              <a:t>And </a:t>
            </a:r>
            <a:r>
              <a:rPr lang="en-US" sz="2000" dirty="0"/>
              <a:t>other sheep I have, which are not of this fold: them also I must bring, and they shall hear my voice; and there shall be </a:t>
            </a:r>
            <a:r>
              <a:rPr lang="en-US" sz="2000" b="1" dirty="0">
                <a:solidFill>
                  <a:srgbClr val="C00000"/>
                </a:solidFill>
              </a:rPr>
              <a:t>one</a:t>
            </a:r>
            <a:r>
              <a:rPr lang="en-US" sz="2000" dirty="0"/>
              <a:t> fold, and </a:t>
            </a:r>
            <a:r>
              <a:rPr lang="en-US" sz="2000" b="1" dirty="0">
                <a:solidFill>
                  <a:srgbClr val="C00000"/>
                </a:solidFill>
              </a:rPr>
              <a:t>one</a:t>
            </a:r>
            <a:r>
              <a:rPr lang="en-US" sz="2000" dirty="0"/>
              <a:t> shepherd</a:t>
            </a:r>
            <a:r>
              <a:rPr lang="en-US" sz="2000" dirty="0" smtClean="0"/>
              <a:t>.</a:t>
            </a:r>
          </a:p>
          <a:p>
            <a:pPr marL="0" indent="0">
              <a:buNone/>
            </a:pPr>
            <a:endParaRPr lang="en-US" sz="2000" b="1" dirty="0"/>
          </a:p>
          <a:p>
            <a:pPr marL="0" indent="0">
              <a:buNone/>
            </a:pPr>
            <a:r>
              <a:rPr lang="en-US" sz="2000" u="sng" dirty="0" smtClean="0"/>
              <a:t>John 10, 30 </a:t>
            </a:r>
          </a:p>
          <a:p>
            <a:pPr marL="0" indent="0">
              <a:buNone/>
            </a:pPr>
            <a:r>
              <a:rPr lang="en-US" sz="2000" dirty="0" smtClean="0"/>
              <a:t>I and </a:t>
            </a:r>
            <a:r>
              <a:rPr lang="en-US" sz="2000" dirty="0"/>
              <a:t>my Father are </a:t>
            </a:r>
            <a:r>
              <a:rPr lang="en-US" sz="2000" b="1" dirty="0">
                <a:solidFill>
                  <a:srgbClr val="C00000"/>
                </a:solidFill>
              </a:rPr>
              <a:t>one</a:t>
            </a:r>
            <a:r>
              <a:rPr lang="en-US" sz="2000" dirty="0"/>
              <a:t>.</a:t>
            </a:r>
          </a:p>
          <a:p>
            <a:pPr marL="0" indent="0">
              <a:buNone/>
            </a:pPr>
            <a:endParaRPr lang="de-DE" dirty="0"/>
          </a:p>
        </p:txBody>
      </p:sp>
    </p:spTree>
    <p:extLst>
      <p:ext uri="{BB962C8B-B14F-4D97-AF65-F5344CB8AC3E}">
        <p14:creationId xmlns:p14="http://schemas.microsoft.com/office/powerpoint/2010/main" val="33420647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 in John 17</a:t>
            </a:r>
            <a:endParaRPr lang="de-DE" dirty="0"/>
          </a:p>
        </p:txBody>
      </p:sp>
      <p:sp>
        <p:nvSpPr>
          <p:cNvPr id="3" name="Inhaltsplatzhalter 2"/>
          <p:cNvSpPr>
            <a:spLocks noGrp="1"/>
          </p:cNvSpPr>
          <p:nvPr>
            <p:ph idx="1"/>
          </p:nvPr>
        </p:nvSpPr>
        <p:spPr>
          <a:xfrm>
            <a:off x="1154954" y="2486525"/>
            <a:ext cx="8825659" cy="4227095"/>
          </a:xfrm>
        </p:spPr>
        <p:txBody>
          <a:bodyPr>
            <a:normAutofit fontScale="92500" lnSpcReduction="20000"/>
          </a:bodyPr>
          <a:lstStyle/>
          <a:p>
            <a:pPr marL="0" indent="0">
              <a:buNone/>
            </a:pPr>
            <a:r>
              <a:rPr lang="en-US" b="1" dirty="0">
                <a:hlinkClick r:id="rId2"/>
              </a:rPr>
              <a:t>John 17:11</a:t>
            </a:r>
            <a:endParaRPr lang="en-US" b="1" dirty="0"/>
          </a:p>
          <a:p>
            <a:pPr marL="0" indent="0">
              <a:buNone/>
            </a:pPr>
            <a:r>
              <a:rPr lang="en-US" dirty="0"/>
              <a:t>And now I am no more in the world, but these are in the world, and I come to thee. Holy Father, keep through thine own name those whom thou hast given me, that they may be</a:t>
            </a:r>
            <a:r>
              <a:rPr lang="en-US" dirty="0">
                <a:solidFill>
                  <a:srgbClr val="C00000"/>
                </a:solidFill>
              </a:rPr>
              <a:t> </a:t>
            </a:r>
            <a:r>
              <a:rPr lang="en-US" b="1" dirty="0">
                <a:solidFill>
                  <a:srgbClr val="C00000"/>
                </a:solidFill>
              </a:rPr>
              <a:t>one</a:t>
            </a:r>
            <a:r>
              <a:rPr lang="en-US" dirty="0"/>
              <a:t>, as we </a:t>
            </a:r>
            <a:r>
              <a:rPr lang="en-US" dirty="0" smtClean="0"/>
              <a:t>are.</a:t>
            </a:r>
            <a:endParaRPr lang="en-US" dirty="0"/>
          </a:p>
          <a:p>
            <a:pPr marL="0" indent="0">
              <a:buNone/>
            </a:pPr>
            <a:r>
              <a:rPr lang="en-US" b="1" dirty="0">
                <a:hlinkClick r:id="rId3"/>
              </a:rPr>
              <a:t>John 17:21</a:t>
            </a:r>
            <a:endParaRPr lang="en-US" b="1" dirty="0"/>
          </a:p>
          <a:p>
            <a:pPr marL="0" indent="0">
              <a:buNone/>
            </a:pPr>
            <a:r>
              <a:rPr lang="en-US" dirty="0"/>
              <a:t>That they all may be </a:t>
            </a:r>
            <a:r>
              <a:rPr lang="en-US" b="1" dirty="0">
                <a:solidFill>
                  <a:srgbClr val="C00000"/>
                </a:solidFill>
              </a:rPr>
              <a:t>one</a:t>
            </a:r>
            <a:r>
              <a:rPr lang="en-US" dirty="0"/>
              <a:t>; as thou, Father, art in me, and I in thee, that they also may be </a:t>
            </a:r>
            <a:r>
              <a:rPr lang="en-US" b="1" dirty="0">
                <a:solidFill>
                  <a:srgbClr val="C00000"/>
                </a:solidFill>
              </a:rPr>
              <a:t>one</a:t>
            </a:r>
            <a:r>
              <a:rPr lang="en-US" dirty="0"/>
              <a:t> in us: that the world may believe that thou hast sent </a:t>
            </a:r>
            <a:r>
              <a:rPr lang="en-US" dirty="0" smtClean="0"/>
              <a:t>me.</a:t>
            </a:r>
            <a:endParaRPr lang="en-US" dirty="0"/>
          </a:p>
          <a:p>
            <a:pPr marL="0" indent="0">
              <a:buNone/>
            </a:pPr>
            <a:r>
              <a:rPr lang="en-US" b="1" dirty="0">
                <a:hlinkClick r:id="rId4"/>
              </a:rPr>
              <a:t>John 17:22</a:t>
            </a:r>
            <a:endParaRPr lang="en-US" b="1" dirty="0"/>
          </a:p>
          <a:p>
            <a:pPr marL="0" indent="0">
              <a:buNone/>
            </a:pPr>
            <a:r>
              <a:rPr lang="en-US" dirty="0"/>
              <a:t>And the glory which thou </a:t>
            </a:r>
            <a:r>
              <a:rPr lang="en-US" dirty="0" err="1"/>
              <a:t>gavest</a:t>
            </a:r>
            <a:r>
              <a:rPr lang="en-US" dirty="0"/>
              <a:t> me I have given them; that they may be </a:t>
            </a:r>
            <a:r>
              <a:rPr lang="en-US" b="1" dirty="0">
                <a:solidFill>
                  <a:srgbClr val="C00000"/>
                </a:solidFill>
              </a:rPr>
              <a:t>one</a:t>
            </a:r>
            <a:r>
              <a:rPr lang="en-US" dirty="0"/>
              <a:t>, even as we are </a:t>
            </a:r>
            <a:r>
              <a:rPr lang="en-US" b="1" dirty="0" smtClean="0">
                <a:solidFill>
                  <a:srgbClr val="C00000"/>
                </a:solidFill>
              </a:rPr>
              <a:t>one</a:t>
            </a:r>
            <a:r>
              <a:rPr lang="en-US" dirty="0" smtClean="0"/>
              <a:t>:</a:t>
            </a:r>
            <a:endParaRPr lang="en-US" dirty="0"/>
          </a:p>
          <a:p>
            <a:pPr marL="0" indent="0">
              <a:buNone/>
            </a:pPr>
            <a:r>
              <a:rPr lang="en-US" b="1" dirty="0">
                <a:hlinkClick r:id="rId5"/>
              </a:rPr>
              <a:t>John 17:23</a:t>
            </a:r>
            <a:endParaRPr lang="en-US" b="1" dirty="0"/>
          </a:p>
          <a:p>
            <a:pPr marL="0" indent="0">
              <a:buNone/>
            </a:pPr>
            <a:r>
              <a:rPr lang="en-US" dirty="0"/>
              <a:t>I in them, and thou in me, that they may be made perfect in </a:t>
            </a:r>
            <a:r>
              <a:rPr lang="en-US" b="1" dirty="0">
                <a:solidFill>
                  <a:srgbClr val="C00000"/>
                </a:solidFill>
              </a:rPr>
              <a:t>one</a:t>
            </a:r>
            <a:r>
              <a:rPr lang="en-US" dirty="0"/>
              <a:t>; and that the world may know that thou hast sent me, and hast loved them, as thou hast loved me.</a:t>
            </a:r>
          </a:p>
          <a:p>
            <a:pPr marL="0" indent="0">
              <a:buNone/>
            </a:pPr>
            <a:endParaRPr lang="de-DE" dirty="0"/>
          </a:p>
        </p:txBody>
      </p:sp>
    </p:spTree>
    <p:extLst>
      <p:ext uri="{BB962C8B-B14F-4D97-AF65-F5344CB8AC3E}">
        <p14:creationId xmlns:p14="http://schemas.microsoft.com/office/powerpoint/2010/main" val="14332741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Holy </a:t>
            </a:r>
            <a:r>
              <a:rPr lang="de-DE" dirty="0" err="1" smtClean="0"/>
              <a:t>One</a:t>
            </a:r>
            <a:r>
              <a:rPr lang="de-DE" dirty="0" smtClean="0"/>
              <a:t> in Psalms</a:t>
            </a:r>
            <a:endParaRPr lang="de-DE" dirty="0"/>
          </a:p>
        </p:txBody>
      </p:sp>
      <p:sp>
        <p:nvSpPr>
          <p:cNvPr id="3" name="Inhaltsplatzhalter 2"/>
          <p:cNvSpPr>
            <a:spLocks noGrp="1"/>
          </p:cNvSpPr>
          <p:nvPr>
            <p:ph idx="1"/>
          </p:nvPr>
        </p:nvSpPr>
        <p:spPr>
          <a:xfrm>
            <a:off x="1154954" y="2438399"/>
            <a:ext cx="8825659" cy="4259179"/>
          </a:xfrm>
        </p:spPr>
        <p:txBody>
          <a:bodyPr>
            <a:normAutofit/>
          </a:bodyPr>
          <a:lstStyle/>
          <a:p>
            <a:pPr marL="0" indent="0">
              <a:buNone/>
            </a:pPr>
            <a:r>
              <a:rPr lang="en-US" b="1" dirty="0">
                <a:hlinkClick r:id="rId2"/>
              </a:rPr>
              <a:t>Psalm 16:10</a:t>
            </a:r>
            <a:endParaRPr lang="en-US" b="1" dirty="0"/>
          </a:p>
          <a:p>
            <a:pPr marL="0" indent="0">
              <a:buNone/>
            </a:pPr>
            <a:r>
              <a:rPr lang="en-US" dirty="0"/>
              <a:t>For thou wilt not leave my soul in hell; neither wilt thou suffer thine </a:t>
            </a:r>
            <a:r>
              <a:rPr lang="en-US" b="1" dirty="0">
                <a:solidFill>
                  <a:srgbClr val="C00000"/>
                </a:solidFill>
              </a:rPr>
              <a:t>Holy</a:t>
            </a:r>
            <a:r>
              <a:rPr lang="en-US" dirty="0">
                <a:solidFill>
                  <a:srgbClr val="C00000"/>
                </a:solidFill>
              </a:rPr>
              <a:t> </a:t>
            </a:r>
            <a:r>
              <a:rPr lang="en-US" b="1" dirty="0">
                <a:solidFill>
                  <a:srgbClr val="C00000"/>
                </a:solidFill>
              </a:rPr>
              <a:t>One</a:t>
            </a:r>
            <a:r>
              <a:rPr lang="en-US" dirty="0"/>
              <a:t> to see corruption.</a:t>
            </a:r>
          </a:p>
          <a:p>
            <a:pPr marL="0" indent="0">
              <a:buNone/>
            </a:pPr>
            <a:r>
              <a:rPr lang="en-US" b="1" dirty="0" smtClean="0">
                <a:hlinkClick r:id="rId3"/>
              </a:rPr>
              <a:t>Psalm </a:t>
            </a:r>
            <a:r>
              <a:rPr lang="en-US" b="1" dirty="0">
                <a:hlinkClick r:id="rId3"/>
              </a:rPr>
              <a:t>71:22</a:t>
            </a:r>
            <a:endParaRPr lang="en-US" b="1" dirty="0"/>
          </a:p>
          <a:p>
            <a:pPr marL="0" indent="0">
              <a:buNone/>
            </a:pPr>
            <a:r>
              <a:rPr lang="en-US" dirty="0"/>
              <a:t>I will also praise thee with the psaltery, even thy truth, O my God: unto thee will I sing with the harp, O thou </a:t>
            </a:r>
            <a:r>
              <a:rPr lang="en-US" b="1" dirty="0" smtClean="0">
                <a:solidFill>
                  <a:srgbClr val="C00000"/>
                </a:solidFill>
              </a:rPr>
              <a:t>Holy One</a:t>
            </a:r>
            <a:r>
              <a:rPr lang="en-US" dirty="0"/>
              <a:t> of Israel.</a:t>
            </a:r>
          </a:p>
          <a:p>
            <a:pPr marL="0" indent="0">
              <a:buNone/>
            </a:pPr>
            <a:r>
              <a:rPr lang="en-US" b="1" dirty="0">
                <a:hlinkClick r:id="rId4"/>
              </a:rPr>
              <a:t>Psalm 78:41</a:t>
            </a:r>
            <a:endParaRPr lang="en-US" b="1" dirty="0"/>
          </a:p>
          <a:p>
            <a:pPr marL="0" indent="0">
              <a:buNone/>
            </a:pPr>
            <a:r>
              <a:rPr lang="en-US" dirty="0"/>
              <a:t>Yea, they turned back and tempted God, and limited the </a:t>
            </a:r>
            <a:r>
              <a:rPr lang="en-US" b="1" dirty="0">
                <a:solidFill>
                  <a:srgbClr val="C00000"/>
                </a:solidFill>
              </a:rPr>
              <a:t>Holy</a:t>
            </a:r>
            <a:r>
              <a:rPr lang="en-US" dirty="0">
                <a:solidFill>
                  <a:srgbClr val="C00000"/>
                </a:solidFill>
              </a:rPr>
              <a:t> </a:t>
            </a:r>
            <a:r>
              <a:rPr lang="en-US" b="1" dirty="0">
                <a:solidFill>
                  <a:srgbClr val="C00000"/>
                </a:solidFill>
              </a:rPr>
              <a:t>One</a:t>
            </a:r>
            <a:r>
              <a:rPr lang="en-US" dirty="0"/>
              <a:t> of Israel</a:t>
            </a:r>
            <a:r>
              <a:rPr lang="en-US" dirty="0" smtClean="0"/>
              <a:t>.</a:t>
            </a:r>
            <a:endParaRPr lang="en-US" b="1" dirty="0" smtClean="0">
              <a:hlinkClick r:id="rId2"/>
            </a:endParaRPr>
          </a:p>
          <a:p>
            <a:pPr marL="0" indent="0">
              <a:buNone/>
            </a:pPr>
            <a:r>
              <a:rPr lang="en-US" b="1" dirty="0">
                <a:hlinkClick r:id="rId5"/>
              </a:rPr>
              <a:t>Psalm 89:18</a:t>
            </a:r>
            <a:endParaRPr lang="en-US" b="1" dirty="0"/>
          </a:p>
          <a:p>
            <a:pPr marL="0" indent="0">
              <a:buNone/>
            </a:pPr>
            <a:r>
              <a:rPr lang="en-US" dirty="0"/>
              <a:t>For the </a:t>
            </a:r>
            <a:r>
              <a:rPr lang="en-US" cap="small" dirty="0"/>
              <a:t>Lord</a:t>
            </a:r>
            <a:r>
              <a:rPr lang="en-US" dirty="0"/>
              <a:t> is our </a:t>
            </a:r>
            <a:r>
              <a:rPr lang="en-US" dirty="0" err="1"/>
              <a:t>defence</a:t>
            </a:r>
            <a:r>
              <a:rPr lang="en-US" dirty="0"/>
              <a:t>; and the </a:t>
            </a:r>
            <a:r>
              <a:rPr lang="en-US" b="1" dirty="0">
                <a:solidFill>
                  <a:srgbClr val="C00000"/>
                </a:solidFill>
              </a:rPr>
              <a:t>Holy</a:t>
            </a:r>
            <a:r>
              <a:rPr lang="en-US" dirty="0">
                <a:solidFill>
                  <a:srgbClr val="C00000"/>
                </a:solidFill>
              </a:rPr>
              <a:t> </a:t>
            </a:r>
            <a:r>
              <a:rPr lang="en-US" b="1" dirty="0">
                <a:solidFill>
                  <a:srgbClr val="C00000"/>
                </a:solidFill>
              </a:rPr>
              <a:t>One</a:t>
            </a:r>
            <a:r>
              <a:rPr lang="en-US" dirty="0"/>
              <a:t> of Israel is our king.</a:t>
            </a:r>
          </a:p>
          <a:p>
            <a:pPr marL="0" indent="0">
              <a:buNone/>
            </a:pPr>
            <a:endParaRPr lang="en-US" b="1" dirty="0">
              <a:hlinkClick r:id="rId2"/>
            </a:endParaRPr>
          </a:p>
          <a:p>
            <a:pPr marL="0" indent="0">
              <a:buNone/>
            </a:pPr>
            <a:endParaRPr lang="de-DE" dirty="0"/>
          </a:p>
        </p:txBody>
      </p:sp>
    </p:spTree>
    <p:extLst>
      <p:ext uri="{BB962C8B-B14F-4D97-AF65-F5344CB8AC3E}">
        <p14:creationId xmlns:p14="http://schemas.microsoft.com/office/powerpoint/2010/main" val="577859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fruitfulness</a:t>
            </a:r>
            <a:endParaRPr lang="de-DE" sz="2400" dirty="0"/>
          </a:p>
        </p:txBody>
      </p:sp>
    </p:spTree>
    <p:extLst>
      <p:ext uri="{BB962C8B-B14F-4D97-AF65-F5344CB8AC3E}">
        <p14:creationId xmlns:p14="http://schemas.microsoft.com/office/powerpoint/2010/main" val="22118180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fruitfulness</a:t>
            </a:r>
            <a:endParaRPr lang="de-DE" sz="2400" dirty="0" smtClean="0"/>
          </a:p>
          <a:p>
            <a:pPr marL="0" indent="0">
              <a:buNone/>
            </a:pPr>
            <a:endParaRPr lang="de-DE" sz="2400" dirty="0" smtClean="0"/>
          </a:p>
          <a:p>
            <a:pPr marL="0" indent="0">
              <a:buNone/>
            </a:pPr>
            <a:r>
              <a:rPr lang="de-DE" sz="2400" b="1" dirty="0" err="1" smtClean="0">
                <a:solidFill>
                  <a:srgbClr val="C00000"/>
                </a:solidFill>
              </a:rPr>
              <a:t>Nine</a:t>
            </a:r>
            <a:r>
              <a:rPr lang="de-DE" sz="2400" dirty="0" smtClean="0"/>
              <a:t> </a:t>
            </a:r>
            <a:r>
              <a:rPr lang="de-DE" sz="2400" dirty="0" err="1" smtClean="0"/>
              <a:t>month</a:t>
            </a:r>
            <a:r>
              <a:rPr lang="de-DE" sz="2400" dirty="0" smtClean="0"/>
              <a:t> </a:t>
            </a:r>
            <a:r>
              <a:rPr lang="de-DE" sz="2400" dirty="0" err="1" smtClean="0"/>
              <a:t>period</a:t>
            </a:r>
            <a:r>
              <a:rPr lang="de-DE" sz="2400" dirty="0" smtClean="0"/>
              <a:t> a </a:t>
            </a:r>
            <a:r>
              <a:rPr lang="de-DE" sz="2400" dirty="0" err="1" smtClean="0"/>
              <a:t>baby</a:t>
            </a:r>
            <a:r>
              <a:rPr lang="de-DE" sz="2400" dirty="0" smtClean="0"/>
              <a:t> </a:t>
            </a:r>
            <a:r>
              <a:rPr lang="de-DE" sz="2400" dirty="0" err="1" smtClean="0"/>
              <a:t>stays</a:t>
            </a:r>
            <a:r>
              <a:rPr lang="de-DE" sz="2400" dirty="0" smtClean="0"/>
              <a:t> in </a:t>
            </a:r>
            <a:r>
              <a:rPr lang="de-DE" sz="2400" dirty="0" err="1" smtClean="0"/>
              <a:t>the</a:t>
            </a:r>
            <a:r>
              <a:rPr lang="de-DE" sz="2400" dirty="0" smtClean="0"/>
              <a:t> </a:t>
            </a:r>
            <a:r>
              <a:rPr lang="de-DE" sz="2400" dirty="0" err="1" smtClean="0"/>
              <a:t>mothers</a:t>
            </a:r>
            <a:r>
              <a:rPr lang="de-DE" sz="2400" dirty="0" smtClean="0"/>
              <a:t> </a:t>
            </a:r>
            <a:r>
              <a:rPr lang="de-DE" sz="2400" dirty="0" err="1" smtClean="0"/>
              <a:t>womb</a:t>
            </a:r>
            <a:r>
              <a:rPr lang="de-DE" sz="2400" dirty="0" smtClean="0"/>
              <a:t> </a:t>
            </a:r>
            <a:r>
              <a:rPr lang="de-DE" sz="2400" dirty="0" err="1" smtClean="0"/>
              <a:t>till</a:t>
            </a:r>
            <a:r>
              <a:rPr lang="de-DE" sz="2400" dirty="0" smtClean="0"/>
              <a:t> </a:t>
            </a:r>
            <a:r>
              <a:rPr lang="de-DE" sz="2400" dirty="0" err="1" smtClean="0"/>
              <a:t>the</a:t>
            </a:r>
            <a:r>
              <a:rPr lang="de-DE" sz="2400" dirty="0" smtClean="0"/>
              <a:t> </a:t>
            </a:r>
            <a:r>
              <a:rPr lang="de-DE" sz="2400" dirty="0" err="1" smtClean="0"/>
              <a:t>fruit</a:t>
            </a:r>
            <a:r>
              <a:rPr lang="de-DE" sz="2400" dirty="0" smtClean="0"/>
              <a:t> </a:t>
            </a:r>
            <a:r>
              <a:rPr lang="de-DE" sz="2400" dirty="0" err="1" smtClean="0"/>
              <a:t>is</a:t>
            </a:r>
            <a:r>
              <a:rPr lang="de-DE" sz="2400" dirty="0" smtClean="0"/>
              <a:t> </a:t>
            </a:r>
            <a:r>
              <a:rPr lang="de-DE" sz="2400" dirty="0" err="1" smtClean="0"/>
              <a:t>visible</a:t>
            </a:r>
            <a:r>
              <a:rPr lang="de-DE" sz="2400" dirty="0" smtClean="0"/>
              <a:t> </a:t>
            </a:r>
            <a:r>
              <a:rPr lang="de-DE" sz="2400" dirty="0" err="1" smtClean="0"/>
              <a:t>for</a:t>
            </a:r>
            <a:r>
              <a:rPr lang="de-DE" sz="2400" dirty="0" smtClean="0"/>
              <a:t> all.</a:t>
            </a:r>
          </a:p>
          <a:p>
            <a:pPr marL="0" indent="0">
              <a:buNone/>
            </a:pPr>
            <a:endParaRPr lang="de-DE" sz="2400" dirty="0"/>
          </a:p>
        </p:txBody>
      </p:sp>
    </p:spTree>
    <p:extLst>
      <p:ext uri="{BB962C8B-B14F-4D97-AF65-F5344CB8AC3E}">
        <p14:creationId xmlns:p14="http://schemas.microsoft.com/office/powerpoint/2010/main" val="32745762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fruitfulness</a:t>
            </a:r>
            <a:endParaRPr lang="de-DE" sz="2400" dirty="0" smtClean="0"/>
          </a:p>
          <a:p>
            <a:pPr marL="0" indent="0">
              <a:buNone/>
            </a:pPr>
            <a:endParaRPr lang="de-DE" sz="2400" dirty="0" smtClean="0"/>
          </a:p>
          <a:p>
            <a:pPr marL="0" indent="0">
              <a:buNone/>
            </a:pPr>
            <a:r>
              <a:rPr lang="en-US" sz="2400" u="sng" dirty="0" smtClean="0"/>
              <a:t>Galatians 5, 22-23</a:t>
            </a:r>
            <a:r>
              <a:rPr lang="en-US" sz="2400" dirty="0" smtClean="0"/>
              <a:t> </a:t>
            </a:r>
          </a:p>
          <a:p>
            <a:pPr marL="0" indent="0">
              <a:buNone/>
            </a:pPr>
            <a:r>
              <a:rPr lang="en-US" sz="2400" dirty="0" smtClean="0"/>
              <a:t>But </a:t>
            </a:r>
            <a:r>
              <a:rPr lang="en-US" sz="2400" dirty="0"/>
              <a:t>the fruit of the Spirit is </a:t>
            </a:r>
            <a:r>
              <a:rPr lang="en-US" sz="2400" dirty="0">
                <a:solidFill>
                  <a:srgbClr val="00B050"/>
                </a:solidFill>
              </a:rPr>
              <a:t>love</a:t>
            </a:r>
            <a:r>
              <a:rPr lang="en-US" sz="2400" dirty="0"/>
              <a:t>, </a:t>
            </a:r>
            <a:r>
              <a:rPr lang="en-US" sz="2400" dirty="0">
                <a:solidFill>
                  <a:srgbClr val="00B050"/>
                </a:solidFill>
              </a:rPr>
              <a:t>joy</a:t>
            </a:r>
            <a:r>
              <a:rPr lang="en-US" sz="2400" dirty="0"/>
              <a:t>, </a:t>
            </a:r>
            <a:r>
              <a:rPr lang="en-US" sz="2400" dirty="0">
                <a:solidFill>
                  <a:srgbClr val="00B050"/>
                </a:solidFill>
              </a:rPr>
              <a:t>peace</a:t>
            </a:r>
            <a:r>
              <a:rPr lang="en-US" sz="2400" dirty="0"/>
              <a:t>, </a:t>
            </a:r>
            <a:r>
              <a:rPr lang="en-US" sz="2400" dirty="0">
                <a:solidFill>
                  <a:srgbClr val="00B050"/>
                </a:solidFill>
              </a:rPr>
              <a:t>longsuffering</a:t>
            </a:r>
            <a:r>
              <a:rPr lang="en-US" sz="2400" dirty="0"/>
              <a:t>, </a:t>
            </a:r>
            <a:r>
              <a:rPr lang="en-US" sz="2400" dirty="0">
                <a:solidFill>
                  <a:srgbClr val="00B050"/>
                </a:solidFill>
              </a:rPr>
              <a:t>gentleness</a:t>
            </a:r>
            <a:r>
              <a:rPr lang="en-US" sz="2400" dirty="0"/>
              <a:t>, </a:t>
            </a:r>
            <a:r>
              <a:rPr lang="en-US" sz="2400" dirty="0">
                <a:solidFill>
                  <a:srgbClr val="00B050"/>
                </a:solidFill>
              </a:rPr>
              <a:t>goodness</a:t>
            </a:r>
            <a:r>
              <a:rPr lang="en-US" sz="2400" dirty="0"/>
              <a:t>, </a:t>
            </a:r>
            <a:r>
              <a:rPr lang="en-US" sz="2400" dirty="0">
                <a:solidFill>
                  <a:srgbClr val="00B050"/>
                </a:solidFill>
              </a:rPr>
              <a:t>faith</a:t>
            </a:r>
            <a:r>
              <a:rPr lang="en-US" sz="2400" dirty="0"/>
              <a:t>,</a:t>
            </a:r>
          </a:p>
          <a:p>
            <a:pPr marL="0" indent="0">
              <a:buNone/>
            </a:pPr>
            <a:r>
              <a:rPr lang="en-US" sz="2400" dirty="0" smtClean="0">
                <a:solidFill>
                  <a:srgbClr val="00B050"/>
                </a:solidFill>
              </a:rPr>
              <a:t>Meekness</a:t>
            </a:r>
            <a:r>
              <a:rPr lang="en-US" sz="2400" dirty="0"/>
              <a:t>, </a:t>
            </a:r>
            <a:r>
              <a:rPr lang="en-US" sz="2400" dirty="0">
                <a:solidFill>
                  <a:srgbClr val="00B050"/>
                </a:solidFill>
              </a:rPr>
              <a:t>temperance</a:t>
            </a:r>
            <a:r>
              <a:rPr lang="en-US" sz="2400" dirty="0"/>
              <a:t>: against such there is no law.</a:t>
            </a:r>
          </a:p>
          <a:p>
            <a:pPr marL="0" indent="0">
              <a:buNone/>
            </a:pPr>
            <a:endParaRPr lang="de-DE" sz="2400" dirty="0"/>
          </a:p>
        </p:txBody>
      </p:sp>
    </p:spTree>
    <p:extLst>
      <p:ext uri="{BB962C8B-B14F-4D97-AF65-F5344CB8AC3E}">
        <p14:creationId xmlns:p14="http://schemas.microsoft.com/office/powerpoint/2010/main" val="397925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a:xfrm>
            <a:off x="1154954" y="2630905"/>
            <a:ext cx="8825659" cy="4098757"/>
          </a:xfrm>
        </p:spPr>
        <p:txBody>
          <a:bodyPr>
            <a:normAutofit lnSpcReduction="10000"/>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fruitfulness</a:t>
            </a:r>
            <a:endParaRPr lang="de-DE" sz="2400" dirty="0" smtClean="0"/>
          </a:p>
          <a:p>
            <a:pPr marL="0" indent="0">
              <a:buNone/>
            </a:pPr>
            <a:endParaRPr lang="de-DE" sz="2400" dirty="0" smtClean="0"/>
          </a:p>
          <a:p>
            <a:pPr marL="0" indent="0">
              <a:buNone/>
            </a:pPr>
            <a:r>
              <a:rPr lang="en-US" sz="2400" u="sng" dirty="0" smtClean="0"/>
              <a:t>1 Corinthians 12, 8-10</a:t>
            </a:r>
          </a:p>
          <a:p>
            <a:pPr marL="0" indent="0">
              <a:buNone/>
            </a:pPr>
            <a:r>
              <a:rPr lang="en-US" sz="2400" dirty="0" smtClean="0"/>
              <a:t> For </a:t>
            </a:r>
            <a:r>
              <a:rPr lang="en-US" sz="2400" dirty="0"/>
              <a:t>to one is given by the Spirit the </a:t>
            </a:r>
            <a:r>
              <a:rPr lang="en-US" sz="2400" dirty="0">
                <a:solidFill>
                  <a:srgbClr val="00B050"/>
                </a:solidFill>
              </a:rPr>
              <a:t>word of wisdom</a:t>
            </a:r>
            <a:r>
              <a:rPr lang="en-US" sz="2400" dirty="0"/>
              <a:t>; to another the </a:t>
            </a:r>
            <a:r>
              <a:rPr lang="en-US" sz="2400" dirty="0">
                <a:solidFill>
                  <a:srgbClr val="00B050"/>
                </a:solidFill>
              </a:rPr>
              <a:t>word of knowledge</a:t>
            </a:r>
            <a:r>
              <a:rPr lang="en-US" sz="2400" dirty="0"/>
              <a:t> by the same Spirit;</a:t>
            </a:r>
          </a:p>
          <a:p>
            <a:pPr marL="0" indent="0">
              <a:buNone/>
            </a:pPr>
            <a:r>
              <a:rPr lang="en-US" sz="2400" dirty="0" smtClean="0"/>
              <a:t>To </a:t>
            </a:r>
            <a:r>
              <a:rPr lang="en-US" sz="2400" dirty="0"/>
              <a:t>another </a:t>
            </a:r>
            <a:r>
              <a:rPr lang="en-US" sz="2400" dirty="0">
                <a:solidFill>
                  <a:srgbClr val="00B050"/>
                </a:solidFill>
              </a:rPr>
              <a:t>faith</a:t>
            </a:r>
            <a:r>
              <a:rPr lang="en-US" sz="2400" dirty="0"/>
              <a:t> by the same Spirit; to another the </a:t>
            </a:r>
            <a:r>
              <a:rPr lang="en-US" sz="2400" dirty="0">
                <a:solidFill>
                  <a:srgbClr val="00B050"/>
                </a:solidFill>
              </a:rPr>
              <a:t>gifts of healing</a:t>
            </a:r>
            <a:r>
              <a:rPr lang="en-US" sz="2400" dirty="0"/>
              <a:t> by the same Spirit;</a:t>
            </a:r>
          </a:p>
          <a:p>
            <a:pPr marL="0" indent="0">
              <a:buNone/>
            </a:pPr>
            <a:r>
              <a:rPr lang="en-US" sz="2400" dirty="0" smtClean="0"/>
              <a:t>To </a:t>
            </a:r>
            <a:r>
              <a:rPr lang="en-US" sz="2400" dirty="0"/>
              <a:t>another the </a:t>
            </a:r>
            <a:r>
              <a:rPr lang="en-US" sz="2400" dirty="0">
                <a:solidFill>
                  <a:srgbClr val="00B050"/>
                </a:solidFill>
              </a:rPr>
              <a:t>working of miracles</a:t>
            </a:r>
            <a:r>
              <a:rPr lang="en-US" sz="2400" dirty="0"/>
              <a:t>; to another </a:t>
            </a:r>
            <a:r>
              <a:rPr lang="en-US" sz="2400" dirty="0">
                <a:solidFill>
                  <a:srgbClr val="00B050"/>
                </a:solidFill>
              </a:rPr>
              <a:t>prophecy</a:t>
            </a:r>
            <a:r>
              <a:rPr lang="en-US" sz="2400" dirty="0"/>
              <a:t>; to another </a:t>
            </a:r>
            <a:r>
              <a:rPr lang="en-US" sz="2400" dirty="0">
                <a:solidFill>
                  <a:srgbClr val="00B050"/>
                </a:solidFill>
              </a:rPr>
              <a:t>discerning of spirits</a:t>
            </a:r>
            <a:r>
              <a:rPr lang="en-US" sz="2400" dirty="0"/>
              <a:t>; to another </a:t>
            </a:r>
            <a:r>
              <a:rPr lang="en-US" sz="2400" dirty="0">
                <a:solidFill>
                  <a:srgbClr val="00B050"/>
                </a:solidFill>
              </a:rPr>
              <a:t>divers kinds of tongues</a:t>
            </a:r>
            <a:r>
              <a:rPr lang="en-US" sz="2400" dirty="0"/>
              <a:t>; to another the </a:t>
            </a:r>
            <a:r>
              <a:rPr lang="en-US" sz="2400" dirty="0">
                <a:solidFill>
                  <a:srgbClr val="00B050"/>
                </a:solidFill>
              </a:rPr>
              <a:t>interpretation of tongues</a:t>
            </a:r>
            <a:r>
              <a:rPr lang="en-US" sz="2400" dirty="0"/>
              <a:t>:</a:t>
            </a:r>
          </a:p>
          <a:p>
            <a:pPr marL="0" indent="0">
              <a:buNone/>
            </a:pPr>
            <a:endParaRPr lang="de-DE" sz="2400" dirty="0" smtClean="0"/>
          </a:p>
        </p:txBody>
      </p:sp>
    </p:spTree>
    <p:extLst>
      <p:ext uri="{BB962C8B-B14F-4D97-AF65-F5344CB8AC3E}">
        <p14:creationId xmlns:p14="http://schemas.microsoft.com/office/powerpoint/2010/main" val="24187010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a:xfrm>
            <a:off x="1154954" y="2590800"/>
            <a:ext cx="8825659" cy="4146884"/>
          </a:xfrm>
        </p:spPr>
        <p:txBody>
          <a:bodyPr>
            <a:normAutofit fontScale="62500" lnSpcReduction="20000"/>
          </a:bodyPr>
          <a:lstStyle/>
          <a:p>
            <a:pPr marL="0" indent="0">
              <a:buNone/>
            </a:pPr>
            <a:r>
              <a:rPr lang="de-DE" sz="2400" b="1" dirty="0" err="1" smtClean="0">
                <a:solidFill>
                  <a:srgbClr val="C00000"/>
                </a:solidFill>
              </a:rPr>
              <a:t>Nine</a:t>
            </a:r>
            <a:r>
              <a:rPr lang="de-DE" sz="2400" dirty="0" smtClean="0"/>
              <a:t> </a:t>
            </a:r>
            <a:r>
              <a:rPr lang="de-DE" sz="2400" dirty="0" err="1" smtClean="0"/>
              <a:t>times</a:t>
            </a:r>
            <a:r>
              <a:rPr lang="de-DE" sz="2400" dirty="0" smtClean="0"/>
              <a:t> Jesus </a:t>
            </a:r>
            <a:r>
              <a:rPr lang="de-DE" sz="2400" dirty="0" err="1" smtClean="0"/>
              <a:t>says</a:t>
            </a:r>
            <a:r>
              <a:rPr lang="de-DE" sz="2400" dirty="0" smtClean="0"/>
              <a:t> </a:t>
            </a:r>
            <a:r>
              <a:rPr lang="de-DE" sz="2400" dirty="0" err="1" smtClean="0"/>
              <a:t>blessed</a:t>
            </a:r>
            <a:r>
              <a:rPr lang="de-DE" sz="2400" dirty="0" smtClean="0"/>
              <a:t> in </a:t>
            </a:r>
            <a:r>
              <a:rPr lang="de-DE" sz="2400" u="sng" dirty="0" smtClean="0"/>
              <a:t>Matthew 5, 3-11</a:t>
            </a:r>
          </a:p>
          <a:p>
            <a:pPr marL="0" indent="0">
              <a:buNone/>
            </a:pPr>
            <a:endParaRPr lang="de-DE" sz="2400" dirty="0" smtClean="0"/>
          </a:p>
          <a:p>
            <a:r>
              <a:rPr lang="en-US" sz="2400" b="1" baseline="30000" dirty="0"/>
              <a:t>3 </a:t>
            </a:r>
            <a:r>
              <a:rPr lang="en-US" sz="2400" dirty="0">
                <a:solidFill>
                  <a:srgbClr val="00B050"/>
                </a:solidFill>
              </a:rPr>
              <a:t>Blessed</a:t>
            </a:r>
            <a:r>
              <a:rPr lang="en-US" sz="2400" dirty="0"/>
              <a:t> are the poor in spirit: for theirs is the kingdom of heaven.</a:t>
            </a:r>
          </a:p>
          <a:p>
            <a:r>
              <a:rPr lang="en-US" sz="2400" b="1" baseline="30000" dirty="0"/>
              <a:t>4 </a:t>
            </a:r>
            <a:r>
              <a:rPr lang="en-US" sz="2400" dirty="0">
                <a:solidFill>
                  <a:srgbClr val="00B050"/>
                </a:solidFill>
              </a:rPr>
              <a:t>Blessed</a:t>
            </a:r>
            <a:r>
              <a:rPr lang="en-US" sz="2400" dirty="0"/>
              <a:t> are they that mourn: for they shall be comforted.</a:t>
            </a:r>
          </a:p>
          <a:p>
            <a:r>
              <a:rPr lang="en-US" sz="2400" b="1" baseline="30000" dirty="0"/>
              <a:t>5 </a:t>
            </a:r>
            <a:r>
              <a:rPr lang="en-US" sz="2400" dirty="0">
                <a:solidFill>
                  <a:srgbClr val="00B050"/>
                </a:solidFill>
              </a:rPr>
              <a:t>Blessed</a:t>
            </a:r>
            <a:r>
              <a:rPr lang="en-US" sz="2400" dirty="0"/>
              <a:t> are the meek: for they shall inherit the earth.</a:t>
            </a:r>
          </a:p>
          <a:p>
            <a:r>
              <a:rPr lang="en-US" sz="2400" b="1" baseline="30000" dirty="0"/>
              <a:t>6 </a:t>
            </a:r>
            <a:r>
              <a:rPr lang="en-US" sz="2400" dirty="0">
                <a:solidFill>
                  <a:srgbClr val="00B050"/>
                </a:solidFill>
              </a:rPr>
              <a:t>Blessed</a:t>
            </a:r>
            <a:r>
              <a:rPr lang="en-US" sz="2400" dirty="0"/>
              <a:t> are they which do hunger and thirst after righteousness: for they shall be filled.</a:t>
            </a:r>
          </a:p>
          <a:p>
            <a:r>
              <a:rPr lang="en-US" sz="2400" b="1" baseline="30000" dirty="0"/>
              <a:t>7 </a:t>
            </a:r>
            <a:r>
              <a:rPr lang="en-US" sz="2400" dirty="0">
                <a:solidFill>
                  <a:srgbClr val="00B050"/>
                </a:solidFill>
              </a:rPr>
              <a:t>Blessed</a:t>
            </a:r>
            <a:r>
              <a:rPr lang="en-US" sz="2400" dirty="0"/>
              <a:t> are the merciful: for they shall obtain mercy.</a:t>
            </a:r>
          </a:p>
          <a:p>
            <a:r>
              <a:rPr lang="en-US" sz="2400" b="1" baseline="30000" dirty="0"/>
              <a:t>8 </a:t>
            </a:r>
            <a:r>
              <a:rPr lang="en-US" sz="2400" dirty="0">
                <a:solidFill>
                  <a:srgbClr val="00B050"/>
                </a:solidFill>
              </a:rPr>
              <a:t>Blessed</a:t>
            </a:r>
            <a:r>
              <a:rPr lang="en-US" sz="2400" dirty="0"/>
              <a:t> are the pure in heart: for they shall see God.</a:t>
            </a:r>
          </a:p>
          <a:p>
            <a:r>
              <a:rPr lang="en-US" sz="2400" b="1" baseline="30000" dirty="0"/>
              <a:t>9 </a:t>
            </a:r>
            <a:r>
              <a:rPr lang="en-US" sz="2400" dirty="0">
                <a:solidFill>
                  <a:srgbClr val="00B050"/>
                </a:solidFill>
              </a:rPr>
              <a:t>Blessed</a:t>
            </a:r>
            <a:r>
              <a:rPr lang="en-US" sz="2400" dirty="0"/>
              <a:t> are the peacemakers: for they shall be called the children of God.</a:t>
            </a:r>
          </a:p>
          <a:p>
            <a:r>
              <a:rPr lang="en-US" sz="2400" b="1" baseline="30000" dirty="0"/>
              <a:t>10 </a:t>
            </a:r>
            <a:r>
              <a:rPr lang="en-US" sz="2400" dirty="0">
                <a:solidFill>
                  <a:srgbClr val="00B050"/>
                </a:solidFill>
              </a:rPr>
              <a:t>Blessed</a:t>
            </a:r>
            <a:r>
              <a:rPr lang="en-US" sz="2400" dirty="0"/>
              <a:t> are they which are persecuted for righteousness' sake: for theirs is the kingdom of heaven.</a:t>
            </a:r>
          </a:p>
          <a:p>
            <a:r>
              <a:rPr lang="en-US" sz="2400" b="1" baseline="30000" dirty="0"/>
              <a:t>11 </a:t>
            </a:r>
            <a:r>
              <a:rPr lang="en-US" sz="2400" dirty="0">
                <a:solidFill>
                  <a:srgbClr val="00B050"/>
                </a:solidFill>
              </a:rPr>
              <a:t>Blessed</a:t>
            </a:r>
            <a:r>
              <a:rPr lang="en-US" sz="2400" dirty="0"/>
              <a:t> are ye, when men shall revile you, and persecute you, and shall say all manner of evil against you falsely, for my sake.</a:t>
            </a:r>
          </a:p>
          <a:p>
            <a:pPr marL="0" indent="0">
              <a:buNone/>
            </a:pPr>
            <a:endParaRPr lang="de-DE" sz="2400" dirty="0"/>
          </a:p>
        </p:txBody>
      </p:sp>
    </p:spTree>
    <p:extLst>
      <p:ext uri="{BB962C8B-B14F-4D97-AF65-F5344CB8AC3E}">
        <p14:creationId xmlns:p14="http://schemas.microsoft.com/office/powerpoint/2010/main" val="1143143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judgement</a:t>
            </a:r>
            <a:endParaRPr lang="de-DE" sz="2400" dirty="0"/>
          </a:p>
        </p:txBody>
      </p:sp>
    </p:spTree>
    <p:extLst>
      <p:ext uri="{BB962C8B-B14F-4D97-AF65-F5344CB8AC3E}">
        <p14:creationId xmlns:p14="http://schemas.microsoft.com/office/powerpoint/2010/main" val="9258388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judgement</a:t>
            </a:r>
            <a:endParaRPr lang="de-DE" sz="2400" dirty="0" smtClean="0"/>
          </a:p>
          <a:p>
            <a:pPr marL="0" indent="0">
              <a:buNone/>
            </a:pPr>
            <a:endParaRPr lang="de-DE" sz="2400" dirty="0"/>
          </a:p>
          <a:p>
            <a:pPr marL="0" indent="0">
              <a:buNone/>
            </a:pPr>
            <a:r>
              <a:rPr lang="en-US" sz="2400" u="sng" dirty="0" smtClean="0"/>
              <a:t>2 Kings 17, 6</a:t>
            </a:r>
          </a:p>
          <a:p>
            <a:pPr marL="0" indent="0">
              <a:buNone/>
            </a:pPr>
            <a:r>
              <a:rPr lang="en-US" sz="2400" dirty="0"/>
              <a:t>In the </a:t>
            </a:r>
            <a:r>
              <a:rPr lang="en-US" sz="2400" b="1" dirty="0">
                <a:solidFill>
                  <a:srgbClr val="C00000"/>
                </a:solidFill>
              </a:rPr>
              <a:t>ninth</a:t>
            </a:r>
            <a:r>
              <a:rPr lang="en-US" sz="2400" dirty="0"/>
              <a:t> year of </a:t>
            </a:r>
            <a:r>
              <a:rPr lang="en-US" sz="2400" dirty="0" err="1"/>
              <a:t>Hoshea</a:t>
            </a:r>
            <a:r>
              <a:rPr lang="en-US" sz="2400" dirty="0"/>
              <a:t> the king of Assyria took Samaria, and carried Israel away into Assyria, and placed them in </a:t>
            </a:r>
            <a:r>
              <a:rPr lang="en-US" sz="2400" dirty="0" err="1"/>
              <a:t>Halah</a:t>
            </a:r>
            <a:r>
              <a:rPr lang="en-US" sz="2400" dirty="0"/>
              <a:t> and in </a:t>
            </a:r>
            <a:r>
              <a:rPr lang="en-US" sz="2400" dirty="0" err="1"/>
              <a:t>Habor</a:t>
            </a:r>
            <a:r>
              <a:rPr lang="en-US" sz="2400" dirty="0"/>
              <a:t> by the river of </a:t>
            </a:r>
            <a:r>
              <a:rPr lang="en-US" sz="2400" dirty="0" err="1"/>
              <a:t>Gozan</a:t>
            </a:r>
            <a:r>
              <a:rPr lang="en-US" sz="2400" dirty="0"/>
              <a:t>, and in the cities of the Medes.</a:t>
            </a:r>
            <a:endParaRPr lang="en-US" sz="2400" dirty="0" smtClean="0"/>
          </a:p>
        </p:txBody>
      </p:sp>
    </p:spTree>
    <p:extLst>
      <p:ext uri="{BB962C8B-B14F-4D97-AF65-F5344CB8AC3E}">
        <p14:creationId xmlns:p14="http://schemas.microsoft.com/office/powerpoint/2010/main" val="2887436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	</a:t>
            </a:r>
            <a:endParaRPr lang="de-DE" dirty="0"/>
          </a:p>
        </p:txBody>
      </p:sp>
      <p:sp>
        <p:nvSpPr>
          <p:cNvPr id="3" name="Inhaltsplatzhalter 2"/>
          <p:cNvSpPr>
            <a:spLocks noGrp="1"/>
          </p:cNvSpPr>
          <p:nvPr>
            <p:ph idx="1"/>
          </p:nvPr>
        </p:nvSpPr>
        <p:spPr/>
        <p:txBody>
          <a:bodyPr>
            <a:normAutofit/>
          </a:bodyPr>
          <a:lstStyle/>
          <a:p>
            <a:pPr marL="0" indent="0">
              <a:buNone/>
            </a:pPr>
            <a:r>
              <a:rPr lang="de-DE" sz="2400" b="1" dirty="0" err="1" smtClean="0">
                <a:solidFill>
                  <a:srgbClr val="C00000"/>
                </a:solidFill>
              </a:rPr>
              <a:t>Nine</a:t>
            </a:r>
            <a:r>
              <a:rPr lang="de-DE" sz="2400" dirty="0" smtClean="0"/>
              <a:t> </a:t>
            </a:r>
            <a:r>
              <a:rPr lang="de-DE" sz="2400" dirty="0" err="1" smtClean="0"/>
              <a:t>as</a:t>
            </a:r>
            <a:r>
              <a:rPr lang="de-DE" sz="2400" dirty="0" smtClean="0"/>
              <a:t> a </a:t>
            </a:r>
            <a:r>
              <a:rPr lang="de-DE" sz="2400" dirty="0" err="1" smtClean="0"/>
              <a:t>symbol</a:t>
            </a:r>
            <a:r>
              <a:rPr lang="de-DE" sz="2400" dirty="0" smtClean="0"/>
              <a:t> </a:t>
            </a:r>
            <a:r>
              <a:rPr lang="de-DE" sz="2400" dirty="0" err="1" smtClean="0"/>
              <a:t>of</a:t>
            </a:r>
            <a:r>
              <a:rPr lang="de-DE" sz="2400" dirty="0" smtClean="0"/>
              <a:t> </a:t>
            </a:r>
            <a:r>
              <a:rPr lang="de-DE" sz="2400" dirty="0" err="1" smtClean="0"/>
              <a:t>judgement</a:t>
            </a:r>
            <a:endParaRPr lang="de-DE" sz="2400" dirty="0" smtClean="0"/>
          </a:p>
          <a:p>
            <a:pPr marL="0" indent="0">
              <a:buNone/>
            </a:pPr>
            <a:endParaRPr lang="de-DE" sz="2400" dirty="0"/>
          </a:p>
          <a:p>
            <a:pPr marL="0" indent="0">
              <a:buNone/>
            </a:pPr>
            <a:r>
              <a:rPr lang="en-US" sz="2400" dirty="0" smtClean="0"/>
              <a:t>2 Kings 25, 1</a:t>
            </a:r>
          </a:p>
          <a:p>
            <a:pPr marL="0" indent="0">
              <a:buNone/>
            </a:pPr>
            <a:r>
              <a:rPr lang="en-US" sz="2400" dirty="0" smtClean="0"/>
              <a:t>And </a:t>
            </a:r>
            <a:r>
              <a:rPr lang="en-US" sz="2400" dirty="0"/>
              <a:t>it came to pass in the </a:t>
            </a:r>
            <a:r>
              <a:rPr lang="en-US" sz="2400" b="1" dirty="0">
                <a:solidFill>
                  <a:srgbClr val="C00000"/>
                </a:solidFill>
              </a:rPr>
              <a:t>ninth</a:t>
            </a:r>
            <a:r>
              <a:rPr lang="en-US" sz="2400" dirty="0"/>
              <a:t> year of his reign, in the tenth month, in the tenth day of the month, that Nebuchadnezzar king of Babylon came, he, and all his host, against Jerusalem, and pitched against it; and they built forts against it round about</a:t>
            </a:r>
            <a:endParaRPr lang="de-DE" sz="2400" dirty="0"/>
          </a:p>
        </p:txBody>
      </p:sp>
    </p:spTree>
    <p:extLst>
      <p:ext uri="{BB962C8B-B14F-4D97-AF65-F5344CB8AC3E}">
        <p14:creationId xmlns:p14="http://schemas.microsoft.com/office/powerpoint/2010/main" val="8617810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a:t>
            </a:r>
            <a:endParaRPr lang="de-DE" dirty="0"/>
          </a:p>
        </p:txBody>
      </p:sp>
      <p:sp>
        <p:nvSpPr>
          <p:cNvPr id="3" name="Inhaltsplatzhalter 2"/>
          <p:cNvSpPr>
            <a:spLocks noGrp="1"/>
          </p:cNvSpPr>
          <p:nvPr>
            <p:ph idx="1"/>
          </p:nvPr>
        </p:nvSpPr>
        <p:spPr>
          <a:xfrm>
            <a:off x="1154954" y="2462463"/>
            <a:ext cx="8825659" cy="3557337"/>
          </a:xfrm>
        </p:spPr>
        <p:txBody>
          <a:bodyPr>
            <a:normAutofit/>
          </a:bodyPr>
          <a:lstStyle/>
          <a:p>
            <a:pPr marL="0" indent="0">
              <a:buNone/>
            </a:pPr>
            <a:r>
              <a:rPr lang="de-DE" sz="2000" dirty="0" smtClean="0"/>
              <a:t>The </a:t>
            </a:r>
            <a:r>
              <a:rPr lang="de-DE" sz="2000" dirty="0" err="1" smtClean="0"/>
              <a:t>hour</a:t>
            </a:r>
            <a:r>
              <a:rPr lang="de-DE" sz="2000" dirty="0" smtClean="0"/>
              <a:t> Jesus </a:t>
            </a:r>
            <a:r>
              <a:rPr lang="de-DE" sz="2000" dirty="0" err="1" smtClean="0"/>
              <a:t>died</a:t>
            </a:r>
            <a:r>
              <a:rPr lang="de-DE" sz="2000" dirty="0" smtClean="0"/>
              <a:t> on </a:t>
            </a:r>
            <a:r>
              <a:rPr lang="de-DE" sz="2000" dirty="0" err="1" smtClean="0"/>
              <a:t>the</a:t>
            </a:r>
            <a:r>
              <a:rPr lang="de-DE" sz="2000" dirty="0" smtClean="0"/>
              <a:t> </a:t>
            </a:r>
            <a:r>
              <a:rPr lang="de-DE" sz="2000" dirty="0" err="1" smtClean="0"/>
              <a:t>cross</a:t>
            </a:r>
            <a:endParaRPr lang="de-DE" sz="2000" dirty="0" smtClean="0"/>
          </a:p>
          <a:p>
            <a:pPr marL="0" indent="0">
              <a:buNone/>
            </a:pPr>
            <a:endParaRPr lang="de-DE" sz="2000" dirty="0" smtClean="0"/>
          </a:p>
          <a:p>
            <a:pPr marL="0" indent="0">
              <a:buNone/>
            </a:pPr>
            <a:r>
              <a:rPr lang="en-US" sz="2000" u="sng" dirty="0" smtClean="0"/>
              <a:t>Matthew 47, 46 </a:t>
            </a:r>
          </a:p>
          <a:p>
            <a:pPr marL="0" indent="0">
              <a:buNone/>
            </a:pPr>
            <a:r>
              <a:rPr lang="en-US" sz="2000" dirty="0" smtClean="0"/>
              <a:t>And about the </a:t>
            </a:r>
            <a:r>
              <a:rPr lang="en-US" sz="2000" b="1" dirty="0" smtClean="0">
                <a:solidFill>
                  <a:srgbClr val="C00000"/>
                </a:solidFill>
              </a:rPr>
              <a:t>ninth</a:t>
            </a:r>
            <a:r>
              <a:rPr lang="en-US" sz="2000" dirty="0" smtClean="0"/>
              <a:t> hour Jesus cried with a loud voice, saying, Eli, Eli, lama </a:t>
            </a:r>
            <a:r>
              <a:rPr lang="en-US" sz="2000" dirty="0" err="1" smtClean="0"/>
              <a:t>sabachthani</a:t>
            </a:r>
            <a:r>
              <a:rPr lang="en-US" sz="2000" dirty="0" smtClean="0"/>
              <a:t>? that is to say, My God, my God, why hast thou forsaken me?</a:t>
            </a:r>
            <a:endParaRPr lang="de-DE" sz="2000" dirty="0"/>
          </a:p>
        </p:txBody>
      </p:sp>
    </p:spTree>
    <p:extLst>
      <p:ext uri="{BB962C8B-B14F-4D97-AF65-F5344CB8AC3E}">
        <p14:creationId xmlns:p14="http://schemas.microsoft.com/office/powerpoint/2010/main" val="7303615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9</a:t>
            </a:r>
            <a:endParaRPr lang="de-DE" dirty="0"/>
          </a:p>
        </p:txBody>
      </p:sp>
      <p:sp>
        <p:nvSpPr>
          <p:cNvPr id="3" name="Inhaltsplatzhalter 2"/>
          <p:cNvSpPr>
            <a:spLocks noGrp="1"/>
          </p:cNvSpPr>
          <p:nvPr>
            <p:ph idx="1"/>
          </p:nvPr>
        </p:nvSpPr>
        <p:spPr>
          <a:xfrm>
            <a:off x="1154954" y="2558716"/>
            <a:ext cx="8825659" cy="4299284"/>
          </a:xfrm>
        </p:spPr>
        <p:txBody>
          <a:bodyPr>
            <a:normAutofit/>
          </a:bodyPr>
          <a:lstStyle/>
          <a:p>
            <a:pPr marL="0" indent="0">
              <a:buNone/>
            </a:pPr>
            <a:r>
              <a:rPr lang="de-DE" dirty="0" smtClean="0"/>
              <a:t>The </a:t>
            </a:r>
            <a:r>
              <a:rPr lang="de-DE" dirty="0" err="1" smtClean="0"/>
              <a:t>hour</a:t>
            </a:r>
            <a:r>
              <a:rPr lang="de-DE" dirty="0" smtClean="0"/>
              <a:t> </a:t>
            </a:r>
            <a:r>
              <a:rPr lang="de-DE" dirty="0" err="1" smtClean="0"/>
              <a:t>of</a:t>
            </a:r>
            <a:r>
              <a:rPr lang="de-DE" dirty="0" smtClean="0"/>
              <a:t> </a:t>
            </a:r>
            <a:r>
              <a:rPr lang="de-DE" dirty="0" err="1" smtClean="0"/>
              <a:t>prayer</a:t>
            </a:r>
            <a:r>
              <a:rPr lang="de-DE" dirty="0" smtClean="0"/>
              <a:t> </a:t>
            </a:r>
            <a:r>
              <a:rPr lang="de-DE" dirty="0" err="1" smtClean="0"/>
              <a:t>and</a:t>
            </a:r>
            <a:r>
              <a:rPr lang="de-DE" dirty="0" smtClean="0"/>
              <a:t> </a:t>
            </a:r>
            <a:r>
              <a:rPr lang="de-DE" dirty="0" err="1" smtClean="0"/>
              <a:t>the</a:t>
            </a:r>
            <a:r>
              <a:rPr lang="de-DE" dirty="0" smtClean="0"/>
              <a:t> </a:t>
            </a:r>
            <a:r>
              <a:rPr lang="de-DE" dirty="0" err="1" smtClean="0"/>
              <a:t>Greek</a:t>
            </a:r>
            <a:r>
              <a:rPr lang="de-DE" dirty="0" smtClean="0"/>
              <a:t> Amen</a:t>
            </a:r>
          </a:p>
          <a:p>
            <a:pPr marL="0" indent="0">
              <a:buNone/>
            </a:pPr>
            <a:endParaRPr lang="de-DE" dirty="0" smtClean="0"/>
          </a:p>
          <a:p>
            <a:pPr marL="0" indent="0">
              <a:buNone/>
            </a:pPr>
            <a:r>
              <a:rPr lang="en-US" u="sng" dirty="0" smtClean="0"/>
              <a:t>Acts 3,1</a:t>
            </a:r>
            <a:r>
              <a:rPr lang="en-US" dirty="0" smtClean="0"/>
              <a:t> Now </a:t>
            </a:r>
            <a:r>
              <a:rPr lang="en-US" dirty="0"/>
              <a:t>Peter and John went up together into the temple at the hour of prayer, being the </a:t>
            </a:r>
            <a:r>
              <a:rPr lang="en-US" b="1" dirty="0">
                <a:solidFill>
                  <a:srgbClr val="C00000"/>
                </a:solidFill>
              </a:rPr>
              <a:t>ninth</a:t>
            </a:r>
            <a:r>
              <a:rPr lang="en-US" dirty="0"/>
              <a:t> hour</a:t>
            </a:r>
            <a:r>
              <a:rPr lang="en-US" dirty="0" smtClean="0"/>
              <a:t>.</a:t>
            </a:r>
          </a:p>
          <a:p>
            <a:pPr marL="0" indent="0">
              <a:buNone/>
            </a:pPr>
            <a:r>
              <a:rPr lang="en-US" u="sng" dirty="0" smtClean="0"/>
              <a:t>Acts 10, 3 + 30</a:t>
            </a:r>
            <a:r>
              <a:rPr lang="en-US" dirty="0" smtClean="0"/>
              <a:t> He saw </a:t>
            </a:r>
            <a:r>
              <a:rPr lang="en-US" dirty="0"/>
              <a:t>in a vision evidently about the </a:t>
            </a:r>
            <a:r>
              <a:rPr lang="en-US" b="1" dirty="0">
                <a:solidFill>
                  <a:srgbClr val="C00000"/>
                </a:solidFill>
              </a:rPr>
              <a:t>ninth</a:t>
            </a:r>
            <a:r>
              <a:rPr lang="en-US" dirty="0"/>
              <a:t> hour of the day an angel of God coming in to him, and saying unto him, Cornelius</a:t>
            </a:r>
            <a:r>
              <a:rPr lang="en-US" dirty="0" smtClean="0"/>
              <a:t>.</a:t>
            </a:r>
          </a:p>
          <a:p>
            <a:pPr marL="0" indent="0">
              <a:buNone/>
            </a:pPr>
            <a:r>
              <a:rPr lang="en-US" b="1" baseline="30000" dirty="0" smtClean="0"/>
              <a:t>30 </a:t>
            </a:r>
            <a:r>
              <a:rPr lang="en-US" dirty="0" smtClean="0"/>
              <a:t>And </a:t>
            </a:r>
            <a:r>
              <a:rPr lang="en-US" dirty="0"/>
              <a:t>Cornelius said, Four days ago I was fasting until this hour; and at the </a:t>
            </a:r>
            <a:r>
              <a:rPr lang="en-US" b="1" dirty="0">
                <a:solidFill>
                  <a:srgbClr val="C00000"/>
                </a:solidFill>
              </a:rPr>
              <a:t>ninth</a:t>
            </a:r>
            <a:r>
              <a:rPr lang="en-US" dirty="0"/>
              <a:t> hour I prayed in my house, and, behold, a man stood before me in bright clothing</a:t>
            </a:r>
            <a:r>
              <a:rPr lang="en-US" dirty="0" smtClean="0"/>
              <a:t>,</a:t>
            </a:r>
          </a:p>
          <a:p>
            <a:pPr marL="0" indent="0">
              <a:buNone/>
            </a:pPr>
            <a:endParaRPr lang="en-US" dirty="0" smtClean="0"/>
          </a:p>
          <a:p>
            <a:pPr marL="0" indent="0">
              <a:buNone/>
            </a:pPr>
            <a:r>
              <a:rPr lang="en-US" dirty="0" smtClean="0"/>
              <a:t>There are </a:t>
            </a:r>
            <a:r>
              <a:rPr lang="en-US" b="1" dirty="0" smtClean="0">
                <a:solidFill>
                  <a:srgbClr val="C00000"/>
                </a:solidFill>
              </a:rPr>
              <a:t>99</a:t>
            </a:r>
            <a:r>
              <a:rPr lang="en-US" dirty="0" smtClean="0"/>
              <a:t> </a:t>
            </a:r>
            <a:r>
              <a:rPr lang="en-US" dirty="0" err="1" smtClean="0"/>
              <a:t>Amens</a:t>
            </a:r>
            <a:r>
              <a:rPr lang="en-US" dirty="0" smtClean="0"/>
              <a:t> in the gospels. </a:t>
            </a:r>
          </a:p>
          <a:p>
            <a:pPr marL="0" indent="0">
              <a:buNone/>
            </a:pPr>
            <a:r>
              <a:rPr lang="en-US" dirty="0" smtClean="0"/>
              <a:t>In </a:t>
            </a:r>
            <a:r>
              <a:rPr lang="en-US" dirty="0" err="1" smtClean="0"/>
              <a:t>Gematria</a:t>
            </a:r>
            <a:r>
              <a:rPr lang="en-US" dirty="0" smtClean="0"/>
              <a:t> the numerical value of </a:t>
            </a:r>
            <a:r>
              <a:rPr lang="el-GR" dirty="0" smtClean="0"/>
              <a:t>ἀμήν</a:t>
            </a:r>
            <a:r>
              <a:rPr lang="en-US" dirty="0" smtClean="0"/>
              <a:t> in </a:t>
            </a:r>
            <a:r>
              <a:rPr lang="en-US" dirty="0"/>
              <a:t>G</a:t>
            </a:r>
            <a:r>
              <a:rPr lang="en-US" dirty="0" smtClean="0"/>
              <a:t>reek is 1 + 40 + 8 + 50 = </a:t>
            </a:r>
            <a:r>
              <a:rPr lang="en-US" b="1" dirty="0" smtClean="0">
                <a:solidFill>
                  <a:srgbClr val="C00000"/>
                </a:solidFill>
              </a:rPr>
              <a:t>99</a:t>
            </a:r>
            <a:endParaRPr lang="en-US" b="1" dirty="0">
              <a:solidFill>
                <a:srgbClr val="C00000"/>
              </a:solidFill>
            </a:endParaRPr>
          </a:p>
          <a:p>
            <a:pPr marL="0" indent="0">
              <a:buNone/>
            </a:pPr>
            <a:endParaRPr lang="de-DE" dirty="0" smtClean="0"/>
          </a:p>
        </p:txBody>
      </p:sp>
      <p:sp>
        <p:nvSpPr>
          <p:cNvPr id="4" name="Rectangle 1"/>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152400" y="274550"/>
            <a:ext cx="65" cy="2128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de-DE"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668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p:txBody>
          <a:bodyPr/>
          <a:lstStyle/>
          <a:p>
            <a:pPr marL="0" indent="0">
              <a:buNone/>
            </a:pPr>
            <a:r>
              <a:rPr lang="en-US" b="1" dirty="0" smtClean="0">
                <a:solidFill>
                  <a:srgbClr val="C00000"/>
                </a:solidFill>
              </a:rPr>
              <a:t>Ten</a:t>
            </a:r>
            <a:r>
              <a:rPr lang="en-US" dirty="0" smtClean="0"/>
              <a:t> as a Symbol </a:t>
            </a:r>
            <a:r>
              <a:rPr lang="en-US" dirty="0"/>
              <a:t>o</a:t>
            </a:r>
            <a:r>
              <a:rPr lang="en-US" dirty="0" smtClean="0"/>
              <a:t>f </a:t>
            </a:r>
            <a:r>
              <a:rPr lang="en-US" dirty="0"/>
              <a:t>Law, order, testing and trial</a:t>
            </a:r>
            <a:endParaRPr lang="de-DE" dirty="0"/>
          </a:p>
        </p:txBody>
      </p:sp>
    </p:spTree>
    <p:extLst>
      <p:ext uri="{BB962C8B-B14F-4D97-AF65-F5344CB8AC3E}">
        <p14:creationId xmlns:p14="http://schemas.microsoft.com/office/powerpoint/2010/main" val="7668295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p:txBody>
          <a:bodyPr/>
          <a:lstStyle/>
          <a:p>
            <a:pPr marL="0" indent="0">
              <a:buNone/>
            </a:pPr>
            <a:r>
              <a:rPr lang="en-US" b="1" dirty="0" smtClean="0">
                <a:solidFill>
                  <a:srgbClr val="C00000"/>
                </a:solidFill>
              </a:rPr>
              <a:t>Ten</a:t>
            </a:r>
            <a:r>
              <a:rPr lang="en-US" dirty="0" smtClean="0"/>
              <a:t> as a Symbol </a:t>
            </a:r>
            <a:r>
              <a:rPr lang="en-US" dirty="0"/>
              <a:t>o</a:t>
            </a:r>
            <a:r>
              <a:rPr lang="en-US" dirty="0" smtClean="0"/>
              <a:t>f </a:t>
            </a:r>
            <a:r>
              <a:rPr lang="en-US" dirty="0"/>
              <a:t>Law, order, testing and </a:t>
            </a:r>
            <a:r>
              <a:rPr lang="en-US" dirty="0" smtClean="0"/>
              <a:t>trial</a:t>
            </a:r>
          </a:p>
          <a:p>
            <a:pPr marL="0" indent="0">
              <a:buNone/>
            </a:pPr>
            <a:endParaRPr lang="en-US" dirty="0" smtClean="0"/>
          </a:p>
          <a:p>
            <a:pPr marL="0" indent="0">
              <a:buNone/>
            </a:pPr>
            <a:r>
              <a:rPr lang="en-US" u="sng" dirty="0" smtClean="0"/>
              <a:t>Exodus 34</a:t>
            </a:r>
            <a:r>
              <a:rPr lang="en-US" dirty="0" smtClean="0"/>
              <a:t> </a:t>
            </a:r>
          </a:p>
          <a:p>
            <a:pPr marL="0" indent="0">
              <a:buNone/>
            </a:pPr>
            <a:r>
              <a:rPr lang="en-US" b="1" baseline="30000" dirty="0" smtClean="0"/>
              <a:t>27 </a:t>
            </a:r>
            <a:r>
              <a:rPr lang="en-US" dirty="0" smtClean="0"/>
              <a:t>And the</a:t>
            </a:r>
            <a:r>
              <a:rPr lang="en-US" dirty="0"/>
              <a:t> </a:t>
            </a:r>
            <a:r>
              <a:rPr lang="en-US" cap="small" dirty="0"/>
              <a:t>Lord</a:t>
            </a:r>
            <a:r>
              <a:rPr lang="en-US" dirty="0"/>
              <a:t> said unto Moses, Write thou these words: for after the tenor of these words I have made a covenant with thee and with Israel.</a:t>
            </a:r>
          </a:p>
          <a:p>
            <a:pPr marL="0" indent="0">
              <a:buNone/>
            </a:pPr>
            <a:r>
              <a:rPr lang="en-US" b="1" baseline="30000" dirty="0"/>
              <a:t>28 </a:t>
            </a:r>
            <a:r>
              <a:rPr lang="en-US" dirty="0"/>
              <a:t>And he was there with the </a:t>
            </a:r>
            <a:r>
              <a:rPr lang="en-US" cap="small" dirty="0"/>
              <a:t>Lord</a:t>
            </a:r>
            <a:r>
              <a:rPr lang="en-US" dirty="0"/>
              <a:t> forty days and forty nights; he did neither eat bread, nor drink water. And he wrote upon the tables the words of the covenant, the </a:t>
            </a:r>
            <a:r>
              <a:rPr lang="en-US" b="1" dirty="0">
                <a:solidFill>
                  <a:srgbClr val="C00000"/>
                </a:solidFill>
              </a:rPr>
              <a:t>ten commandments</a:t>
            </a:r>
            <a:r>
              <a:rPr lang="en-US" dirty="0"/>
              <a:t>.</a:t>
            </a:r>
          </a:p>
          <a:p>
            <a:pPr marL="0" indent="0">
              <a:buNone/>
            </a:pPr>
            <a:endParaRPr lang="de-DE" dirty="0"/>
          </a:p>
        </p:txBody>
      </p:sp>
    </p:spTree>
    <p:extLst>
      <p:ext uri="{BB962C8B-B14F-4D97-AF65-F5344CB8AC3E}">
        <p14:creationId xmlns:p14="http://schemas.microsoft.com/office/powerpoint/2010/main" val="22499354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a:xfrm>
            <a:off x="1154954" y="2603499"/>
            <a:ext cx="8825659" cy="4045953"/>
          </a:xfrm>
        </p:spPr>
        <p:txBody>
          <a:bodyPr>
            <a:normAutofit/>
          </a:bodyPr>
          <a:lstStyle/>
          <a:p>
            <a:pPr marL="0" indent="0">
              <a:buNone/>
            </a:pPr>
            <a:r>
              <a:rPr lang="en-US" b="1" dirty="0" smtClean="0">
                <a:solidFill>
                  <a:srgbClr val="C00000"/>
                </a:solidFill>
              </a:rPr>
              <a:t>Ten</a:t>
            </a:r>
            <a:r>
              <a:rPr lang="en-US" dirty="0" smtClean="0"/>
              <a:t> as a Symbol </a:t>
            </a:r>
            <a:r>
              <a:rPr lang="en-US" dirty="0"/>
              <a:t>o</a:t>
            </a:r>
            <a:r>
              <a:rPr lang="en-US" dirty="0" smtClean="0"/>
              <a:t>f </a:t>
            </a:r>
            <a:r>
              <a:rPr lang="en-US" dirty="0"/>
              <a:t>Law, order, testing and </a:t>
            </a:r>
            <a:r>
              <a:rPr lang="en-US" dirty="0" smtClean="0"/>
              <a:t>trial</a:t>
            </a:r>
          </a:p>
          <a:p>
            <a:pPr marL="0" indent="0">
              <a:buNone/>
            </a:pPr>
            <a:endParaRPr lang="en-US" dirty="0" smtClean="0"/>
          </a:p>
          <a:p>
            <a:pPr marL="0" indent="0">
              <a:buNone/>
            </a:pPr>
            <a:r>
              <a:rPr lang="en-US" u="sng" dirty="0"/>
              <a:t>Daniel 1</a:t>
            </a:r>
            <a:r>
              <a:rPr lang="en-US" dirty="0"/>
              <a:t> </a:t>
            </a:r>
          </a:p>
          <a:p>
            <a:pPr marL="0" indent="0">
              <a:buNone/>
            </a:pPr>
            <a:r>
              <a:rPr lang="en-US" b="1" baseline="30000" dirty="0"/>
              <a:t>12 </a:t>
            </a:r>
            <a:r>
              <a:rPr lang="en-US" dirty="0"/>
              <a:t>Prove thy servants, I beseech thee, </a:t>
            </a:r>
            <a:r>
              <a:rPr lang="en-US" b="1" dirty="0">
                <a:solidFill>
                  <a:srgbClr val="C00000"/>
                </a:solidFill>
              </a:rPr>
              <a:t>ten</a:t>
            </a:r>
            <a:r>
              <a:rPr lang="en-US" dirty="0"/>
              <a:t> days; and let them give us pulse to eat, and water to drink.</a:t>
            </a:r>
            <a:endParaRPr lang="de-DE" dirty="0"/>
          </a:p>
          <a:p>
            <a:pPr marL="0" indent="0">
              <a:buNone/>
            </a:pPr>
            <a:r>
              <a:rPr lang="en-US" b="1" baseline="30000" dirty="0"/>
              <a:t>13 </a:t>
            </a:r>
            <a:r>
              <a:rPr lang="en-US" dirty="0"/>
              <a:t>Then let our countenances be looked upon before thee, and the countenance of the children that eat of the portion of the king's meat: and as thou </a:t>
            </a:r>
            <a:r>
              <a:rPr lang="en-US" dirty="0" err="1"/>
              <a:t>seest</a:t>
            </a:r>
            <a:r>
              <a:rPr lang="en-US" dirty="0"/>
              <a:t>, deal with thy servants.</a:t>
            </a:r>
            <a:endParaRPr lang="de-DE" dirty="0"/>
          </a:p>
          <a:p>
            <a:pPr marL="0" indent="0">
              <a:buNone/>
            </a:pPr>
            <a:r>
              <a:rPr lang="en-US" b="1" baseline="30000" dirty="0"/>
              <a:t>14 </a:t>
            </a:r>
            <a:r>
              <a:rPr lang="en-US" dirty="0"/>
              <a:t>So he consented to them in this matter, and proved them </a:t>
            </a:r>
            <a:r>
              <a:rPr lang="en-US" b="1" dirty="0">
                <a:solidFill>
                  <a:srgbClr val="C00000"/>
                </a:solidFill>
              </a:rPr>
              <a:t>ten</a:t>
            </a:r>
            <a:r>
              <a:rPr lang="en-US" dirty="0"/>
              <a:t> days.</a:t>
            </a:r>
            <a:endParaRPr lang="de-DE" dirty="0"/>
          </a:p>
          <a:p>
            <a:pPr marL="0" indent="0">
              <a:buNone/>
            </a:pPr>
            <a:r>
              <a:rPr lang="en-US" b="1" baseline="30000" dirty="0"/>
              <a:t>15 </a:t>
            </a:r>
            <a:r>
              <a:rPr lang="en-US" dirty="0"/>
              <a:t>And at the end of </a:t>
            </a:r>
            <a:r>
              <a:rPr lang="en-US" b="1" dirty="0">
                <a:solidFill>
                  <a:srgbClr val="C00000"/>
                </a:solidFill>
              </a:rPr>
              <a:t>ten</a:t>
            </a:r>
            <a:r>
              <a:rPr lang="en-US" dirty="0"/>
              <a:t> days their countenances appeared fairer and fatter in flesh than all the children which did eat the portion of the king's meat.</a:t>
            </a:r>
            <a:endParaRPr lang="de-DE" dirty="0"/>
          </a:p>
          <a:p>
            <a:pPr marL="0" indent="0">
              <a:buNone/>
            </a:pPr>
            <a:endParaRPr lang="en-US" dirty="0"/>
          </a:p>
          <a:p>
            <a:pPr marL="0" indent="0">
              <a:buNone/>
            </a:pPr>
            <a:endParaRPr lang="de-DE" dirty="0"/>
          </a:p>
        </p:txBody>
      </p:sp>
    </p:spTree>
    <p:extLst>
      <p:ext uri="{BB962C8B-B14F-4D97-AF65-F5344CB8AC3E}">
        <p14:creationId xmlns:p14="http://schemas.microsoft.com/office/powerpoint/2010/main" val="35821960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p:txBody>
          <a:bodyPr>
            <a:normAutofit/>
          </a:bodyPr>
          <a:lstStyle/>
          <a:p>
            <a:pPr marL="0" indent="0">
              <a:buNone/>
            </a:pPr>
            <a:r>
              <a:rPr lang="en-US" b="1" dirty="0" smtClean="0">
                <a:solidFill>
                  <a:srgbClr val="C00000"/>
                </a:solidFill>
              </a:rPr>
              <a:t>Ten</a:t>
            </a:r>
            <a:r>
              <a:rPr lang="en-US" dirty="0" smtClean="0"/>
              <a:t> as a Symbol </a:t>
            </a:r>
            <a:r>
              <a:rPr lang="en-US" dirty="0"/>
              <a:t>o</a:t>
            </a:r>
            <a:r>
              <a:rPr lang="en-US" dirty="0" smtClean="0"/>
              <a:t>f </a:t>
            </a:r>
            <a:r>
              <a:rPr lang="en-US" dirty="0"/>
              <a:t>Law, order, testing and </a:t>
            </a:r>
            <a:r>
              <a:rPr lang="en-US" dirty="0" smtClean="0"/>
              <a:t>trial</a:t>
            </a:r>
          </a:p>
          <a:p>
            <a:pPr marL="0" indent="0">
              <a:buNone/>
            </a:pPr>
            <a:endParaRPr lang="en-US" dirty="0" smtClean="0"/>
          </a:p>
          <a:p>
            <a:pPr marL="0" indent="0">
              <a:buNone/>
            </a:pPr>
            <a:r>
              <a:rPr lang="en-US" u="sng" dirty="0" smtClean="0"/>
              <a:t>Daniel 7, 24</a:t>
            </a:r>
            <a:endParaRPr lang="en-US" dirty="0" smtClean="0"/>
          </a:p>
          <a:p>
            <a:pPr marL="0" indent="0">
              <a:buNone/>
            </a:pPr>
            <a:r>
              <a:rPr lang="en-US" dirty="0" smtClean="0"/>
              <a:t>And </a:t>
            </a:r>
            <a:r>
              <a:rPr lang="en-US" dirty="0"/>
              <a:t>the </a:t>
            </a:r>
            <a:r>
              <a:rPr lang="en-US" b="1" dirty="0">
                <a:solidFill>
                  <a:srgbClr val="C00000"/>
                </a:solidFill>
              </a:rPr>
              <a:t>ten horns </a:t>
            </a:r>
            <a:r>
              <a:rPr lang="en-US" dirty="0"/>
              <a:t>out of this kingdom are </a:t>
            </a:r>
            <a:r>
              <a:rPr lang="en-US" b="1" dirty="0">
                <a:solidFill>
                  <a:srgbClr val="C00000"/>
                </a:solidFill>
              </a:rPr>
              <a:t>ten kings </a:t>
            </a:r>
            <a:r>
              <a:rPr lang="en-US" dirty="0"/>
              <a:t>that shall arise: and another shall rise after them; and he shall be diverse from the first, and he shall subdue three kings</a:t>
            </a:r>
            <a:r>
              <a:rPr lang="en-US" dirty="0" smtClean="0"/>
              <a:t>.</a:t>
            </a:r>
          </a:p>
          <a:p>
            <a:pPr marL="0" indent="0">
              <a:buNone/>
            </a:pPr>
            <a:r>
              <a:rPr lang="en-US" u="sng" dirty="0" smtClean="0"/>
              <a:t>Revelation 17, 12</a:t>
            </a:r>
          </a:p>
          <a:p>
            <a:pPr marL="0" indent="0">
              <a:buNone/>
            </a:pPr>
            <a:r>
              <a:rPr lang="en-US" dirty="0" smtClean="0"/>
              <a:t>And </a:t>
            </a:r>
            <a:r>
              <a:rPr lang="en-US" dirty="0"/>
              <a:t>the </a:t>
            </a:r>
            <a:r>
              <a:rPr lang="en-US" b="1" dirty="0">
                <a:solidFill>
                  <a:srgbClr val="C00000"/>
                </a:solidFill>
              </a:rPr>
              <a:t>ten</a:t>
            </a:r>
            <a:r>
              <a:rPr lang="en-US" dirty="0">
                <a:solidFill>
                  <a:srgbClr val="C00000"/>
                </a:solidFill>
              </a:rPr>
              <a:t> </a:t>
            </a:r>
            <a:r>
              <a:rPr lang="en-US" b="1" dirty="0">
                <a:solidFill>
                  <a:srgbClr val="C00000"/>
                </a:solidFill>
              </a:rPr>
              <a:t>horns</a:t>
            </a:r>
            <a:r>
              <a:rPr lang="en-US" dirty="0"/>
              <a:t> which thou </a:t>
            </a:r>
            <a:r>
              <a:rPr lang="en-US" dirty="0" err="1"/>
              <a:t>sawest</a:t>
            </a:r>
            <a:r>
              <a:rPr lang="en-US" dirty="0"/>
              <a:t> are </a:t>
            </a:r>
            <a:r>
              <a:rPr lang="en-US" b="1" dirty="0">
                <a:solidFill>
                  <a:srgbClr val="C00000"/>
                </a:solidFill>
              </a:rPr>
              <a:t>ten kings</a:t>
            </a:r>
            <a:r>
              <a:rPr lang="en-US" dirty="0"/>
              <a:t>, which have received no kingdom as yet; but receive power as kings one hour with the beast.</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21781589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a:xfrm>
            <a:off x="1154954" y="2603500"/>
            <a:ext cx="8825659" cy="3997826"/>
          </a:xfrm>
        </p:spPr>
        <p:txBody>
          <a:bodyPr>
            <a:normAutofit/>
          </a:bodyPr>
          <a:lstStyle/>
          <a:p>
            <a:pPr marL="0" indent="0">
              <a:buNone/>
            </a:pPr>
            <a:r>
              <a:rPr lang="en-US" b="1" dirty="0" smtClean="0">
                <a:solidFill>
                  <a:srgbClr val="C00000"/>
                </a:solidFill>
              </a:rPr>
              <a:t>Ten</a:t>
            </a:r>
            <a:r>
              <a:rPr lang="en-US" dirty="0" smtClean="0"/>
              <a:t> as a Symbol </a:t>
            </a:r>
            <a:r>
              <a:rPr lang="en-US" dirty="0"/>
              <a:t>o</a:t>
            </a:r>
            <a:r>
              <a:rPr lang="en-US" dirty="0" smtClean="0"/>
              <a:t>f </a:t>
            </a:r>
            <a:r>
              <a:rPr lang="en-US" dirty="0"/>
              <a:t>Law, order, testing and </a:t>
            </a:r>
            <a:r>
              <a:rPr lang="en-US" dirty="0" smtClean="0"/>
              <a:t>trial</a:t>
            </a:r>
          </a:p>
          <a:p>
            <a:pPr marL="0" indent="0">
              <a:buNone/>
            </a:pPr>
            <a:endParaRPr lang="en-US" dirty="0" smtClean="0"/>
          </a:p>
          <a:p>
            <a:pPr marL="0" indent="0">
              <a:buNone/>
            </a:pPr>
            <a:r>
              <a:rPr lang="en-US" u="sng" dirty="0" smtClean="0"/>
              <a:t>Revelation 13, 1</a:t>
            </a:r>
            <a:endParaRPr lang="en-US" dirty="0" smtClean="0"/>
          </a:p>
          <a:p>
            <a:pPr marL="0" indent="0">
              <a:buNone/>
            </a:pPr>
            <a:r>
              <a:rPr lang="en-US" dirty="0" smtClean="0"/>
              <a:t>And </a:t>
            </a:r>
            <a:r>
              <a:rPr lang="en-US" dirty="0"/>
              <a:t>I stood upon the sand of the sea, and saw a beast rise up out of the sea, having seven heads and </a:t>
            </a:r>
            <a:r>
              <a:rPr lang="en-US" b="1" dirty="0" smtClean="0">
                <a:solidFill>
                  <a:srgbClr val="C00000"/>
                </a:solidFill>
              </a:rPr>
              <a:t>ten</a:t>
            </a:r>
            <a:r>
              <a:rPr lang="en-US" b="1" dirty="0" smtClean="0"/>
              <a:t> </a:t>
            </a:r>
            <a:r>
              <a:rPr lang="en-US" dirty="0" smtClean="0"/>
              <a:t>horns</a:t>
            </a:r>
            <a:r>
              <a:rPr lang="en-US" dirty="0"/>
              <a:t>, and upon his horns </a:t>
            </a:r>
            <a:r>
              <a:rPr lang="en-US" b="1" dirty="0">
                <a:solidFill>
                  <a:srgbClr val="C00000"/>
                </a:solidFill>
              </a:rPr>
              <a:t>ten</a:t>
            </a:r>
            <a:r>
              <a:rPr lang="en-US" dirty="0"/>
              <a:t> crowns, and upon his heads the name of blasphemy.</a:t>
            </a:r>
          </a:p>
          <a:p>
            <a:pPr marL="0" indent="0">
              <a:buNone/>
            </a:pPr>
            <a:r>
              <a:rPr lang="en-US" u="sng" dirty="0" smtClean="0"/>
              <a:t>Revelation 17, 7</a:t>
            </a:r>
          </a:p>
          <a:p>
            <a:pPr marL="0" indent="0">
              <a:buNone/>
            </a:pPr>
            <a:r>
              <a:rPr lang="en-US" dirty="0"/>
              <a:t>And the angel said unto me, Wherefore didst thou marvel? I will tell thee the mystery of the woman, and of the beast that </a:t>
            </a:r>
            <a:r>
              <a:rPr lang="en-US" dirty="0" err="1"/>
              <a:t>carrieth</a:t>
            </a:r>
            <a:r>
              <a:rPr lang="en-US" dirty="0"/>
              <a:t> her, which hath the seven heads and </a:t>
            </a:r>
            <a:r>
              <a:rPr lang="en-US" b="1" dirty="0">
                <a:solidFill>
                  <a:srgbClr val="C00000"/>
                </a:solidFill>
              </a:rPr>
              <a:t>ten</a:t>
            </a:r>
            <a:r>
              <a:rPr lang="en-US" dirty="0"/>
              <a:t> horns. </a:t>
            </a:r>
            <a:endParaRPr lang="de-DE" dirty="0"/>
          </a:p>
          <a:p>
            <a:pPr marL="0" indent="0">
              <a:buNone/>
            </a:pPr>
            <a:endParaRPr lang="de-DE" dirty="0"/>
          </a:p>
        </p:txBody>
      </p:sp>
    </p:spTree>
    <p:extLst>
      <p:ext uri="{BB962C8B-B14F-4D97-AF65-F5344CB8AC3E}">
        <p14:creationId xmlns:p14="http://schemas.microsoft.com/office/powerpoint/2010/main" val="41426128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a:xfrm>
            <a:off x="1154954" y="2603499"/>
            <a:ext cx="8825659" cy="4310647"/>
          </a:xfrm>
        </p:spPr>
        <p:txBody>
          <a:bodyPr>
            <a:normAutofit fontScale="92500" lnSpcReduction="10000"/>
          </a:bodyPr>
          <a:lstStyle/>
          <a:p>
            <a:pPr marL="0" indent="0">
              <a:buNone/>
            </a:pPr>
            <a:r>
              <a:rPr lang="en-US" b="1" dirty="0" smtClean="0">
                <a:solidFill>
                  <a:srgbClr val="C00000"/>
                </a:solidFill>
              </a:rPr>
              <a:t>Ten</a:t>
            </a:r>
            <a:r>
              <a:rPr lang="en-US" dirty="0" smtClean="0"/>
              <a:t> in tithing</a:t>
            </a:r>
          </a:p>
          <a:p>
            <a:pPr marL="0" indent="0">
              <a:buNone/>
            </a:pPr>
            <a:endParaRPr lang="en-US" dirty="0" smtClean="0"/>
          </a:p>
          <a:p>
            <a:pPr marL="0" indent="0">
              <a:buNone/>
            </a:pPr>
            <a:r>
              <a:rPr lang="en-US" u="sng" smtClean="0"/>
              <a:t>Genesis 14</a:t>
            </a:r>
            <a:r>
              <a:rPr lang="en-US" u="sng" dirty="0" smtClean="0"/>
              <a:t>, 20</a:t>
            </a:r>
            <a:r>
              <a:rPr lang="en-US" dirty="0" smtClean="0"/>
              <a:t> </a:t>
            </a:r>
          </a:p>
          <a:p>
            <a:pPr marL="0" indent="0">
              <a:buNone/>
            </a:pPr>
            <a:r>
              <a:rPr lang="en-US" dirty="0"/>
              <a:t>A</a:t>
            </a:r>
            <a:r>
              <a:rPr lang="en-US" dirty="0" smtClean="0"/>
              <a:t>nd </a:t>
            </a:r>
            <a:r>
              <a:rPr lang="en-US" dirty="0"/>
              <a:t>blessed be the most high God, which hath delivered thine enemies into thy hand. And he gave him </a:t>
            </a:r>
            <a:r>
              <a:rPr lang="en-US" b="1" dirty="0">
                <a:solidFill>
                  <a:srgbClr val="C00000"/>
                </a:solidFill>
              </a:rPr>
              <a:t>tithes</a:t>
            </a:r>
            <a:r>
              <a:rPr lang="en-US" dirty="0"/>
              <a:t> of all.</a:t>
            </a:r>
          </a:p>
          <a:p>
            <a:pPr marL="0" indent="0">
              <a:buNone/>
            </a:pPr>
            <a:endParaRPr lang="en-US" dirty="0" smtClean="0"/>
          </a:p>
          <a:p>
            <a:pPr marL="0" indent="0">
              <a:buNone/>
            </a:pPr>
            <a:r>
              <a:rPr lang="en-US" u="sng" dirty="0" smtClean="0"/>
              <a:t>Hebrews 7, 2-4 </a:t>
            </a:r>
          </a:p>
          <a:p>
            <a:pPr marL="0" indent="0">
              <a:buNone/>
            </a:pPr>
            <a:r>
              <a:rPr lang="en-US" dirty="0" smtClean="0"/>
              <a:t>To </a:t>
            </a:r>
            <a:r>
              <a:rPr lang="en-US" dirty="0"/>
              <a:t>whom also Abraham gave a </a:t>
            </a:r>
            <a:r>
              <a:rPr lang="en-US" b="1" dirty="0">
                <a:solidFill>
                  <a:srgbClr val="C00000"/>
                </a:solidFill>
              </a:rPr>
              <a:t>tenth</a:t>
            </a:r>
            <a:r>
              <a:rPr lang="en-US" dirty="0"/>
              <a:t> part of all; first being by interpretation King of righteousness, and after that also King of Salem, which is, King of </a:t>
            </a:r>
            <a:r>
              <a:rPr lang="en-US" dirty="0" smtClean="0"/>
              <a:t>peace;</a:t>
            </a:r>
            <a:endParaRPr lang="de-DE" dirty="0" smtClean="0"/>
          </a:p>
          <a:p>
            <a:pPr marL="0" indent="0">
              <a:buNone/>
            </a:pPr>
            <a:r>
              <a:rPr lang="en-US" dirty="0" smtClean="0"/>
              <a:t>Without father, without mother, without descent, having neither beginning of days, nor end of life; but made like unto the Son of God; </a:t>
            </a:r>
            <a:r>
              <a:rPr lang="en-US" dirty="0" err="1" smtClean="0"/>
              <a:t>abideth</a:t>
            </a:r>
            <a:r>
              <a:rPr lang="en-US" dirty="0" smtClean="0"/>
              <a:t> a priest continually.</a:t>
            </a:r>
            <a:endParaRPr lang="de-DE" dirty="0" smtClean="0"/>
          </a:p>
          <a:p>
            <a:pPr marL="0" indent="0">
              <a:buNone/>
            </a:pPr>
            <a:r>
              <a:rPr lang="en-US" dirty="0" smtClean="0"/>
              <a:t>Now </a:t>
            </a:r>
            <a:r>
              <a:rPr lang="en-US" dirty="0"/>
              <a:t>consider how great this man was, unto whom even the patriarch Abraham gave the </a:t>
            </a:r>
            <a:r>
              <a:rPr lang="en-US" b="1" dirty="0">
                <a:solidFill>
                  <a:srgbClr val="C00000"/>
                </a:solidFill>
              </a:rPr>
              <a:t>tenth</a:t>
            </a:r>
            <a:r>
              <a:rPr lang="en-US" dirty="0"/>
              <a:t> of the spoils.</a:t>
            </a:r>
            <a:endParaRPr lang="de-DE" dirty="0"/>
          </a:p>
          <a:p>
            <a:pPr marL="0" indent="0">
              <a:buNone/>
            </a:pPr>
            <a:endParaRPr lang="de-DE" dirty="0"/>
          </a:p>
        </p:txBody>
      </p:sp>
    </p:spTree>
    <p:extLst>
      <p:ext uri="{BB962C8B-B14F-4D97-AF65-F5344CB8AC3E}">
        <p14:creationId xmlns:p14="http://schemas.microsoft.com/office/powerpoint/2010/main" val="12005403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a:xfrm>
            <a:off x="1154954" y="2603500"/>
            <a:ext cx="8825659" cy="4318668"/>
          </a:xfrm>
        </p:spPr>
        <p:txBody>
          <a:bodyPr>
            <a:normAutofit fontScale="92500" lnSpcReduction="20000"/>
          </a:bodyPr>
          <a:lstStyle/>
          <a:p>
            <a:pPr marL="0" indent="0">
              <a:buNone/>
            </a:pPr>
            <a:r>
              <a:rPr lang="en-US" b="1" dirty="0" smtClean="0">
                <a:solidFill>
                  <a:srgbClr val="C00000"/>
                </a:solidFill>
              </a:rPr>
              <a:t>Ten</a:t>
            </a:r>
            <a:r>
              <a:rPr lang="en-US" dirty="0" smtClean="0"/>
              <a:t> in the Tabernacle of Moses and Temple of </a:t>
            </a:r>
            <a:r>
              <a:rPr lang="en-US" dirty="0"/>
              <a:t>S</a:t>
            </a:r>
            <a:r>
              <a:rPr lang="en-US" dirty="0" smtClean="0"/>
              <a:t>alomon</a:t>
            </a:r>
          </a:p>
          <a:p>
            <a:pPr marL="0" indent="0">
              <a:buNone/>
            </a:pPr>
            <a:endParaRPr lang="en-US" dirty="0" smtClean="0"/>
          </a:p>
          <a:p>
            <a:pPr marL="0" indent="0">
              <a:buNone/>
            </a:pPr>
            <a:r>
              <a:rPr lang="en-US" u="sng" dirty="0" smtClean="0"/>
              <a:t>Exodus 26, 1</a:t>
            </a:r>
            <a:r>
              <a:rPr lang="en-US" dirty="0" smtClean="0"/>
              <a:t> </a:t>
            </a:r>
          </a:p>
          <a:p>
            <a:pPr marL="0" indent="0">
              <a:buNone/>
            </a:pPr>
            <a:r>
              <a:rPr lang="en-US" dirty="0"/>
              <a:t>Moreover thou shalt make the tabernacle with </a:t>
            </a:r>
            <a:r>
              <a:rPr lang="en-US" b="1" dirty="0">
                <a:solidFill>
                  <a:srgbClr val="C00000"/>
                </a:solidFill>
              </a:rPr>
              <a:t>ten</a:t>
            </a:r>
            <a:r>
              <a:rPr lang="en-US" dirty="0"/>
              <a:t> curtains of fine twined linen, and blue, and purple, and scarlet: with </a:t>
            </a:r>
            <a:r>
              <a:rPr lang="en-US" dirty="0" err="1"/>
              <a:t>cherubims</a:t>
            </a:r>
            <a:r>
              <a:rPr lang="en-US" dirty="0"/>
              <a:t> of cunning work shalt thou make </a:t>
            </a:r>
            <a:r>
              <a:rPr lang="en-US" dirty="0" smtClean="0"/>
              <a:t>them.</a:t>
            </a:r>
            <a:endParaRPr lang="en-US" dirty="0"/>
          </a:p>
          <a:p>
            <a:pPr marL="0" indent="0">
              <a:buNone/>
            </a:pPr>
            <a:endParaRPr lang="en-US" dirty="0" smtClean="0"/>
          </a:p>
          <a:p>
            <a:pPr marL="0" indent="0">
              <a:buNone/>
            </a:pPr>
            <a:r>
              <a:rPr lang="en-US" u="sng" dirty="0" smtClean="0"/>
              <a:t>2 Chronicles 4, 6-8 </a:t>
            </a:r>
          </a:p>
          <a:p>
            <a:pPr marL="0" indent="0">
              <a:buNone/>
            </a:pPr>
            <a:r>
              <a:rPr lang="en-US" dirty="0" smtClean="0"/>
              <a:t>He </a:t>
            </a:r>
            <a:r>
              <a:rPr lang="en-US" dirty="0"/>
              <a:t>made also </a:t>
            </a:r>
            <a:r>
              <a:rPr lang="en-US" b="1" dirty="0">
                <a:solidFill>
                  <a:srgbClr val="C00000"/>
                </a:solidFill>
              </a:rPr>
              <a:t>ten</a:t>
            </a:r>
            <a:r>
              <a:rPr lang="en-US" dirty="0"/>
              <a:t> lavers, and put five on the right hand, and five on the left, to wash in them: such things as they offered for the burnt offering they washed in them; but the sea was for the priests to wash in.</a:t>
            </a:r>
          </a:p>
          <a:p>
            <a:pPr marL="0" indent="0">
              <a:buNone/>
            </a:pPr>
            <a:r>
              <a:rPr lang="en-US" dirty="0" smtClean="0"/>
              <a:t>And </a:t>
            </a:r>
            <a:r>
              <a:rPr lang="en-US" dirty="0"/>
              <a:t>he made </a:t>
            </a:r>
            <a:r>
              <a:rPr lang="en-US" b="1" dirty="0">
                <a:solidFill>
                  <a:srgbClr val="C00000"/>
                </a:solidFill>
              </a:rPr>
              <a:t>ten</a:t>
            </a:r>
            <a:r>
              <a:rPr lang="en-US" dirty="0"/>
              <a:t> candlesticks of gold according to their form, and set them in the temple, five on the right hand, and five on the left.</a:t>
            </a:r>
          </a:p>
          <a:p>
            <a:pPr marL="0" indent="0">
              <a:buNone/>
            </a:pPr>
            <a:r>
              <a:rPr lang="en-US" dirty="0" smtClean="0"/>
              <a:t>He </a:t>
            </a:r>
            <a:r>
              <a:rPr lang="en-US" dirty="0"/>
              <a:t>made also </a:t>
            </a:r>
            <a:r>
              <a:rPr lang="en-US" b="1" dirty="0">
                <a:solidFill>
                  <a:srgbClr val="C00000"/>
                </a:solidFill>
              </a:rPr>
              <a:t>ten</a:t>
            </a:r>
            <a:r>
              <a:rPr lang="en-US" dirty="0"/>
              <a:t> tables, and placed them in the temple, five on the right side, and five on the left. And he made an hundred </a:t>
            </a:r>
            <a:r>
              <a:rPr lang="en-US" dirty="0" err="1"/>
              <a:t>basons</a:t>
            </a:r>
            <a:r>
              <a:rPr lang="en-US" dirty="0"/>
              <a:t> of gold.</a:t>
            </a:r>
          </a:p>
          <a:p>
            <a:pPr marL="0" indent="0">
              <a:buNone/>
            </a:pPr>
            <a:endParaRPr lang="de-DE" dirty="0"/>
          </a:p>
        </p:txBody>
      </p:sp>
    </p:spTree>
    <p:extLst>
      <p:ext uri="{BB962C8B-B14F-4D97-AF65-F5344CB8AC3E}">
        <p14:creationId xmlns:p14="http://schemas.microsoft.com/office/powerpoint/2010/main" val="15991323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a:xfrm>
            <a:off x="1154954" y="2603500"/>
            <a:ext cx="8825659" cy="4134184"/>
          </a:xfrm>
        </p:spPr>
        <p:txBody>
          <a:bodyPr>
            <a:normAutofit lnSpcReduction="10000"/>
          </a:bodyPr>
          <a:lstStyle/>
          <a:p>
            <a:pPr marL="0" indent="0">
              <a:buNone/>
            </a:pPr>
            <a:r>
              <a:rPr lang="en-US" b="1" dirty="0" smtClean="0">
                <a:solidFill>
                  <a:srgbClr val="C00000"/>
                </a:solidFill>
              </a:rPr>
              <a:t>Ten</a:t>
            </a:r>
            <a:r>
              <a:rPr lang="en-US" dirty="0" smtClean="0"/>
              <a:t> in the Gospels</a:t>
            </a:r>
          </a:p>
          <a:p>
            <a:pPr marL="0" indent="0">
              <a:buNone/>
            </a:pPr>
            <a:endParaRPr lang="en-US" dirty="0" smtClean="0"/>
          </a:p>
          <a:p>
            <a:pPr marL="0" indent="0">
              <a:buNone/>
            </a:pPr>
            <a:r>
              <a:rPr lang="en-US" u="sng" dirty="0" smtClean="0"/>
              <a:t>Matthew 25, 1</a:t>
            </a:r>
            <a:r>
              <a:rPr lang="en-US" dirty="0" smtClean="0"/>
              <a:t> </a:t>
            </a:r>
          </a:p>
          <a:p>
            <a:pPr marL="0" indent="0">
              <a:buNone/>
            </a:pPr>
            <a:r>
              <a:rPr lang="en-US" dirty="0" smtClean="0"/>
              <a:t>Then </a:t>
            </a:r>
            <a:r>
              <a:rPr lang="en-US" dirty="0"/>
              <a:t>shall the kingdom of heaven be likened unto </a:t>
            </a:r>
            <a:r>
              <a:rPr lang="en-US" b="1" dirty="0" smtClean="0">
                <a:solidFill>
                  <a:srgbClr val="C00000"/>
                </a:solidFill>
              </a:rPr>
              <a:t>ten</a:t>
            </a:r>
            <a:r>
              <a:rPr lang="en-US" b="1" dirty="0" smtClean="0"/>
              <a:t> </a:t>
            </a:r>
            <a:r>
              <a:rPr lang="en-US" dirty="0" smtClean="0"/>
              <a:t>virgins</a:t>
            </a:r>
            <a:r>
              <a:rPr lang="en-US" dirty="0"/>
              <a:t>, which took their lamps, and went forth to meet the bridegroom.</a:t>
            </a:r>
          </a:p>
          <a:p>
            <a:pPr marL="0" indent="0">
              <a:buNone/>
            </a:pPr>
            <a:r>
              <a:rPr lang="en-US" u="sng" dirty="0" smtClean="0"/>
              <a:t>Luke 17, 17</a:t>
            </a:r>
            <a:r>
              <a:rPr lang="en-US" dirty="0" smtClean="0"/>
              <a:t> </a:t>
            </a:r>
            <a:endParaRPr lang="en-US" dirty="0"/>
          </a:p>
          <a:p>
            <a:pPr marL="0" indent="0">
              <a:buNone/>
            </a:pPr>
            <a:r>
              <a:rPr lang="en-US" dirty="0" smtClean="0"/>
              <a:t>And </a:t>
            </a:r>
            <a:r>
              <a:rPr lang="en-US" dirty="0"/>
              <a:t>Jesus answering said, Were there not </a:t>
            </a:r>
            <a:r>
              <a:rPr lang="en-US" b="1" dirty="0">
                <a:solidFill>
                  <a:srgbClr val="C00000"/>
                </a:solidFill>
              </a:rPr>
              <a:t>ten</a:t>
            </a:r>
            <a:r>
              <a:rPr lang="en-US" dirty="0"/>
              <a:t> cleansed? but where are the nine</a:t>
            </a:r>
            <a:r>
              <a:rPr lang="en-US" dirty="0" smtClean="0"/>
              <a:t>?</a:t>
            </a:r>
          </a:p>
          <a:p>
            <a:pPr marL="0" indent="0">
              <a:buNone/>
            </a:pPr>
            <a:r>
              <a:rPr lang="en-US" u="sng" dirty="0"/>
              <a:t>Luke </a:t>
            </a:r>
            <a:r>
              <a:rPr lang="en-US" u="sng" dirty="0" smtClean="0"/>
              <a:t>19, 16-17</a:t>
            </a:r>
            <a:r>
              <a:rPr lang="en-US" dirty="0" smtClean="0"/>
              <a:t> </a:t>
            </a:r>
            <a:endParaRPr lang="en-US" dirty="0"/>
          </a:p>
          <a:p>
            <a:pPr marL="0" indent="0">
              <a:buNone/>
            </a:pPr>
            <a:r>
              <a:rPr lang="en-US" dirty="0" smtClean="0"/>
              <a:t>Then </a:t>
            </a:r>
            <a:r>
              <a:rPr lang="en-US" dirty="0"/>
              <a:t>came the first, saying, Lord, thy pound hath gained </a:t>
            </a:r>
            <a:r>
              <a:rPr lang="en-US" b="1" dirty="0">
                <a:solidFill>
                  <a:srgbClr val="C00000"/>
                </a:solidFill>
              </a:rPr>
              <a:t>ten</a:t>
            </a:r>
            <a:r>
              <a:rPr lang="en-US" dirty="0"/>
              <a:t> pounds.</a:t>
            </a:r>
          </a:p>
          <a:p>
            <a:pPr marL="0" indent="0">
              <a:buNone/>
            </a:pPr>
            <a:r>
              <a:rPr lang="en-US" dirty="0" smtClean="0"/>
              <a:t>And </a:t>
            </a:r>
            <a:r>
              <a:rPr lang="en-US" dirty="0"/>
              <a:t>he said unto him, Well, thou good servant: because thou hast been faithful in a very little, have thou authority over </a:t>
            </a:r>
            <a:r>
              <a:rPr lang="en-US" b="1" dirty="0">
                <a:solidFill>
                  <a:srgbClr val="C00000"/>
                </a:solidFill>
              </a:rPr>
              <a:t>ten</a:t>
            </a:r>
            <a:r>
              <a:rPr lang="en-US" dirty="0"/>
              <a:t> </a:t>
            </a:r>
            <a:r>
              <a:rPr lang="en-US" dirty="0" smtClean="0"/>
              <a:t>cities.</a:t>
            </a:r>
            <a:endParaRPr lang="en-US" dirty="0"/>
          </a:p>
          <a:p>
            <a:pPr marL="0" indent="0">
              <a:buNone/>
            </a:pPr>
            <a:endParaRPr lang="de-DE" dirty="0"/>
          </a:p>
        </p:txBody>
      </p:sp>
    </p:spTree>
    <p:extLst>
      <p:ext uri="{BB962C8B-B14F-4D97-AF65-F5344CB8AC3E}">
        <p14:creationId xmlns:p14="http://schemas.microsoft.com/office/powerpoint/2010/main" val="40553831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number</a:t>
            </a:r>
            <a:r>
              <a:rPr lang="de-DE" dirty="0" smtClean="0"/>
              <a:t> 10</a:t>
            </a:r>
            <a:endParaRPr lang="de-DE" dirty="0"/>
          </a:p>
        </p:txBody>
      </p:sp>
      <p:sp>
        <p:nvSpPr>
          <p:cNvPr id="3" name="Inhaltsplatzhalter 2"/>
          <p:cNvSpPr>
            <a:spLocks noGrp="1"/>
          </p:cNvSpPr>
          <p:nvPr>
            <p:ph idx="1"/>
          </p:nvPr>
        </p:nvSpPr>
        <p:spPr>
          <a:xfrm>
            <a:off x="1154954" y="2603500"/>
            <a:ext cx="8825659" cy="4134184"/>
          </a:xfrm>
        </p:spPr>
        <p:txBody>
          <a:bodyPr>
            <a:normAutofit/>
          </a:bodyPr>
          <a:lstStyle/>
          <a:p>
            <a:pPr marL="0" indent="0">
              <a:buNone/>
            </a:pPr>
            <a:r>
              <a:rPr lang="en-US" b="1" dirty="0" smtClean="0">
                <a:solidFill>
                  <a:srgbClr val="C00000"/>
                </a:solidFill>
              </a:rPr>
              <a:t>Ten</a:t>
            </a:r>
            <a:r>
              <a:rPr lang="en-US" dirty="0" smtClean="0"/>
              <a:t> in the Psalms</a:t>
            </a:r>
          </a:p>
          <a:p>
            <a:pPr marL="0" indent="0">
              <a:buNone/>
            </a:pPr>
            <a:endParaRPr lang="en-US" dirty="0"/>
          </a:p>
          <a:p>
            <a:pPr marL="0" indent="0">
              <a:buNone/>
            </a:pPr>
            <a:r>
              <a:rPr lang="en-US" u="sng" dirty="0" smtClean="0"/>
              <a:t>Psalm 33, 2</a:t>
            </a:r>
            <a:r>
              <a:rPr lang="en-US" dirty="0" smtClean="0"/>
              <a:t> </a:t>
            </a:r>
            <a:endParaRPr lang="en-US" b="1" dirty="0"/>
          </a:p>
          <a:p>
            <a:pPr marL="0" indent="0">
              <a:buNone/>
            </a:pPr>
            <a:r>
              <a:rPr lang="en-US" dirty="0"/>
              <a:t>Praise the </a:t>
            </a:r>
            <a:r>
              <a:rPr lang="en-US" cap="small" dirty="0"/>
              <a:t>Lord</a:t>
            </a:r>
            <a:r>
              <a:rPr lang="en-US" dirty="0"/>
              <a:t> with harp: sing unto him with the psaltery and an instrument of </a:t>
            </a:r>
            <a:r>
              <a:rPr lang="en-US" b="1" dirty="0">
                <a:solidFill>
                  <a:srgbClr val="C00000"/>
                </a:solidFill>
              </a:rPr>
              <a:t>ten</a:t>
            </a:r>
            <a:r>
              <a:rPr lang="en-US" dirty="0"/>
              <a:t> strings.</a:t>
            </a:r>
          </a:p>
          <a:p>
            <a:pPr marL="0" indent="0">
              <a:buNone/>
            </a:pPr>
            <a:r>
              <a:rPr lang="en-US" u="sng" dirty="0" smtClean="0"/>
              <a:t>Psalm 92, 3</a:t>
            </a:r>
          </a:p>
          <a:p>
            <a:pPr marL="0" indent="0">
              <a:buNone/>
            </a:pPr>
            <a:r>
              <a:rPr lang="en-US" dirty="0" smtClean="0"/>
              <a:t>Upon </a:t>
            </a:r>
            <a:r>
              <a:rPr lang="en-US" dirty="0"/>
              <a:t>an instrument of </a:t>
            </a:r>
            <a:r>
              <a:rPr lang="en-US" b="1" dirty="0">
                <a:solidFill>
                  <a:srgbClr val="C00000"/>
                </a:solidFill>
              </a:rPr>
              <a:t>ten</a:t>
            </a:r>
            <a:r>
              <a:rPr lang="en-US" dirty="0"/>
              <a:t> strings, and upon the psaltery; upon the harp with a solemn sound</a:t>
            </a:r>
            <a:r>
              <a:rPr lang="en-US" dirty="0" smtClean="0"/>
              <a:t>.</a:t>
            </a:r>
          </a:p>
          <a:p>
            <a:pPr marL="0" indent="0">
              <a:buNone/>
            </a:pPr>
            <a:r>
              <a:rPr lang="en-US" u="sng" dirty="0" smtClean="0"/>
              <a:t>Psalm 144, 9</a:t>
            </a:r>
            <a:r>
              <a:rPr lang="en-US" dirty="0" smtClean="0"/>
              <a:t> </a:t>
            </a:r>
            <a:endParaRPr lang="en-US" dirty="0"/>
          </a:p>
          <a:p>
            <a:pPr marL="0" indent="0">
              <a:buNone/>
            </a:pPr>
            <a:r>
              <a:rPr lang="en-US" dirty="0" smtClean="0"/>
              <a:t>I </a:t>
            </a:r>
            <a:r>
              <a:rPr lang="en-US" dirty="0"/>
              <a:t>will sing a new song unto thee, O God: upon a psaltery and an instrument </a:t>
            </a:r>
            <a:r>
              <a:rPr lang="en-US" dirty="0" smtClean="0"/>
              <a:t>of </a:t>
            </a:r>
            <a:r>
              <a:rPr lang="en-US" b="1" dirty="0">
                <a:solidFill>
                  <a:srgbClr val="C00000"/>
                </a:solidFill>
              </a:rPr>
              <a:t>ten </a:t>
            </a:r>
            <a:r>
              <a:rPr lang="en-US" dirty="0" smtClean="0"/>
              <a:t>strings </a:t>
            </a:r>
            <a:r>
              <a:rPr lang="en-US" dirty="0"/>
              <a:t>will I sing praises unto thee</a:t>
            </a:r>
            <a:r>
              <a:rPr lang="en-US" dirty="0" smtClean="0"/>
              <a:t>.</a:t>
            </a:r>
            <a:r>
              <a:rPr lang="en-US" b="1" dirty="0">
                <a:solidFill>
                  <a:srgbClr val="C00000"/>
                </a:solidFill>
              </a:rPr>
              <a:t> </a:t>
            </a:r>
            <a:endParaRPr lang="en-US" b="1" dirty="0" smtClean="0">
              <a:solidFill>
                <a:srgbClr val="C00000"/>
              </a:solidFill>
            </a:endParaRPr>
          </a:p>
        </p:txBody>
      </p:sp>
    </p:spTree>
    <p:extLst>
      <p:ext uri="{BB962C8B-B14F-4D97-AF65-F5344CB8AC3E}">
        <p14:creationId xmlns:p14="http://schemas.microsoft.com/office/powerpoint/2010/main" val="23446244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Numbers in </a:t>
            </a:r>
            <a:r>
              <a:rPr lang="de-DE" dirty="0" err="1" smtClean="0"/>
              <a:t>the</a:t>
            </a:r>
            <a:r>
              <a:rPr lang="de-DE" dirty="0" smtClean="0"/>
              <a:t> </a:t>
            </a:r>
            <a:r>
              <a:rPr lang="de-DE" dirty="0" err="1" smtClean="0"/>
              <a:t>Bible</a:t>
            </a:r>
            <a:endParaRPr lang="de-DE" dirty="0"/>
          </a:p>
        </p:txBody>
      </p:sp>
      <p:sp>
        <p:nvSpPr>
          <p:cNvPr id="3" name="Inhaltsplatzhalter 2"/>
          <p:cNvSpPr>
            <a:spLocks noGrp="1"/>
          </p:cNvSpPr>
          <p:nvPr>
            <p:ph idx="1"/>
          </p:nvPr>
        </p:nvSpPr>
        <p:spPr>
          <a:xfrm>
            <a:off x="1154954" y="2603500"/>
            <a:ext cx="8825659" cy="4134184"/>
          </a:xfrm>
        </p:spPr>
        <p:txBody>
          <a:bodyPr>
            <a:normAutofit/>
          </a:bodyPr>
          <a:lstStyle/>
          <a:p>
            <a:pPr marL="0" indent="0">
              <a:buNone/>
            </a:pPr>
            <a:r>
              <a:rPr lang="en-US" sz="2800" dirty="0" smtClean="0"/>
              <a:t>The end of God’s basics/multiplication table with the last verse of the Psalms, which is a commandment for all of us:</a:t>
            </a:r>
          </a:p>
          <a:p>
            <a:pPr marL="0" indent="0">
              <a:buNone/>
            </a:pPr>
            <a:endParaRPr lang="en-US" sz="2800" dirty="0"/>
          </a:p>
          <a:p>
            <a:pPr marL="0" indent="0">
              <a:buNone/>
            </a:pPr>
            <a:r>
              <a:rPr lang="en-US" sz="2800" u="sng" dirty="0" smtClean="0"/>
              <a:t>Psalm 150, 6</a:t>
            </a:r>
            <a:r>
              <a:rPr lang="en-US" sz="2800" dirty="0" smtClean="0"/>
              <a:t> </a:t>
            </a:r>
            <a:endParaRPr lang="en-US" sz="2800" dirty="0"/>
          </a:p>
          <a:p>
            <a:pPr marL="0" indent="0">
              <a:buNone/>
            </a:pPr>
            <a:r>
              <a:rPr lang="en-US" sz="2800" dirty="0" smtClean="0"/>
              <a:t>Let </a:t>
            </a:r>
            <a:r>
              <a:rPr lang="en-US" sz="2800" dirty="0"/>
              <a:t>every thing that hath breath praise </a:t>
            </a:r>
            <a:r>
              <a:rPr lang="en-US" sz="2800" dirty="0" smtClean="0"/>
              <a:t>the LORD</a:t>
            </a:r>
            <a:r>
              <a:rPr lang="en-US" sz="2800" dirty="0"/>
              <a:t>!</a:t>
            </a:r>
            <a:r>
              <a:rPr lang="en-US" sz="2800" dirty="0" smtClean="0"/>
              <a:t> </a:t>
            </a:r>
            <a:r>
              <a:rPr lang="en-US" sz="2800" dirty="0"/>
              <a:t>Praise ye </a:t>
            </a:r>
            <a:r>
              <a:rPr lang="en-US" sz="2800" dirty="0" smtClean="0"/>
              <a:t>the LORD!</a:t>
            </a:r>
          </a:p>
          <a:p>
            <a:pPr marL="0" indent="0">
              <a:buNone/>
            </a:pPr>
            <a:endParaRPr lang="de-DE" sz="2800" dirty="0"/>
          </a:p>
        </p:txBody>
      </p:sp>
    </p:spTree>
    <p:extLst>
      <p:ext uri="{BB962C8B-B14F-4D97-AF65-F5344CB8AC3E}">
        <p14:creationId xmlns:p14="http://schemas.microsoft.com/office/powerpoint/2010/main" val="3001672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Sitzungssaal">
  <a:themeElements>
    <a:clrScheme name="Ion-Sitzungssaal">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4562</Words>
  <Application>Microsoft Office PowerPoint</Application>
  <PresentationFormat>Breitbild</PresentationFormat>
  <Paragraphs>786</Paragraphs>
  <Slides>109</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109</vt:i4>
      </vt:variant>
    </vt:vector>
  </HeadingPairs>
  <TitlesOfParts>
    <vt:vector size="115" baseType="lpstr">
      <vt:lpstr>Arial</vt:lpstr>
      <vt:lpstr>Arial,Helvetica</vt:lpstr>
      <vt:lpstr>Century Gothic</vt:lpstr>
      <vt:lpstr>Times New Roman</vt:lpstr>
      <vt:lpstr>Wingdings 3</vt:lpstr>
      <vt:lpstr>Ion-Sitzungssaal</vt:lpstr>
      <vt:lpstr>Numbers in the Bible</vt:lpstr>
      <vt:lpstr>The first appearence of numbers</vt:lpstr>
      <vt:lpstr>The first appearence of numbers</vt:lpstr>
      <vt:lpstr>The first appearence of numbers</vt:lpstr>
      <vt:lpstr>The first appearence of numbers</vt:lpstr>
      <vt:lpstr>Numbers in days</vt:lpstr>
      <vt:lpstr>Seven the number of completeness and perfection</vt:lpstr>
      <vt:lpstr>Seven the number of completeness and perfection</vt:lpstr>
      <vt:lpstr>Seven the number of completeness and perfection</vt:lpstr>
      <vt:lpstr>Seven the number of completeness and perfection</vt:lpstr>
      <vt:lpstr>Seven the number of completeness and perfection</vt:lpstr>
      <vt:lpstr>Seven the number of completeness and perfection</vt:lpstr>
      <vt:lpstr>Seven the number of completeness and perfection</vt:lpstr>
      <vt:lpstr>Seven the number of Revelation</vt:lpstr>
      <vt:lpstr>Seven the number of Revelation</vt:lpstr>
      <vt:lpstr>Seven the number of the Holy Spirit</vt:lpstr>
      <vt:lpstr>Seven the number of the lamps of the                     Menorah</vt:lpstr>
      <vt:lpstr>The Menorah first mentioned of Moses</vt:lpstr>
      <vt:lpstr>The Sacrifice of 7 Lambs</vt:lpstr>
      <vt:lpstr>Noah taking 7 clean animals in the Ark</vt:lpstr>
      <vt:lpstr>The Sabbatical year and Jubilee</vt:lpstr>
      <vt:lpstr>7 year periods in the Old Testament</vt:lpstr>
      <vt:lpstr>7 year periods in the Old Testament</vt:lpstr>
      <vt:lpstr>7 times used in the Old Testament</vt:lpstr>
      <vt:lpstr>7 times sprinkling of the priest</vt:lpstr>
      <vt:lpstr>7 times compassing of Jericho</vt:lpstr>
      <vt:lpstr>7 times comanded of Elijah and Elisha</vt:lpstr>
      <vt:lpstr>7 times in Daniel</vt:lpstr>
      <vt:lpstr>7 times in Psalms and Proverbs</vt:lpstr>
      <vt:lpstr>The number 7 in the Gospels</vt:lpstr>
      <vt:lpstr>The number 7 in the Gospels</vt:lpstr>
      <vt:lpstr>The number 7 in the Gospels</vt:lpstr>
      <vt:lpstr>The number 7 in the Gospels</vt:lpstr>
      <vt:lpstr>The number 7 in the Gospels</vt:lpstr>
      <vt:lpstr>The number 8 as New Beginning</vt:lpstr>
      <vt:lpstr>The number 8 as New Beginning</vt:lpstr>
      <vt:lpstr>The number 8 as New Beginning</vt:lpstr>
      <vt:lpstr>The number 8 as New Beginning</vt:lpstr>
      <vt:lpstr>The number 8 - Symbol of Ressurection</vt:lpstr>
      <vt:lpstr>The number 8 - Symbol of Ressurection</vt:lpstr>
      <vt:lpstr>The number 8 - Symbol of Ressurection</vt:lpstr>
      <vt:lpstr>The number 8 - Symbol of Eternity</vt:lpstr>
      <vt:lpstr>The number 8 as new beginning</vt:lpstr>
      <vt:lpstr>The number 888 numeric value of          Jesus</vt:lpstr>
      <vt:lpstr>The number 666 numerical value of       the beast</vt:lpstr>
      <vt:lpstr>The number 6 and 6 and 6 with Solomon</vt:lpstr>
      <vt:lpstr>The number 6 when God created man</vt:lpstr>
      <vt:lpstr>The number of labour 6</vt:lpstr>
      <vt:lpstr>The number 6 in Daniel</vt:lpstr>
      <vt:lpstr>The number 6 with giants</vt:lpstr>
      <vt:lpstr>The number 6 in John</vt:lpstr>
      <vt:lpstr>The number 6 in Luke</vt:lpstr>
      <vt:lpstr>The number 5</vt:lpstr>
      <vt:lpstr>The number 5 in scripture</vt:lpstr>
      <vt:lpstr>The number 5 in scripture</vt:lpstr>
      <vt:lpstr>The number 5 in scripture</vt:lpstr>
      <vt:lpstr>The number 5 in the tabernacle</vt:lpstr>
      <vt:lpstr>The number 5 in scripture</vt:lpstr>
      <vt:lpstr>The number 5 in scripture</vt:lpstr>
      <vt:lpstr>The number 5 in scripture</vt:lpstr>
      <vt:lpstr>The number of grace: 5</vt:lpstr>
      <vt:lpstr>The number 4</vt:lpstr>
      <vt:lpstr>The Gospel preached on all earth</vt:lpstr>
      <vt:lpstr>The number 4</vt:lpstr>
      <vt:lpstr>The number 4</vt:lpstr>
      <vt:lpstr>The number 3</vt:lpstr>
      <vt:lpstr>The number 3</vt:lpstr>
      <vt:lpstr>The number 3</vt:lpstr>
      <vt:lpstr>The number 3</vt:lpstr>
      <vt:lpstr>The number 3</vt:lpstr>
      <vt:lpstr>The three days prediction of Jesus</vt:lpstr>
      <vt:lpstr>The number 3</vt:lpstr>
      <vt:lpstr>The number 3</vt:lpstr>
      <vt:lpstr>The number 3</vt:lpstr>
      <vt:lpstr>The threefold temptation</vt:lpstr>
      <vt:lpstr>The number 2</vt:lpstr>
      <vt:lpstr>The number 2</vt:lpstr>
      <vt:lpstr>The number 2</vt:lpstr>
      <vt:lpstr>The 10 commandments on 2 tablets</vt:lpstr>
      <vt:lpstr>Two Cherubim and two Angels</vt:lpstr>
      <vt:lpstr>Two olive trees as anointed ones</vt:lpstr>
      <vt:lpstr>The number 1</vt:lpstr>
      <vt:lpstr>The number 1</vt:lpstr>
      <vt:lpstr>The number 1</vt:lpstr>
      <vt:lpstr>The number 1</vt:lpstr>
      <vt:lpstr>The number 1</vt:lpstr>
      <vt:lpstr>The number 1 in John 10</vt:lpstr>
      <vt:lpstr>The number 1 in John 17</vt:lpstr>
      <vt:lpstr>The Holy One in Psalms</vt:lpstr>
      <vt:lpstr>The number 9 </vt:lpstr>
      <vt:lpstr>The number 9 </vt:lpstr>
      <vt:lpstr>The number 9 </vt:lpstr>
      <vt:lpstr>The number 9 </vt:lpstr>
      <vt:lpstr>The number 9 </vt:lpstr>
      <vt:lpstr>The number 9 </vt:lpstr>
      <vt:lpstr>The number 9 </vt:lpstr>
      <vt:lpstr>The number 9 </vt:lpstr>
      <vt:lpstr>The number 9</vt:lpstr>
      <vt:lpstr>The number 9</vt:lpstr>
      <vt:lpstr>The number 10</vt:lpstr>
      <vt:lpstr>The number 10</vt:lpstr>
      <vt:lpstr>The number 10</vt:lpstr>
      <vt:lpstr>The number 10</vt:lpstr>
      <vt:lpstr>The number 10</vt:lpstr>
      <vt:lpstr>The number 10</vt:lpstr>
      <vt:lpstr>The number 10</vt:lpstr>
      <vt:lpstr>The number 10</vt:lpstr>
      <vt:lpstr>The number 10</vt:lpstr>
      <vt:lpstr>Numbers in the Bible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Zahlen in der Bibel</dc:title>
  <dc:creator>Matthias Ruf</dc:creator>
  <cp:lastModifiedBy>Matthias Ruf</cp:lastModifiedBy>
  <cp:revision>394</cp:revision>
  <dcterms:created xsi:type="dcterms:W3CDTF">2017-10-23T19:38:47Z</dcterms:created>
  <dcterms:modified xsi:type="dcterms:W3CDTF">2018-12-11T17:55:19Z</dcterms:modified>
</cp:coreProperties>
</file>