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4" r:id="rId1"/>
  </p:sldMasterIdLst>
  <p:sldIdLst>
    <p:sldId id="256" r:id="rId2"/>
    <p:sldId id="260" r:id="rId3"/>
    <p:sldId id="261" r:id="rId4"/>
    <p:sldId id="262" r:id="rId5"/>
    <p:sldId id="269" r:id="rId6"/>
    <p:sldId id="270" r:id="rId7"/>
    <p:sldId id="271" r:id="rId8"/>
    <p:sldId id="272" r:id="rId9"/>
    <p:sldId id="273" r:id="rId10"/>
    <p:sldId id="274" r:id="rId11"/>
    <p:sldId id="290" r:id="rId12"/>
    <p:sldId id="275" r:id="rId13"/>
    <p:sldId id="282" r:id="rId14"/>
    <p:sldId id="283" r:id="rId15"/>
    <p:sldId id="284" r:id="rId16"/>
    <p:sldId id="285" r:id="rId17"/>
    <p:sldId id="286" r:id="rId18"/>
    <p:sldId id="287" r:id="rId19"/>
    <p:sldId id="288" r:id="rId20"/>
    <p:sldId id="289" r:id="rId21"/>
    <p:sldId id="281" r:id="rId22"/>
    <p:sldId id="279" r:id="rId23"/>
    <p:sldId id="276" r:id="rId24"/>
    <p:sldId id="277" r:id="rId25"/>
    <p:sldId id="278" r:id="rId26"/>
    <p:sldId id="291" r:id="rId27"/>
    <p:sldId id="293" r:id="rId28"/>
    <p:sldId id="383" r:id="rId29"/>
    <p:sldId id="302" r:id="rId30"/>
    <p:sldId id="292" r:id="rId31"/>
    <p:sldId id="305" r:id="rId32"/>
    <p:sldId id="295" r:id="rId33"/>
    <p:sldId id="303" r:id="rId34"/>
    <p:sldId id="304" r:id="rId35"/>
    <p:sldId id="309" r:id="rId36"/>
    <p:sldId id="310" r:id="rId37"/>
    <p:sldId id="313" r:id="rId38"/>
    <p:sldId id="311" r:id="rId39"/>
    <p:sldId id="312" r:id="rId40"/>
    <p:sldId id="315" r:id="rId41"/>
    <p:sldId id="316" r:id="rId42"/>
    <p:sldId id="317" r:id="rId43"/>
    <p:sldId id="319" r:id="rId44"/>
    <p:sldId id="326" r:id="rId45"/>
    <p:sldId id="327" r:id="rId46"/>
    <p:sldId id="322" r:id="rId47"/>
    <p:sldId id="324" r:id="rId48"/>
    <p:sldId id="318" r:id="rId49"/>
    <p:sldId id="321" r:id="rId50"/>
    <p:sldId id="328" r:id="rId51"/>
    <p:sldId id="330" r:id="rId52"/>
    <p:sldId id="331" r:id="rId53"/>
    <p:sldId id="339" r:id="rId54"/>
    <p:sldId id="334" r:id="rId55"/>
    <p:sldId id="336" r:id="rId56"/>
    <p:sldId id="384" r:id="rId57"/>
    <p:sldId id="340" r:id="rId58"/>
    <p:sldId id="337" r:id="rId59"/>
    <p:sldId id="341" r:id="rId60"/>
    <p:sldId id="338" r:id="rId61"/>
    <p:sldId id="342" r:id="rId62"/>
    <p:sldId id="385" r:id="rId63"/>
    <p:sldId id="344" r:id="rId64"/>
    <p:sldId id="347" r:id="rId65"/>
    <p:sldId id="345" r:id="rId66"/>
    <p:sldId id="346" r:id="rId67"/>
    <p:sldId id="348" r:id="rId68"/>
    <p:sldId id="351" r:id="rId69"/>
    <p:sldId id="349" r:id="rId70"/>
    <p:sldId id="354" r:id="rId71"/>
    <p:sldId id="352" r:id="rId72"/>
    <p:sldId id="355" r:id="rId73"/>
    <p:sldId id="357" r:id="rId74"/>
    <p:sldId id="358" r:id="rId75"/>
    <p:sldId id="360" r:id="rId76"/>
    <p:sldId id="386" r:id="rId77"/>
    <p:sldId id="363" r:id="rId78"/>
    <p:sldId id="387" r:id="rId79"/>
    <p:sldId id="370" r:id="rId80"/>
    <p:sldId id="368" r:id="rId81"/>
    <p:sldId id="388" r:id="rId82"/>
    <p:sldId id="361" r:id="rId83"/>
    <p:sldId id="369" r:id="rId84"/>
    <p:sldId id="389" r:id="rId85"/>
    <p:sldId id="372" r:id="rId86"/>
    <p:sldId id="390" r:id="rId87"/>
    <p:sldId id="391" r:id="rId88"/>
    <p:sldId id="392" r:id="rId89"/>
    <p:sldId id="376" r:id="rId90"/>
    <p:sldId id="378" r:id="rId91"/>
    <p:sldId id="377" r:id="rId92"/>
    <p:sldId id="381" r:id="rId93"/>
    <p:sldId id="382" r:id="rId9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7" autoAdjust="0"/>
    <p:restoredTop sz="94660"/>
  </p:normalViewPr>
  <p:slideViewPr>
    <p:cSldViewPr snapToGrid="0">
      <p:cViewPr varScale="1">
        <p:scale>
          <a:sx n="95" d="100"/>
          <a:sy n="95" d="100"/>
        </p:scale>
        <p:origin x="86"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de-DE" smtClean="0"/>
              <a:t>Titelmasterformat durch Klicken bearbeiten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411936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21432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80988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431917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31726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54090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80192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de-DE" smtClean="0"/>
              <a:t>Titelmasterformat durch Klicken bearbeiten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401506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de-DE" smtClean="0"/>
              <a:t>Bild durch Klicken auf Symbol hinzufügen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175905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955135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de-DE" smtClean="0"/>
              <a:t>Titelmasterformat durch Klicken bearbeiten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473485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de-DE" smtClean="0"/>
              <a:t>Titelmasterformat durch Klicken bearbeiten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224255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065580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992910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837411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857117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246797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42354811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www.biblegateway.com/passage/?search=Numbers+28:29&amp;version=KJV" TargetMode="External"/><Relationship Id="rId13" Type="http://schemas.openxmlformats.org/officeDocument/2006/relationships/hyperlink" Target="https://www.biblegateway.com/passage/?search=Numbers+29:32&amp;version=KJV" TargetMode="External"/><Relationship Id="rId3" Type="http://schemas.openxmlformats.org/officeDocument/2006/relationships/hyperlink" Target="https://www.biblegateway.com/passage/?search=Leviticus+23:18&amp;version=KJV" TargetMode="External"/><Relationship Id="rId7" Type="http://schemas.openxmlformats.org/officeDocument/2006/relationships/hyperlink" Target="https://www.biblegateway.com/passage/?search=Numbers+28:27&amp;version=KJV" TargetMode="External"/><Relationship Id="rId12" Type="http://schemas.openxmlformats.org/officeDocument/2006/relationships/hyperlink" Target="https://www.biblegateway.com/passage/?search=Numbers+29:10&amp;version=KJV" TargetMode="External"/><Relationship Id="rId2" Type="http://schemas.openxmlformats.org/officeDocument/2006/relationships/hyperlink" Target="https://www.biblegateway.com/passage/?search=Genesis+21:28&amp;version=KJ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Numbers+28:21&amp;version=KJV" TargetMode="External"/><Relationship Id="rId11" Type="http://schemas.openxmlformats.org/officeDocument/2006/relationships/hyperlink" Target="https://www.biblegateway.com/passage/?search=Numbers+29:8&amp;version=KJV" TargetMode="External"/><Relationship Id="rId5" Type="http://schemas.openxmlformats.org/officeDocument/2006/relationships/hyperlink" Target="https://www.biblegateway.com/passage/?search=Numbers+28:19&amp;version=KJV" TargetMode="External"/><Relationship Id="rId15" Type="http://schemas.openxmlformats.org/officeDocument/2006/relationships/hyperlink" Target="https://www.biblegateway.com/passage/?search=2%20Chronicles+29:21&amp;version=KJV" TargetMode="External"/><Relationship Id="rId10" Type="http://schemas.openxmlformats.org/officeDocument/2006/relationships/hyperlink" Target="https://www.biblegateway.com/passage/?search=Numbers+29:4&amp;version=KJV" TargetMode="External"/><Relationship Id="rId4" Type="http://schemas.openxmlformats.org/officeDocument/2006/relationships/hyperlink" Target="https://www.biblegateway.com/passage/?search=Numbers+28:11&amp;version=KJV" TargetMode="External"/><Relationship Id="rId9" Type="http://schemas.openxmlformats.org/officeDocument/2006/relationships/hyperlink" Target="https://www.biblegateway.com/passage/?search=Numbers+29:2&amp;version=KJV" TargetMode="External"/><Relationship Id="rId14" Type="http://schemas.openxmlformats.org/officeDocument/2006/relationships/hyperlink" Target="https://www.biblegateway.com/passage/?search=Numbers+29:36&amp;version=KJV"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iblegateway.com/passage/?search=Genesis+7:10&amp;version=KJV" TargetMode="External"/><Relationship Id="rId2" Type="http://schemas.openxmlformats.org/officeDocument/2006/relationships/hyperlink" Target="https://www.biblegateway.com/passage/?search=Genesis+7:2&amp;version=KJ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Genesis+8:12&amp;version=KJV" TargetMode="External"/><Relationship Id="rId5" Type="http://schemas.openxmlformats.org/officeDocument/2006/relationships/hyperlink" Target="https://www.biblegateway.com/passage/?search=Genesis+8:10&amp;version=KJV" TargetMode="External"/><Relationship Id="rId4" Type="http://schemas.openxmlformats.org/officeDocument/2006/relationships/hyperlink" Target="https://www.biblegateway.com/passage/?search=Genesis+8:4&amp;version=KJV"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gateway.com/passage/?search=Leviticus+14:51&amp;version=KJV" TargetMode="External"/><Relationship Id="rId2" Type="http://schemas.openxmlformats.org/officeDocument/2006/relationships/hyperlink" Target="https://www.biblegateway.com/passage/?search=Leviticus+14:27&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Leviticus+16:19&amp;version=KJV" TargetMode="External"/><Relationship Id="rId4" Type="http://schemas.openxmlformats.org/officeDocument/2006/relationships/hyperlink" Target="https://www.biblegateway.com/passage/?search=Leviticus+16:14&amp;version=KJV"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biblegateway.com/passage/?search=2%20Kings+4:35&amp;version=KJV" TargetMode="External"/><Relationship Id="rId2" Type="http://schemas.openxmlformats.org/officeDocument/2006/relationships/hyperlink" Target="https://www.biblegateway.com/passage/?search=1%20Kings+18:43&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2%20Kings+5:14&amp;version=KJV" TargetMode="External"/><Relationship Id="rId4" Type="http://schemas.openxmlformats.org/officeDocument/2006/relationships/hyperlink" Target="https://www.biblegateway.com/passage/?search=2%20Kings+5:10&amp;version=KJV"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biblegateway.com/passage/?search=Daniel+4:16&amp;version=KJV" TargetMode="External"/><Relationship Id="rId2" Type="http://schemas.openxmlformats.org/officeDocument/2006/relationships/hyperlink" Target="https://www.biblegateway.com/passage/?search=Daniel+3:19&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Daniel+4:32&amp;version=KJV"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gateway.com/passage/?search=Psalm+119:164&amp;version=KJV" TargetMode="External"/><Relationship Id="rId2" Type="http://schemas.openxmlformats.org/officeDocument/2006/relationships/hyperlink" Target="https://www.biblegateway.com/passage/?search=Psalm+12:6&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Proverbs+24:16&amp;version=KJV"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biblia.com/bible/kjv1900/Acts%2020.7-12" TargetMode="External"/><Relationship Id="rId3" Type="http://schemas.openxmlformats.org/officeDocument/2006/relationships/hyperlink" Target="https://biblia.com/bible/kjv1900/2%20Kings%204.30-37" TargetMode="External"/><Relationship Id="rId7" Type="http://schemas.openxmlformats.org/officeDocument/2006/relationships/hyperlink" Target="https://biblia.com/bible/kjv1900/Matt%208.28-43" TargetMode="External"/><Relationship Id="rId2" Type="http://schemas.openxmlformats.org/officeDocument/2006/relationships/hyperlink" Target="https://biblia.com/bible/kjv1900/1%20Kings%2017.17-22" TargetMode="External"/><Relationship Id="rId1" Type="http://schemas.openxmlformats.org/officeDocument/2006/relationships/slideLayout" Target="../slideLayouts/slideLayout2.xml"/><Relationship Id="rId6" Type="http://schemas.openxmlformats.org/officeDocument/2006/relationships/hyperlink" Target="https://biblia.com/bible/kjv1900/Luke%207.11-17" TargetMode="External"/><Relationship Id="rId5" Type="http://schemas.openxmlformats.org/officeDocument/2006/relationships/hyperlink" Target="https://biblia.com/bible/kjv1900/John%2011.38-44" TargetMode="External"/><Relationship Id="rId4" Type="http://schemas.openxmlformats.org/officeDocument/2006/relationships/hyperlink" Target="https://biblia.com/bible/kjv1900/2%20Kings%2013.21" TargetMode="External"/><Relationship Id="rId9" Type="http://schemas.openxmlformats.org/officeDocument/2006/relationships/hyperlink" Target="https://biblia.com/bible/kjv1900/Acts%209.36-42"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biblegateway.com/passage/?search=1%20Samuel+17:7&amp;version=KJV" TargetMode="External"/><Relationship Id="rId2" Type="http://schemas.openxmlformats.org/officeDocument/2006/relationships/hyperlink" Target="https://www.biblegateway.com/passage/?search=1%20Samuel+17:4&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2%20Samuel+21:20&amp;version=KJV"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www.biblegateway.com/passage/?search=Revelation+1:8&amp;version=KJV" TargetMode="External"/><Relationship Id="rId2" Type="http://schemas.openxmlformats.org/officeDocument/2006/relationships/hyperlink" Target="https://www.biblegateway.com/passage/?search=Revelation+1:4&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Revelation+4:8&amp;version=KJV"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biblia.com/bible/kjv1900/John%2010.14-15" TargetMode="External"/><Relationship Id="rId2" Type="http://schemas.openxmlformats.org/officeDocument/2006/relationships/hyperlink" Target="https://biblia.com/bible/kjv1900/Heb%2013.20" TargetMode="External"/><Relationship Id="rId1" Type="http://schemas.openxmlformats.org/officeDocument/2006/relationships/slideLayout" Target="../slideLayouts/slideLayout2.xml"/><Relationship Id="rId4" Type="http://schemas.openxmlformats.org/officeDocument/2006/relationships/hyperlink" Target="https://biblia.com/bible/kjv1900/1%20Pet%205.4"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biblegateway.com/passage/?search=Genesis+1:9&amp;version=KJV" TargetMode="External"/><Relationship Id="rId2" Type="http://schemas.openxmlformats.org/officeDocument/2006/relationships/hyperlink" Target="https://www.biblegateway.com/passage/?search=Deuteronomy+6:4&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Genesis+2:24&amp;version=KJV"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biblegateway.com/passage/?search=John+17:21&amp;version=KJV" TargetMode="External"/><Relationship Id="rId2" Type="http://schemas.openxmlformats.org/officeDocument/2006/relationships/hyperlink" Target="https://www.biblegateway.com/passage/?search=John+17:11&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John+17:23&amp;version=KJV" TargetMode="External"/><Relationship Id="rId4" Type="http://schemas.openxmlformats.org/officeDocument/2006/relationships/hyperlink" Target="https://www.biblegateway.com/passage/?search=John+17:22&amp;version=KJV"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www.biblegateway.com/passage/?search=Psalm+71:22&amp;version=KJV" TargetMode="External"/><Relationship Id="rId2" Type="http://schemas.openxmlformats.org/officeDocument/2006/relationships/hyperlink" Target="https://www.biblegateway.com/passage/?search=Psalm+16:10&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Psalm+89:18&amp;version=KJV" TargetMode="External"/><Relationship Id="rId4" Type="http://schemas.openxmlformats.org/officeDocument/2006/relationships/hyperlink" Target="https://www.biblegateway.com/passage/?search=Psalm+78:41&amp;version=KJV"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hyperlink" Target="https://bibeltext.com/matthew/5-9.htm" TargetMode="External"/><Relationship Id="rId3" Type="http://schemas.openxmlformats.org/officeDocument/2006/relationships/hyperlink" Target="https://bibeltext.com/matthew/5-4.htm" TargetMode="External"/><Relationship Id="rId7" Type="http://schemas.openxmlformats.org/officeDocument/2006/relationships/hyperlink" Target="https://bibeltext.com/matthew/5-8.htm" TargetMode="External"/><Relationship Id="rId2" Type="http://schemas.openxmlformats.org/officeDocument/2006/relationships/hyperlink" Target="https://bibeltext.com/matthew/5-3.htm" TargetMode="External"/><Relationship Id="rId1" Type="http://schemas.openxmlformats.org/officeDocument/2006/relationships/slideLayout" Target="../slideLayouts/slideLayout2.xml"/><Relationship Id="rId6" Type="http://schemas.openxmlformats.org/officeDocument/2006/relationships/hyperlink" Target="https://bibeltext.com/matthew/5-7.htm" TargetMode="External"/><Relationship Id="rId5" Type="http://schemas.openxmlformats.org/officeDocument/2006/relationships/hyperlink" Target="https://bibeltext.com/matthew/5-6.htm" TargetMode="External"/><Relationship Id="rId10" Type="http://schemas.openxmlformats.org/officeDocument/2006/relationships/hyperlink" Target="https://bibeltext.com/matthew/5-11.htm" TargetMode="External"/><Relationship Id="rId4" Type="http://schemas.openxmlformats.org/officeDocument/2006/relationships/hyperlink" Target="https://bibeltext.com/matthew/5-5.htm" TargetMode="External"/><Relationship Id="rId9" Type="http://schemas.openxmlformats.org/officeDocument/2006/relationships/hyperlink" Target="https://bibeltext.com/matthew/5-10.htm"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sz="6600" dirty="0" smtClean="0"/>
              <a:t>Zahlen in der Bibel</a:t>
            </a:r>
            <a:endParaRPr lang="de-DE" sz="6600" dirty="0"/>
          </a:p>
        </p:txBody>
      </p:sp>
      <p:sp>
        <p:nvSpPr>
          <p:cNvPr id="3" name="Untertitel 2"/>
          <p:cNvSpPr>
            <a:spLocks noGrp="1"/>
          </p:cNvSpPr>
          <p:nvPr>
            <p:ph type="subTitle" idx="1"/>
          </p:nvPr>
        </p:nvSpPr>
        <p:spPr/>
        <p:txBody>
          <a:bodyPr>
            <a:normAutofit/>
          </a:bodyPr>
          <a:lstStyle/>
          <a:p>
            <a:r>
              <a:rPr lang="de-DE" sz="3600" dirty="0" smtClean="0"/>
              <a:t>Gottes Kleines Einmaleins</a:t>
            </a:r>
            <a:endParaRPr lang="de-DE" sz="3600" dirty="0"/>
          </a:p>
        </p:txBody>
      </p:sp>
    </p:spTree>
    <p:extLst>
      <p:ext uri="{BB962C8B-B14F-4D97-AF65-F5344CB8AC3E}">
        <p14:creationId xmlns:p14="http://schemas.microsoft.com/office/powerpoint/2010/main" val="10016230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erste Erscheinung von Zahlen</a:t>
            </a:r>
            <a:endParaRPr lang="de-DE" dirty="0"/>
          </a:p>
        </p:txBody>
      </p:sp>
      <p:sp>
        <p:nvSpPr>
          <p:cNvPr id="3" name="Inhaltsplatzhalter 2"/>
          <p:cNvSpPr>
            <a:spLocks noGrp="1"/>
          </p:cNvSpPr>
          <p:nvPr>
            <p:ph idx="1"/>
          </p:nvPr>
        </p:nvSpPr>
        <p:spPr>
          <a:xfrm>
            <a:off x="1154954" y="2606842"/>
            <a:ext cx="8825659" cy="3412958"/>
          </a:xfrm>
        </p:spPr>
        <p:txBody>
          <a:bodyPr/>
          <a:lstStyle/>
          <a:p>
            <a:r>
              <a:rPr lang="de-DE" dirty="0" smtClean="0"/>
              <a:t>Wo erscheinen Zahlen zuerst in der Bibel?</a:t>
            </a:r>
          </a:p>
          <a:p>
            <a:r>
              <a:rPr lang="de-DE" dirty="0" smtClean="0"/>
              <a:t>Am Anfang in Genesis Kapitel 1!</a:t>
            </a:r>
            <a:endParaRPr lang="en-US" b="1" baseline="30000" dirty="0" smtClean="0"/>
          </a:p>
          <a:p>
            <a:endParaRPr lang="en-US" b="1" baseline="30000" dirty="0"/>
          </a:p>
          <a:p>
            <a:pPr marL="0" indent="0">
              <a:buNone/>
            </a:pPr>
            <a:r>
              <a:rPr lang="en-US" b="1" baseline="30000" dirty="0" smtClean="0"/>
              <a:t>5</a:t>
            </a:r>
            <a:r>
              <a:rPr lang="en-US" b="1" baseline="30000" dirty="0"/>
              <a:t> </a:t>
            </a:r>
            <a:r>
              <a:rPr lang="de-DE" dirty="0"/>
              <a:t>U</a:t>
            </a:r>
            <a:r>
              <a:rPr lang="de-DE" dirty="0" smtClean="0"/>
              <a:t>nd Gott nannte </a:t>
            </a:r>
            <a:r>
              <a:rPr lang="de-DE" dirty="0"/>
              <a:t>das Licht Tag und die Finsternis Nacht. Da ward aus Abend und Morgen der </a:t>
            </a:r>
            <a:r>
              <a:rPr lang="en-US" b="1" dirty="0" err="1" smtClean="0">
                <a:solidFill>
                  <a:srgbClr val="C00000"/>
                </a:solidFill>
              </a:rPr>
              <a:t>erste</a:t>
            </a:r>
            <a:r>
              <a:rPr lang="en-US" dirty="0" smtClean="0"/>
              <a:t> Tag.</a:t>
            </a:r>
          </a:p>
          <a:p>
            <a:pPr marL="0" indent="0">
              <a:buNone/>
            </a:pPr>
            <a:r>
              <a:rPr lang="en-US" b="1" baseline="30000" dirty="0"/>
              <a:t>8 </a:t>
            </a:r>
            <a:r>
              <a:rPr lang="de-DE" dirty="0"/>
              <a:t>Und Gott nannte die Feste Himmel. Da ward aus Abend und Morgen der </a:t>
            </a:r>
            <a:r>
              <a:rPr lang="en-US" b="1" dirty="0" err="1" smtClean="0">
                <a:solidFill>
                  <a:srgbClr val="C00000"/>
                </a:solidFill>
              </a:rPr>
              <a:t>zweite</a:t>
            </a:r>
            <a:r>
              <a:rPr lang="en-US" b="1" dirty="0" smtClean="0">
                <a:solidFill>
                  <a:srgbClr val="C00000"/>
                </a:solidFill>
              </a:rPr>
              <a:t> </a:t>
            </a:r>
            <a:r>
              <a:rPr lang="de-DE" dirty="0" smtClean="0"/>
              <a:t>Tag.</a:t>
            </a:r>
          </a:p>
          <a:p>
            <a:pPr marL="0" indent="0">
              <a:buNone/>
            </a:pPr>
            <a:r>
              <a:rPr lang="en-US" b="1" baseline="30000" dirty="0" smtClean="0"/>
              <a:t>13</a:t>
            </a:r>
            <a:r>
              <a:rPr lang="en-US" b="1" baseline="30000" dirty="0"/>
              <a:t> </a:t>
            </a:r>
            <a:r>
              <a:rPr lang="de-DE" dirty="0" smtClean="0"/>
              <a:t>Da </a:t>
            </a:r>
            <a:r>
              <a:rPr lang="de-DE" dirty="0"/>
              <a:t>ward aus Abend und Morgen der </a:t>
            </a:r>
            <a:r>
              <a:rPr lang="de-DE" b="1" dirty="0">
                <a:solidFill>
                  <a:srgbClr val="C00000"/>
                </a:solidFill>
              </a:rPr>
              <a:t>dritte</a:t>
            </a:r>
            <a:r>
              <a:rPr lang="de-DE" dirty="0"/>
              <a:t> Tag. </a:t>
            </a:r>
          </a:p>
        </p:txBody>
      </p:sp>
    </p:spTree>
    <p:extLst>
      <p:ext uri="{BB962C8B-B14F-4D97-AF65-F5344CB8AC3E}">
        <p14:creationId xmlns:p14="http://schemas.microsoft.com/office/powerpoint/2010/main" val="2678668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erste Erscheinung von </a:t>
            </a:r>
            <a:r>
              <a:rPr lang="de-DE" dirty="0" smtClean="0"/>
              <a:t>Zahlen</a:t>
            </a:r>
            <a:endParaRPr lang="de-DE" dirty="0"/>
          </a:p>
        </p:txBody>
      </p:sp>
      <p:sp>
        <p:nvSpPr>
          <p:cNvPr id="3" name="Inhaltsplatzhalter 2"/>
          <p:cNvSpPr>
            <a:spLocks noGrp="1"/>
          </p:cNvSpPr>
          <p:nvPr>
            <p:ph idx="1"/>
          </p:nvPr>
        </p:nvSpPr>
        <p:spPr>
          <a:xfrm>
            <a:off x="1154954" y="2334126"/>
            <a:ext cx="10048434" cy="4639167"/>
          </a:xfrm>
        </p:spPr>
        <p:txBody>
          <a:bodyPr>
            <a:normAutofit lnSpcReduction="10000"/>
          </a:bodyPr>
          <a:lstStyle/>
          <a:p>
            <a:pPr marL="0" indent="0">
              <a:buNone/>
            </a:pPr>
            <a:r>
              <a:rPr lang="en-US" b="1" baseline="30000" dirty="0" smtClean="0"/>
              <a:t>5</a:t>
            </a:r>
            <a:r>
              <a:rPr lang="en-US" b="1" baseline="30000" dirty="0"/>
              <a:t> </a:t>
            </a:r>
            <a:r>
              <a:rPr lang="de-DE" dirty="0"/>
              <a:t>Und Gott nannte das Licht Tag und die Finsternis Nacht. Da ward aus Abend und Morgen der </a:t>
            </a:r>
            <a:r>
              <a:rPr lang="en-US" b="1" dirty="0" err="1">
                <a:solidFill>
                  <a:srgbClr val="C00000"/>
                </a:solidFill>
              </a:rPr>
              <a:t>erste</a:t>
            </a:r>
            <a:r>
              <a:rPr lang="en-US" dirty="0"/>
              <a:t> Tag.</a:t>
            </a:r>
          </a:p>
          <a:p>
            <a:pPr marL="0" indent="0">
              <a:buNone/>
            </a:pPr>
            <a:r>
              <a:rPr lang="en-US" b="1" baseline="30000" dirty="0"/>
              <a:t>8 </a:t>
            </a:r>
            <a:r>
              <a:rPr lang="de-DE" dirty="0"/>
              <a:t>Und Gott nannte die Feste Himmel. Da ward aus Abend und Morgen der </a:t>
            </a:r>
            <a:r>
              <a:rPr lang="en-US" b="1" dirty="0" err="1">
                <a:solidFill>
                  <a:srgbClr val="C00000"/>
                </a:solidFill>
              </a:rPr>
              <a:t>zweite</a:t>
            </a:r>
            <a:r>
              <a:rPr lang="en-US" b="1" dirty="0">
                <a:solidFill>
                  <a:srgbClr val="C00000"/>
                </a:solidFill>
              </a:rPr>
              <a:t> </a:t>
            </a:r>
            <a:r>
              <a:rPr lang="de-DE" dirty="0"/>
              <a:t>Tag.</a:t>
            </a:r>
          </a:p>
          <a:p>
            <a:pPr marL="0" indent="0">
              <a:buNone/>
            </a:pPr>
            <a:r>
              <a:rPr lang="en-US" b="1" baseline="30000" dirty="0"/>
              <a:t>13 </a:t>
            </a:r>
            <a:r>
              <a:rPr lang="de-DE" dirty="0"/>
              <a:t>Da ward aus Abend und Morgen der </a:t>
            </a:r>
            <a:r>
              <a:rPr lang="de-DE" b="1" dirty="0">
                <a:solidFill>
                  <a:srgbClr val="C00000"/>
                </a:solidFill>
              </a:rPr>
              <a:t>dritte</a:t>
            </a:r>
            <a:r>
              <a:rPr lang="de-DE" dirty="0"/>
              <a:t> Tag. </a:t>
            </a:r>
          </a:p>
          <a:p>
            <a:pPr marL="0" indent="0">
              <a:buNone/>
            </a:pPr>
            <a:r>
              <a:rPr lang="en-US" b="1" baseline="30000" dirty="0" smtClean="0"/>
              <a:t>19</a:t>
            </a:r>
            <a:r>
              <a:rPr lang="en-US" b="1" baseline="30000" dirty="0"/>
              <a:t> </a:t>
            </a:r>
            <a:r>
              <a:rPr lang="de-DE" dirty="0"/>
              <a:t>Da ward aus Abend und Morgen der </a:t>
            </a:r>
            <a:r>
              <a:rPr lang="de-DE" b="1" dirty="0">
                <a:solidFill>
                  <a:srgbClr val="C00000"/>
                </a:solidFill>
              </a:rPr>
              <a:t>vierte</a:t>
            </a:r>
            <a:r>
              <a:rPr lang="de-DE" dirty="0"/>
              <a:t> Tag. </a:t>
            </a:r>
            <a:endParaRPr lang="en-US" dirty="0" smtClean="0"/>
          </a:p>
          <a:p>
            <a:pPr marL="0" indent="0">
              <a:buNone/>
            </a:pPr>
            <a:r>
              <a:rPr lang="en-US" b="1" baseline="30000" dirty="0"/>
              <a:t>23 </a:t>
            </a:r>
            <a:r>
              <a:rPr lang="de-DE" dirty="0"/>
              <a:t>Da ward aus Abend und Morgen der </a:t>
            </a:r>
            <a:r>
              <a:rPr lang="de-DE" b="1" dirty="0">
                <a:solidFill>
                  <a:srgbClr val="C00000"/>
                </a:solidFill>
              </a:rPr>
              <a:t>fünfte</a:t>
            </a:r>
            <a:r>
              <a:rPr lang="de-DE" dirty="0"/>
              <a:t> Tag</a:t>
            </a:r>
            <a:r>
              <a:rPr lang="de-DE" dirty="0" smtClean="0"/>
              <a:t>.</a:t>
            </a:r>
            <a:endParaRPr lang="en-US" dirty="0" smtClean="0"/>
          </a:p>
          <a:p>
            <a:pPr marL="0" indent="0">
              <a:buNone/>
            </a:pPr>
            <a:r>
              <a:rPr lang="en-US" b="1" baseline="30000" dirty="0"/>
              <a:t>31 </a:t>
            </a:r>
            <a:r>
              <a:rPr lang="de-DE" dirty="0"/>
              <a:t>Und Gott sah alles an, was er gemacht hatte; und siehe da, es war sehr gut. Da ward aus Abend und Morgen der </a:t>
            </a:r>
            <a:r>
              <a:rPr lang="de-DE" b="1" dirty="0">
                <a:solidFill>
                  <a:srgbClr val="C00000"/>
                </a:solidFill>
              </a:rPr>
              <a:t>sechste</a:t>
            </a:r>
            <a:r>
              <a:rPr lang="de-DE" dirty="0"/>
              <a:t> Tag</a:t>
            </a:r>
            <a:r>
              <a:rPr lang="de-DE" dirty="0" smtClean="0"/>
              <a:t>.</a:t>
            </a:r>
            <a:endParaRPr lang="en-US" dirty="0" smtClean="0"/>
          </a:p>
          <a:p>
            <a:pPr marL="0" indent="0">
              <a:buNone/>
            </a:pPr>
            <a:r>
              <a:rPr lang="en-US" b="1" dirty="0" smtClean="0"/>
              <a:t>2</a:t>
            </a:r>
            <a:r>
              <a:rPr lang="en-US" b="1" dirty="0"/>
              <a:t> </a:t>
            </a:r>
            <a:r>
              <a:rPr lang="de-DE" dirty="0"/>
              <a:t>Also ward vollendet Himmel und Erde mit ihrem ganzen Heer</a:t>
            </a:r>
            <a:r>
              <a:rPr lang="de-DE" dirty="0" smtClean="0"/>
              <a:t>.</a:t>
            </a:r>
            <a:endParaRPr lang="en-US" dirty="0"/>
          </a:p>
          <a:p>
            <a:pPr marL="0" indent="0">
              <a:buNone/>
            </a:pPr>
            <a:r>
              <a:rPr lang="en-US" b="1" baseline="30000" dirty="0"/>
              <a:t>2 </a:t>
            </a:r>
            <a:r>
              <a:rPr lang="de-DE" dirty="0"/>
              <a:t>Und also vollendete Gott am siebenten Tage seine Werke, die er machte, und ruhte am </a:t>
            </a:r>
            <a:r>
              <a:rPr lang="de-DE" b="1" dirty="0">
                <a:solidFill>
                  <a:srgbClr val="C00000"/>
                </a:solidFill>
              </a:rPr>
              <a:t>siebenten</a:t>
            </a:r>
            <a:r>
              <a:rPr lang="de-DE" dirty="0"/>
              <a:t> Tage von allen seinen Werken, die er machte</a:t>
            </a:r>
            <a:r>
              <a:rPr lang="de-DE" dirty="0" smtClean="0"/>
              <a:t>.</a:t>
            </a:r>
          </a:p>
          <a:p>
            <a:pPr marL="0" indent="0">
              <a:buNone/>
            </a:pPr>
            <a:r>
              <a:rPr lang="en-US" b="1" baseline="30000" dirty="0" smtClean="0"/>
              <a:t>3</a:t>
            </a:r>
            <a:r>
              <a:rPr lang="en-US" b="1" baseline="30000" dirty="0"/>
              <a:t> </a:t>
            </a:r>
            <a:r>
              <a:rPr lang="de-DE" dirty="0"/>
              <a:t>Und Gott segnete den </a:t>
            </a:r>
            <a:r>
              <a:rPr lang="de-DE" b="1" dirty="0">
                <a:solidFill>
                  <a:srgbClr val="C00000"/>
                </a:solidFill>
              </a:rPr>
              <a:t>siebenten</a:t>
            </a:r>
            <a:r>
              <a:rPr lang="de-DE" dirty="0"/>
              <a:t> Tag und heiligte ihn, darum </a:t>
            </a:r>
            <a:r>
              <a:rPr lang="de-DE" dirty="0" smtClean="0"/>
              <a:t>dass </a:t>
            </a:r>
            <a:r>
              <a:rPr lang="de-DE" dirty="0"/>
              <a:t>er an demselben geruht hatte von allen seinen Werken, die Gott schuf und machte. </a:t>
            </a:r>
          </a:p>
        </p:txBody>
      </p:sp>
    </p:spTree>
    <p:extLst>
      <p:ext uri="{BB962C8B-B14F-4D97-AF65-F5344CB8AC3E}">
        <p14:creationId xmlns:p14="http://schemas.microsoft.com/office/powerpoint/2010/main" val="24579008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Zahlen vor Tagen</a:t>
            </a:r>
            <a:endParaRPr lang="de-DE" dirty="0"/>
          </a:p>
        </p:txBody>
      </p:sp>
      <p:sp>
        <p:nvSpPr>
          <p:cNvPr id="3" name="Inhaltsplatzhalter 2"/>
          <p:cNvSpPr>
            <a:spLocks noGrp="1"/>
          </p:cNvSpPr>
          <p:nvPr>
            <p:ph idx="1"/>
          </p:nvPr>
        </p:nvSpPr>
        <p:spPr>
          <a:xfrm>
            <a:off x="1154954" y="2679032"/>
            <a:ext cx="9359970" cy="3774276"/>
          </a:xfrm>
        </p:spPr>
        <p:txBody>
          <a:bodyPr/>
          <a:lstStyle/>
          <a:p>
            <a:r>
              <a:rPr lang="en-US" sz="2000" dirty="0"/>
              <a:t>1.	  </a:t>
            </a:r>
            <a:r>
              <a:rPr lang="en-US" sz="2000" dirty="0" err="1"/>
              <a:t>yom</a:t>
            </a:r>
            <a:r>
              <a:rPr lang="en-US" sz="2000" dirty="0"/>
              <a:t> </a:t>
            </a:r>
            <a:r>
              <a:rPr lang="en-US" sz="2000" dirty="0" err="1"/>
              <a:t>rishon</a:t>
            </a:r>
            <a:r>
              <a:rPr lang="en-US" sz="2000" dirty="0"/>
              <a:t> = </a:t>
            </a:r>
            <a:r>
              <a:rPr lang="en-US" sz="2000" dirty="0" smtClean="0"/>
              <a:t>“</a:t>
            </a:r>
            <a:r>
              <a:rPr lang="en-US" sz="2000" dirty="0" err="1" smtClean="0">
                <a:solidFill>
                  <a:srgbClr val="C00000"/>
                </a:solidFill>
              </a:rPr>
              <a:t>erster</a:t>
            </a:r>
            <a:r>
              <a:rPr lang="en-US" sz="2000" dirty="0" smtClean="0"/>
              <a:t> Tag" </a:t>
            </a:r>
            <a:r>
              <a:rPr lang="en-US" sz="2000" dirty="0"/>
              <a:t>= (</a:t>
            </a:r>
            <a:r>
              <a:rPr lang="en-US" sz="2000" dirty="0" smtClean="0"/>
              <a:t>Sonntag)</a:t>
            </a:r>
            <a:endParaRPr lang="en-US" sz="2000" dirty="0"/>
          </a:p>
          <a:p>
            <a:r>
              <a:rPr lang="en-US" sz="2000" dirty="0"/>
              <a:t>2.	  </a:t>
            </a:r>
            <a:r>
              <a:rPr lang="en-US" sz="2000" dirty="0" err="1"/>
              <a:t>yom</a:t>
            </a:r>
            <a:r>
              <a:rPr lang="en-US" sz="2000" dirty="0"/>
              <a:t> </a:t>
            </a:r>
            <a:r>
              <a:rPr lang="en-US" sz="2000" dirty="0" err="1"/>
              <a:t>sheni</a:t>
            </a:r>
            <a:r>
              <a:rPr lang="en-US" sz="2000" dirty="0"/>
              <a:t> = </a:t>
            </a:r>
            <a:r>
              <a:rPr lang="en-US" sz="2000" dirty="0" smtClean="0"/>
              <a:t>"</a:t>
            </a:r>
            <a:r>
              <a:rPr lang="en-US" sz="2000" dirty="0" err="1" smtClean="0">
                <a:solidFill>
                  <a:srgbClr val="C00000"/>
                </a:solidFill>
              </a:rPr>
              <a:t>zweiter</a:t>
            </a:r>
            <a:r>
              <a:rPr lang="en-US" sz="2000" dirty="0" smtClean="0"/>
              <a:t> Tag" </a:t>
            </a:r>
            <a:r>
              <a:rPr lang="en-US" sz="2000" dirty="0"/>
              <a:t>= (</a:t>
            </a:r>
            <a:r>
              <a:rPr lang="en-US" sz="2000" dirty="0" smtClean="0"/>
              <a:t>Montag)</a:t>
            </a:r>
            <a:endParaRPr lang="en-US" sz="2000" dirty="0"/>
          </a:p>
          <a:p>
            <a:r>
              <a:rPr lang="en-US" sz="2000" dirty="0"/>
              <a:t>3.	  </a:t>
            </a:r>
            <a:r>
              <a:rPr lang="en-US" sz="2000" dirty="0" err="1"/>
              <a:t>yom</a:t>
            </a:r>
            <a:r>
              <a:rPr lang="en-US" sz="2000" dirty="0"/>
              <a:t> </a:t>
            </a:r>
            <a:r>
              <a:rPr lang="en-US" sz="2000" dirty="0" err="1"/>
              <a:t>sh'lishi</a:t>
            </a:r>
            <a:r>
              <a:rPr lang="en-US" sz="2000" dirty="0"/>
              <a:t> = </a:t>
            </a:r>
            <a:r>
              <a:rPr lang="en-US" sz="2000" dirty="0" smtClean="0"/>
              <a:t>"</a:t>
            </a:r>
            <a:r>
              <a:rPr lang="en-US" sz="2000" dirty="0" err="1" smtClean="0">
                <a:solidFill>
                  <a:srgbClr val="C00000"/>
                </a:solidFill>
              </a:rPr>
              <a:t>dritter</a:t>
            </a:r>
            <a:r>
              <a:rPr lang="en-US" sz="2000" dirty="0" smtClean="0"/>
              <a:t> Tag" </a:t>
            </a:r>
            <a:r>
              <a:rPr lang="en-US" sz="2000" dirty="0"/>
              <a:t>= </a:t>
            </a:r>
            <a:r>
              <a:rPr lang="en-US" sz="2000" dirty="0" smtClean="0"/>
              <a:t>(</a:t>
            </a:r>
            <a:r>
              <a:rPr lang="en-US" sz="2000" dirty="0" err="1" smtClean="0"/>
              <a:t>Dienstag</a:t>
            </a:r>
            <a:r>
              <a:rPr lang="en-US" sz="2000" dirty="0" smtClean="0"/>
              <a:t>)</a:t>
            </a:r>
            <a:endParaRPr lang="en-US" sz="2000" dirty="0"/>
          </a:p>
          <a:p>
            <a:r>
              <a:rPr lang="en-US" sz="2000" dirty="0"/>
              <a:t>4.	  </a:t>
            </a:r>
            <a:r>
              <a:rPr lang="en-US" sz="2000" dirty="0" err="1"/>
              <a:t>yom</a:t>
            </a:r>
            <a:r>
              <a:rPr lang="en-US" sz="2000" dirty="0"/>
              <a:t> </a:t>
            </a:r>
            <a:r>
              <a:rPr lang="en-US" sz="2000" dirty="0" err="1"/>
              <a:t>revi'i</a:t>
            </a:r>
            <a:r>
              <a:rPr lang="en-US" sz="2000" dirty="0"/>
              <a:t> = </a:t>
            </a:r>
            <a:r>
              <a:rPr lang="en-US" sz="2000" dirty="0" smtClean="0"/>
              <a:t>"</a:t>
            </a:r>
            <a:r>
              <a:rPr lang="en-US" sz="2000" dirty="0" err="1" smtClean="0">
                <a:solidFill>
                  <a:srgbClr val="C00000"/>
                </a:solidFill>
              </a:rPr>
              <a:t>vierter</a:t>
            </a:r>
            <a:r>
              <a:rPr lang="en-US" sz="2000" dirty="0" smtClean="0"/>
              <a:t> Tag" </a:t>
            </a:r>
            <a:r>
              <a:rPr lang="en-US" sz="2000" dirty="0"/>
              <a:t>= </a:t>
            </a:r>
            <a:r>
              <a:rPr lang="en-US" sz="2000" dirty="0" smtClean="0"/>
              <a:t>(</a:t>
            </a:r>
            <a:r>
              <a:rPr lang="en-US" sz="2000" dirty="0" err="1" smtClean="0"/>
              <a:t>Mittwoch</a:t>
            </a:r>
            <a:r>
              <a:rPr lang="en-US" sz="2000" dirty="0" smtClean="0"/>
              <a:t>)</a:t>
            </a:r>
            <a:endParaRPr lang="en-US" sz="2000" dirty="0"/>
          </a:p>
          <a:p>
            <a:r>
              <a:rPr lang="en-US" sz="2000" dirty="0"/>
              <a:t>5.	  </a:t>
            </a:r>
            <a:r>
              <a:rPr lang="en-US" sz="2000" dirty="0" err="1"/>
              <a:t>yom</a:t>
            </a:r>
            <a:r>
              <a:rPr lang="en-US" sz="2000" dirty="0"/>
              <a:t> </a:t>
            </a:r>
            <a:r>
              <a:rPr lang="en-US" sz="2000" dirty="0" err="1"/>
              <a:t>chamishi</a:t>
            </a:r>
            <a:r>
              <a:rPr lang="en-US" sz="2000" dirty="0"/>
              <a:t> = "</a:t>
            </a:r>
            <a:r>
              <a:rPr lang="en-US" sz="2000" dirty="0" err="1" smtClean="0">
                <a:solidFill>
                  <a:srgbClr val="C00000"/>
                </a:solidFill>
              </a:rPr>
              <a:t>fünfter</a:t>
            </a:r>
            <a:r>
              <a:rPr lang="en-US" sz="2000" dirty="0" smtClean="0"/>
              <a:t> Tag" </a:t>
            </a:r>
            <a:r>
              <a:rPr lang="en-US" sz="2000" dirty="0"/>
              <a:t>= </a:t>
            </a:r>
            <a:r>
              <a:rPr lang="en-US" sz="2000" dirty="0" smtClean="0"/>
              <a:t>(</a:t>
            </a:r>
            <a:r>
              <a:rPr lang="en-US" sz="2000" dirty="0" err="1" smtClean="0"/>
              <a:t>Donnerstag</a:t>
            </a:r>
            <a:r>
              <a:rPr lang="en-US" sz="2000" dirty="0" smtClean="0"/>
              <a:t>)</a:t>
            </a:r>
            <a:endParaRPr lang="en-US" sz="2000" dirty="0"/>
          </a:p>
          <a:p>
            <a:r>
              <a:rPr lang="en-US" sz="2000" dirty="0"/>
              <a:t>6.	  </a:t>
            </a:r>
            <a:r>
              <a:rPr lang="en-US" sz="2000" dirty="0" err="1"/>
              <a:t>yom</a:t>
            </a:r>
            <a:r>
              <a:rPr lang="en-US" sz="2000" dirty="0"/>
              <a:t> </a:t>
            </a:r>
            <a:r>
              <a:rPr lang="en-US" sz="2000" dirty="0" err="1"/>
              <a:t>shishi</a:t>
            </a:r>
            <a:r>
              <a:rPr lang="en-US" sz="2000" dirty="0"/>
              <a:t> = "</a:t>
            </a:r>
            <a:r>
              <a:rPr lang="en-US" sz="2000" dirty="0" err="1" smtClean="0">
                <a:solidFill>
                  <a:srgbClr val="C00000"/>
                </a:solidFill>
              </a:rPr>
              <a:t>sechster</a:t>
            </a:r>
            <a:r>
              <a:rPr lang="en-US" sz="2000" dirty="0" smtClean="0"/>
              <a:t> Tag" </a:t>
            </a:r>
            <a:r>
              <a:rPr lang="en-US" sz="2000" dirty="0"/>
              <a:t>= (</a:t>
            </a:r>
            <a:r>
              <a:rPr lang="en-US" sz="2000" dirty="0" err="1" smtClean="0"/>
              <a:t>Freitag</a:t>
            </a:r>
            <a:r>
              <a:rPr lang="en-US" sz="2000" dirty="0" smtClean="0"/>
              <a:t>)</a:t>
            </a:r>
            <a:endParaRPr lang="en-US" sz="2000" dirty="0"/>
          </a:p>
          <a:p>
            <a:r>
              <a:rPr lang="en-US" sz="2000" dirty="0" smtClean="0"/>
              <a:t>7.	  </a:t>
            </a:r>
            <a:r>
              <a:rPr lang="en-US" sz="2000" dirty="0" err="1" smtClean="0"/>
              <a:t>yom</a:t>
            </a:r>
            <a:r>
              <a:rPr lang="en-US" sz="2000" dirty="0" smtClean="0"/>
              <a:t> </a:t>
            </a:r>
            <a:r>
              <a:rPr lang="en-US" sz="2000" dirty="0" err="1" smtClean="0"/>
              <a:t>shivee</a:t>
            </a:r>
            <a:r>
              <a:rPr lang="en-US" sz="2000" dirty="0" smtClean="0"/>
              <a:t> = “</a:t>
            </a:r>
            <a:r>
              <a:rPr lang="en-US" sz="2000" dirty="0" err="1" smtClean="0">
                <a:solidFill>
                  <a:srgbClr val="C00000"/>
                </a:solidFill>
              </a:rPr>
              <a:t>siebter</a:t>
            </a:r>
            <a:r>
              <a:rPr lang="en-US" sz="2000" dirty="0" smtClean="0"/>
              <a:t> Tag" </a:t>
            </a:r>
            <a:r>
              <a:rPr lang="en-US" sz="2000" dirty="0" err="1" smtClean="0"/>
              <a:t>heißt</a:t>
            </a:r>
            <a:r>
              <a:rPr lang="en-US" sz="2000" dirty="0" smtClean="0"/>
              <a:t> </a:t>
            </a:r>
            <a:r>
              <a:rPr lang="en-US" sz="2000" dirty="0" smtClean="0">
                <a:solidFill>
                  <a:srgbClr val="C00000"/>
                </a:solidFill>
              </a:rPr>
              <a:t>Sabbat</a:t>
            </a:r>
            <a:r>
              <a:rPr lang="en-US" sz="2000" dirty="0" smtClean="0"/>
              <a:t> = (</a:t>
            </a:r>
            <a:r>
              <a:rPr lang="en-US" sz="2000" dirty="0" err="1" smtClean="0"/>
              <a:t>Samstag</a:t>
            </a:r>
            <a:r>
              <a:rPr lang="en-US" sz="2000" dirty="0" smtClean="0"/>
              <a:t>)</a:t>
            </a:r>
            <a:endParaRPr lang="en-US" sz="2000" dirty="0"/>
          </a:p>
          <a:p>
            <a:endParaRPr lang="en-US" dirty="0"/>
          </a:p>
          <a:p>
            <a:endParaRPr lang="de-DE" dirty="0"/>
          </a:p>
        </p:txBody>
      </p:sp>
    </p:spTree>
    <p:extLst>
      <p:ext uri="{BB962C8B-B14F-4D97-AF65-F5344CB8AC3E}">
        <p14:creationId xmlns:p14="http://schemas.microsoft.com/office/powerpoint/2010/main" val="3337731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 die Zahl der Vollständigkeit und Perfektion</a:t>
            </a:r>
            <a:endParaRPr lang="de-DE" dirty="0"/>
          </a:p>
        </p:txBody>
      </p:sp>
      <p:sp>
        <p:nvSpPr>
          <p:cNvPr id="3" name="Inhaltsplatzhalter 2"/>
          <p:cNvSpPr>
            <a:spLocks noGrp="1"/>
          </p:cNvSpPr>
          <p:nvPr>
            <p:ph idx="1"/>
          </p:nvPr>
        </p:nvSpPr>
        <p:spPr>
          <a:xfrm>
            <a:off x="1154954" y="2630906"/>
            <a:ext cx="8825659" cy="4018548"/>
          </a:xfrm>
        </p:spPr>
        <p:txBody>
          <a:bodyPr>
            <a:normAutofit/>
          </a:bodyPr>
          <a:lstStyle/>
          <a:p>
            <a:pPr marL="0" indent="0">
              <a:buNone/>
            </a:pPr>
            <a:r>
              <a:rPr lang="de-DE" dirty="0" smtClean="0"/>
              <a:t>Gottes Schöpfung wird erfüllt und beschrieben mit der Zahl </a:t>
            </a:r>
            <a:r>
              <a:rPr lang="de-DE" b="1" dirty="0" smtClean="0">
                <a:solidFill>
                  <a:srgbClr val="C00000"/>
                </a:solidFill>
              </a:rPr>
              <a:t>Sieben</a:t>
            </a:r>
            <a:r>
              <a:rPr lang="de-DE" dirty="0" smtClean="0"/>
              <a:t>:</a:t>
            </a:r>
          </a:p>
          <a:p>
            <a:pPr fontAlgn="base"/>
            <a:r>
              <a:rPr lang="en-US" b="1" dirty="0">
                <a:solidFill>
                  <a:srgbClr val="C00000"/>
                </a:solidFill>
              </a:rPr>
              <a:t>7</a:t>
            </a:r>
            <a:r>
              <a:rPr lang="en-US" dirty="0"/>
              <a:t> </a:t>
            </a:r>
            <a:r>
              <a:rPr lang="en-US" dirty="0" err="1" smtClean="0"/>
              <a:t>große</a:t>
            </a:r>
            <a:r>
              <a:rPr lang="en-US" dirty="0" smtClean="0"/>
              <a:t> </a:t>
            </a:r>
            <a:r>
              <a:rPr lang="en-US" dirty="0" err="1" smtClean="0"/>
              <a:t>Landmassen</a:t>
            </a:r>
            <a:r>
              <a:rPr lang="en-US" dirty="0" smtClean="0"/>
              <a:t> </a:t>
            </a:r>
            <a:r>
              <a:rPr lang="en-US" dirty="0" err="1" smtClean="0"/>
              <a:t>bilden</a:t>
            </a:r>
            <a:r>
              <a:rPr lang="en-US" dirty="0" smtClean="0"/>
              <a:t> die </a:t>
            </a:r>
            <a:r>
              <a:rPr lang="en-US" dirty="0" err="1" smtClean="0"/>
              <a:t>ganze</a:t>
            </a:r>
            <a:r>
              <a:rPr lang="en-US" dirty="0" smtClean="0"/>
              <a:t> </a:t>
            </a:r>
            <a:r>
              <a:rPr lang="en-US" dirty="0" err="1" smtClean="0"/>
              <a:t>Erde</a:t>
            </a:r>
            <a:r>
              <a:rPr lang="en-US" dirty="0" smtClean="0"/>
              <a:t>.</a:t>
            </a:r>
            <a:endParaRPr lang="de-DE" dirty="0"/>
          </a:p>
          <a:p>
            <a:pPr fontAlgn="base"/>
            <a:r>
              <a:rPr lang="en-US" b="1" dirty="0">
                <a:solidFill>
                  <a:srgbClr val="C00000"/>
                </a:solidFill>
              </a:rPr>
              <a:t>7</a:t>
            </a:r>
            <a:r>
              <a:rPr lang="en-US" dirty="0"/>
              <a:t> </a:t>
            </a:r>
            <a:r>
              <a:rPr lang="de-DE" dirty="0"/>
              <a:t>große Gewässer bilden einen vollständigen </a:t>
            </a:r>
            <a:r>
              <a:rPr lang="de-DE" dirty="0" smtClean="0"/>
              <a:t>Ozean.</a:t>
            </a:r>
            <a:endParaRPr lang="de-DE" dirty="0"/>
          </a:p>
          <a:p>
            <a:pPr fontAlgn="base"/>
            <a:r>
              <a:rPr lang="en-US" b="1" dirty="0">
                <a:solidFill>
                  <a:srgbClr val="C00000"/>
                </a:solidFill>
              </a:rPr>
              <a:t>7</a:t>
            </a:r>
            <a:r>
              <a:rPr lang="en-US" dirty="0"/>
              <a:t> </a:t>
            </a:r>
            <a:r>
              <a:rPr lang="de-DE" dirty="0"/>
              <a:t>Farben ergeben ein perfektes Spektrum und können im Regenbogen gesehen </a:t>
            </a:r>
            <a:r>
              <a:rPr lang="de-DE" dirty="0" smtClean="0"/>
              <a:t>werden.</a:t>
            </a:r>
            <a:endParaRPr lang="de-DE" dirty="0"/>
          </a:p>
          <a:p>
            <a:r>
              <a:rPr lang="en-US" b="1" dirty="0">
                <a:solidFill>
                  <a:srgbClr val="C00000"/>
                </a:solidFill>
              </a:rPr>
              <a:t>7</a:t>
            </a:r>
            <a:r>
              <a:rPr lang="en-US" dirty="0"/>
              <a:t> </a:t>
            </a:r>
            <a:r>
              <a:rPr lang="de-DE" dirty="0"/>
              <a:t>Noten ergeben eine perfekte </a:t>
            </a:r>
            <a:r>
              <a:rPr lang="de-DE" dirty="0" smtClean="0"/>
              <a:t>Tonleiter.</a:t>
            </a:r>
            <a:endParaRPr lang="en-US" dirty="0" smtClean="0"/>
          </a:p>
          <a:p>
            <a:r>
              <a:rPr lang="de-DE" dirty="0"/>
              <a:t>Am Anfang schuf Gott die Himmel und die Erde. (Gen 1 v 1) Der erste Satz in der Bibel besteht aus </a:t>
            </a:r>
            <a:r>
              <a:rPr lang="de-DE" b="1" dirty="0">
                <a:solidFill>
                  <a:srgbClr val="C00000"/>
                </a:solidFill>
              </a:rPr>
              <a:t>7</a:t>
            </a:r>
            <a:r>
              <a:rPr lang="de-DE" dirty="0"/>
              <a:t> Wörtern in der ursprünglichen hebräischen Sprache mit 28 (4x7) Buchstaben.</a:t>
            </a:r>
          </a:p>
          <a:p>
            <a:r>
              <a:rPr lang="de-DE" dirty="0"/>
              <a:t>Das letzte Buch der Bibel ist 55 Mal mit der Nummer </a:t>
            </a:r>
            <a:r>
              <a:rPr lang="de-DE" b="1" dirty="0">
                <a:solidFill>
                  <a:srgbClr val="C00000"/>
                </a:solidFill>
              </a:rPr>
              <a:t>7</a:t>
            </a:r>
            <a:r>
              <a:rPr lang="de-DE" dirty="0"/>
              <a:t> </a:t>
            </a:r>
            <a:r>
              <a:rPr lang="de-DE" dirty="0" smtClean="0"/>
              <a:t>gekennzeichnet.</a:t>
            </a:r>
            <a:endParaRPr lang="en-US" dirty="0" smtClean="0"/>
          </a:p>
          <a:p>
            <a:pPr marL="0" indent="0">
              <a:buNone/>
            </a:pPr>
            <a:endParaRPr lang="de-DE" dirty="0"/>
          </a:p>
        </p:txBody>
      </p:sp>
    </p:spTree>
    <p:extLst>
      <p:ext uri="{BB962C8B-B14F-4D97-AF65-F5344CB8AC3E}">
        <p14:creationId xmlns:p14="http://schemas.microsoft.com/office/powerpoint/2010/main" val="15343657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 die Zahl der Offenbarung</a:t>
            </a:r>
            <a:endParaRPr lang="de-DE" dirty="0"/>
          </a:p>
        </p:txBody>
      </p:sp>
      <p:sp>
        <p:nvSpPr>
          <p:cNvPr id="3" name="Inhaltsplatzhalter 2"/>
          <p:cNvSpPr>
            <a:spLocks noGrp="1"/>
          </p:cNvSpPr>
          <p:nvPr>
            <p:ph idx="1"/>
          </p:nvPr>
        </p:nvSpPr>
        <p:spPr>
          <a:xfrm>
            <a:off x="1154954" y="2606842"/>
            <a:ext cx="8825659" cy="3412958"/>
          </a:xfrm>
        </p:spPr>
        <p:txBody>
          <a:bodyPr>
            <a:normAutofit/>
          </a:bodyPr>
          <a:lstStyle/>
          <a:p>
            <a:pPr marL="0" indent="0" fontAlgn="base">
              <a:buNone/>
            </a:pPr>
            <a:r>
              <a:rPr lang="de-DE" sz="2000" dirty="0" smtClean="0"/>
              <a:t>Die Offenbarung </a:t>
            </a:r>
            <a:r>
              <a:rPr lang="de-DE" sz="2000" dirty="0"/>
              <a:t>erwähnt:</a:t>
            </a:r>
          </a:p>
          <a:p>
            <a:pPr marL="0" indent="0" fontAlgn="base">
              <a:buNone/>
            </a:pPr>
            <a:r>
              <a:rPr lang="de-DE" sz="2000" b="1" dirty="0">
                <a:solidFill>
                  <a:srgbClr val="C00000"/>
                </a:solidFill>
              </a:rPr>
              <a:t>7</a:t>
            </a:r>
            <a:r>
              <a:rPr lang="de-DE" sz="2000" dirty="0"/>
              <a:t> </a:t>
            </a:r>
            <a:r>
              <a:rPr lang="de-DE" sz="2000" dirty="0" smtClean="0"/>
              <a:t>Gemeinden, </a:t>
            </a:r>
            <a:r>
              <a:rPr lang="de-DE" sz="2000" b="1" dirty="0">
                <a:solidFill>
                  <a:srgbClr val="C00000"/>
                </a:solidFill>
              </a:rPr>
              <a:t>7</a:t>
            </a:r>
            <a:r>
              <a:rPr lang="de-DE" sz="2000" dirty="0"/>
              <a:t> Briefe an die </a:t>
            </a:r>
            <a:r>
              <a:rPr lang="de-DE" sz="2000" b="1" dirty="0">
                <a:solidFill>
                  <a:srgbClr val="C00000"/>
                </a:solidFill>
              </a:rPr>
              <a:t>7</a:t>
            </a:r>
            <a:r>
              <a:rPr lang="de-DE" sz="2000" dirty="0"/>
              <a:t> </a:t>
            </a:r>
            <a:r>
              <a:rPr lang="de-DE" sz="2000" dirty="0" smtClean="0"/>
              <a:t>Gemeinden, </a:t>
            </a:r>
            <a:r>
              <a:rPr lang="de-DE" sz="2000" b="1" dirty="0">
                <a:solidFill>
                  <a:srgbClr val="C00000"/>
                </a:solidFill>
              </a:rPr>
              <a:t>7</a:t>
            </a:r>
            <a:r>
              <a:rPr lang="de-DE" sz="2000" dirty="0"/>
              <a:t> </a:t>
            </a:r>
            <a:r>
              <a:rPr lang="de-DE" sz="2000" dirty="0" smtClean="0"/>
              <a:t>goldene </a:t>
            </a:r>
            <a:r>
              <a:rPr lang="de-DE" sz="2000" dirty="0"/>
              <a:t>Kerzen, </a:t>
            </a:r>
            <a:r>
              <a:rPr lang="de-DE" sz="2000" b="1" dirty="0">
                <a:solidFill>
                  <a:srgbClr val="C00000"/>
                </a:solidFill>
              </a:rPr>
              <a:t>7</a:t>
            </a:r>
            <a:r>
              <a:rPr lang="de-DE" sz="2000" dirty="0"/>
              <a:t> Sterne, </a:t>
            </a:r>
            <a:r>
              <a:rPr lang="de-DE" sz="2000" b="1" dirty="0">
                <a:solidFill>
                  <a:srgbClr val="C00000"/>
                </a:solidFill>
              </a:rPr>
              <a:t>7</a:t>
            </a:r>
            <a:r>
              <a:rPr lang="de-DE" sz="2000" dirty="0"/>
              <a:t> Engel, </a:t>
            </a:r>
            <a:r>
              <a:rPr lang="de-DE" sz="2000" b="1" dirty="0">
                <a:solidFill>
                  <a:srgbClr val="C00000"/>
                </a:solidFill>
              </a:rPr>
              <a:t>7</a:t>
            </a:r>
            <a:r>
              <a:rPr lang="de-DE" sz="2000" dirty="0"/>
              <a:t> Feuerlampen, </a:t>
            </a:r>
            <a:r>
              <a:rPr lang="de-DE" sz="2000" b="1" dirty="0">
                <a:solidFill>
                  <a:srgbClr val="C00000"/>
                </a:solidFill>
              </a:rPr>
              <a:t>7</a:t>
            </a:r>
            <a:r>
              <a:rPr lang="de-DE" sz="2000" dirty="0"/>
              <a:t> Geister Gottes, </a:t>
            </a:r>
            <a:r>
              <a:rPr lang="de-DE" sz="2000" b="1" dirty="0">
                <a:solidFill>
                  <a:srgbClr val="C00000"/>
                </a:solidFill>
              </a:rPr>
              <a:t>7</a:t>
            </a:r>
            <a:r>
              <a:rPr lang="de-DE" sz="2000" dirty="0"/>
              <a:t> </a:t>
            </a:r>
            <a:r>
              <a:rPr lang="de-DE" sz="2000" dirty="0" smtClean="0"/>
              <a:t>Siegelgerichte, </a:t>
            </a:r>
            <a:r>
              <a:rPr lang="de-DE" sz="2000" b="1" dirty="0">
                <a:solidFill>
                  <a:srgbClr val="C00000"/>
                </a:solidFill>
              </a:rPr>
              <a:t>7</a:t>
            </a:r>
            <a:r>
              <a:rPr lang="de-DE" sz="2000" dirty="0"/>
              <a:t> Hörner und </a:t>
            </a:r>
            <a:r>
              <a:rPr lang="de-DE" sz="2000" b="1" dirty="0">
                <a:solidFill>
                  <a:srgbClr val="C00000"/>
                </a:solidFill>
              </a:rPr>
              <a:t>7</a:t>
            </a:r>
            <a:r>
              <a:rPr lang="de-DE" sz="2000" dirty="0"/>
              <a:t> Augen </a:t>
            </a:r>
            <a:r>
              <a:rPr lang="de-DE" sz="2000" dirty="0" smtClean="0"/>
              <a:t>des Lammes, </a:t>
            </a:r>
            <a:r>
              <a:rPr lang="de-DE" sz="2000" b="1" dirty="0">
                <a:solidFill>
                  <a:srgbClr val="C00000"/>
                </a:solidFill>
              </a:rPr>
              <a:t>7</a:t>
            </a:r>
            <a:r>
              <a:rPr lang="de-DE" sz="2000" dirty="0"/>
              <a:t> Trompeten, </a:t>
            </a:r>
            <a:r>
              <a:rPr lang="de-DE" sz="2000" b="1" dirty="0">
                <a:solidFill>
                  <a:srgbClr val="C00000"/>
                </a:solidFill>
              </a:rPr>
              <a:t>7</a:t>
            </a:r>
            <a:r>
              <a:rPr lang="de-DE" sz="2000" dirty="0"/>
              <a:t> Trompetengerichte, </a:t>
            </a:r>
            <a:r>
              <a:rPr lang="de-DE" sz="2000" b="1" dirty="0">
                <a:solidFill>
                  <a:srgbClr val="C00000"/>
                </a:solidFill>
              </a:rPr>
              <a:t>7</a:t>
            </a:r>
            <a:r>
              <a:rPr lang="de-DE" sz="2000" dirty="0"/>
              <a:t> Donner, </a:t>
            </a:r>
            <a:r>
              <a:rPr lang="de-DE" sz="2000" b="1" dirty="0">
                <a:solidFill>
                  <a:srgbClr val="C00000"/>
                </a:solidFill>
              </a:rPr>
              <a:t>7</a:t>
            </a:r>
            <a:r>
              <a:rPr lang="de-DE" sz="2000" dirty="0"/>
              <a:t> Tausend Menschen erschlagen, </a:t>
            </a:r>
            <a:r>
              <a:rPr lang="de-DE" sz="2000" b="1" dirty="0">
                <a:solidFill>
                  <a:srgbClr val="C00000"/>
                </a:solidFill>
              </a:rPr>
              <a:t>7</a:t>
            </a:r>
            <a:r>
              <a:rPr lang="de-DE" sz="2000" dirty="0"/>
              <a:t> Köpfe und </a:t>
            </a:r>
            <a:r>
              <a:rPr lang="de-DE" sz="2000" b="1" dirty="0">
                <a:solidFill>
                  <a:srgbClr val="C00000"/>
                </a:solidFill>
              </a:rPr>
              <a:t>7</a:t>
            </a:r>
            <a:r>
              <a:rPr lang="de-DE" sz="2000" dirty="0"/>
              <a:t> Kronen auf dem </a:t>
            </a:r>
            <a:r>
              <a:rPr lang="de-DE" sz="2000" dirty="0" smtClean="0"/>
              <a:t>großen roten </a:t>
            </a:r>
            <a:r>
              <a:rPr lang="de-DE" sz="2000" dirty="0"/>
              <a:t>Drachen, </a:t>
            </a:r>
            <a:r>
              <a:rPr lang="de-DE" sz="2000" b="1" dirty="0">
                <a:solidFill>
                  <a:srgbClr val="C00000"/>
                </a:solidFill>
              </a:rPr>
              <a:t>7</a:t>
            </a:r>
            <a:r>
              <a:rPr lang="de-DE" sz="2000" dirty="0"/>
              <a:t> Köpfe </a:t>
            </a:r>
            <a:r>
              <a:rPr lang="de-DE" sz="2000" dirty="0" smtClean="0"/>
              <a:t>dem Tier </a:t>
            </a:r>
            <a:r>
              <a:rPr lang="de-DE" sz="2000" dirty="0"/>
              <a:t>des Meeres, </a:t>
            </a:r>
            <a:r>
              <a:rPr lang="de-DE" sz="2000" b="1" dirty="0">
                <a:solidFill>
                  <a:srgbClr val="C00000"/>
                </a:solidFill>
              </a:rPr>
              <a:t>7</a:t>
            </a:r>
            <a:r>
              <a:rPr lang="de-DE" sz="2000" dirty="0"/>
              <a:t> </a:t>
            </a:r>
            <a:r>
              <a:rPr lang="de-DE" sz="2000" dirty="0" smtClean="0"/>
              <a:t>letzte </a:t>
            </a:r>
            <a:r>
              <a:rPr lang="de-DE" sz="2000" dirty="0"/>
              <a:t>Plagen, </a:t>
            </a:r>
            <a:r>
              <a:rPr lang="de-DE" sz="2000" b="1" dirty="0">
                <a:solidFill>
                  <a:srgbClr val="C00000"/>
                </a:solidFill>
              </a:rPr>
              <a:t>7</a:t>
            </a:r>
            <a:r>
              <a:rPr lang="de-DE" sz="2000" dirty="0"/>
              <a:t> </a:t>
            </a:r>
            <a:r>
              <a:rPr lang="de-DE" sz="2000" dirty="0" smtClean="0"/>
              <a:t>goldene Schalen, </a:t>
            </a:r>
            <a:r>
              <a:rPr lang="de-DE" sz="2000" b="1" dirty="0">
                <a:solidFill>
                  <a:srgbClr val="C00000"/>
                </a:solidFill>
              </a:rPr>
              <a:t>7</a:t>
            </a:r>
            <a:r>
              <a:rPr lang="de-DE" sz="2000" dirty="0"/>
              <a:t> </a:t>
            </a:r>
            <a:r>
              <a:rPr lang="de-DE" sz="2000" dirty="0" smtClean="0"/>
              <a:t>Schalengerichte</a:t>
            </a:r>
            <a:r>
              <a:rPr lang="de-DE" sz="2000" dirty="0"/>
              <a:t>, </a:t>
            </a:r>
            <a:r>
              <a:rPr lang="de-DE" sz="2000" b="1" dirty="0">
                <a:solidFill>
                  <a:srgbClr val="C00000"/>
                </a:solidFill>
              </a:rPr>
              <a:t>7</a:t>
            </a:r>
            <a:r>
              <a:rPr lang="de-DE" sz="2000" dirty="0"/>
              <a:t> Köpfe der Blasphemie auf dem </a:t>
            </a:r>
            <a:r>
              <a:rPr lang="de-DE" sz="2000" dirty="0" smtClean="0"/>
              <a:t>scharlachroten </a:t>
            </a:r>
            <a:r>
              <a:rPr lang="de-DE" sz="2000" dirty="0"/>
              <a:t>Tier, </a:t>
            </a:r>
            <a:r>
              <a:rPr lang="de-DE" sz="2000" b="1" dirty="0">
                <a:solidFill>
                  <a:srgbClr val="C00000"/>
                </a:solidFill>
              </a:rPr>
              <a:t>7</a:t>
            </a:r>
            <a:r>
              <a:rPr lang="de-DE" sz="2000" dirty="0"/>
              <a:t> Berge und </a:t>
            </a:r>
            <a:r>
              <a:rPr lang="de-DE" sz="2000" b="1" dirty="0">
                <a:solidFill>
                  <a:srgbClr val="C00000"/>
                </a:solidFill>
              </a:rPr>
              <a:t>7</a:t>
            </a:r>
            <a:r>
              <a:rPr lang="de-DE" sz="2000" dirty="0"/>
              <a:t> Könige</a:t>
            </a:r>
            <a:r>
              <a:rPr lang="de-DE" sz="2000" dirty="0" smtClean="0"/>
              <a:t>.</a:t>
            </a:r>
          </a:p>
          <a:p>
            <a:pPr marL="0" indent="0" fontAlgn="base">
              <a:buNone/>
            </a:pPr>
            <a:r>
              <a:rPr lang="de-DE" sz="2000" dirty="0" smtClean="0"/>
              <a:t>Das Lamm wird 28 (4x</a:t>
            </a:r>
            <a:r>
              <a:rPr lang="de-DE" sz="2000" b="1" dirty="0" smtClean="0">
                <a:solidFill>
                  <a:srgbClr val="C00000"/>
                </a:solidFill>
              </a:rPr>
              <a:t>7</a:t>
            </a:r>
            <a:r>
              <a:rPr lang="de-DE" sz="2000" dirty="0" smtClean="0"/>
              <a:t>) mal in der Offenbarung erwähnt.</a:t>
            </a:r>
            <a:endParaRPr lang="en-US" sz="2000" dirty="0" smtClean="0"/>
          </a:p>
          <a:p>
            <a:pPr marL="0" indent="0">
              <a:buNone/>
            </a:pPr>
            <a:endParaRPr lang="de-DE" dirty="0"/>
          </a:p>
        </p:txBody>
      </p:sp>
    </p:spTree>
    <p:extLst>
      <p:ext uri="{BB962C8B-B14F-4D97-AF65-F5344CB8AC3E}">
        <p14:creationId xmlns:p14="http://schemas.microsoft.com/office/powerpoint/2010/main" val="31525215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 die Zahl des Heiligen </a:t>
            </a:r>
            <a:r>
              <a:rPr lang="de-DE" dirty="0"/>
              <a:t>G</a:t>
            </a:r>
            <a:r>
              <a:rPr lang="de-DE" dirty="0" smtClean="0"/>
              <a:t>eistes</a:t>
            </a:r>
            <a:endParaRPr lang="de-DE" dirty="0"/>
          </a:p>
        </p:txBody>
      </p:sp>
      <p:sp>
        <p:nvSpPr>
          <p:cNvPr id="3" name="Inhaltsplatzhalter 2"/>
          <p:cNvSpPr>
            <a:spLocks noGrp="1"/>
          </p:cNvSpPr>
          <p:nvPr>
            <p:ph idx="1"/>
          </p:nvPr>
        </p:nvSpPr>
        <p:spPr>
          <a:xfrm>
            <a:off x="1154954" y="2590800"/>
            <a:ext cx="8825659" cy="3429000"/>
          </a:xfrm>
        </p:spPr>
        <p:txBody>
          <a:bodyPr>
            <a:normAutofit/>
          </a:bodyPr>
          <a:lstStyle/>
          <a:p>
            <a:pPr marL="0" indent="0" fontAlgn="base">
              <a:buNone/>
            </a:pPr>
            <a:r>
              <a:rPr lang="en-US" sz="2000" b="1" u="sng" dirty="0" err="1" smtClean="0"/>
              <a:t>Offenbarung</a:t>
            </a:r>
            <a:r>
              <a:rPr lang="en-US" sz="2000" b="1" u="sng" dirty="0" smtClean="0"/>
              <a:t> 4, 5:</a:t>
            </a:r>
            <a:r>
              <a:rPr lang="en-US" sz="2000" dirty="0" smtClean="0"/>
              <a:t>												 																                             </a:t>
            </a:r>
            <a:r>
              <a:rPr lang="de-DE" sz="2000" dirty="0"/>
              <a:t>Und von dem Thron gingen Blitze und Donner und Stimmen aus, und </a:t>
            </a:r>
            <a:r>
              <a:rPr lang="de-DE" sz="2000" b="1" dirty="0">
                <a:solidFill>
                  <a:srgbClr val="C00000"/>
                </a:solidFill>
              </a:rPr>
              <a:t>sieben</a:t>
            </a:r>
            <a:r>
              <a:rPr lang="de-DE" sz="2000" dirty="0"/>
              <a:t> Feuerfackeln brennen vor dem Thron, welche die </a:t>
            </a:r>
            <a:r>
              <a:rPr lang="de-DE" sz="2000" b="1" dirty="0">
                <a:solidFill>
                  <a:srgbClr val="C00000"/>
                </a:solidFill>
              </a:rPr>
              <a:t>sieben</a:t>
            </a:r>
            <a:r>
              <a:rPr lang="de-DE" sz="2000" dirty="0"/>
              <a:t> Geister Gottes sind</a:t>
            </a:r>
            <a:r>
              <a:rPr lang="de-DE" sz="2000" dirty="0" smtClean="0"/>
              <a:t>.</a:t>
            </a:r>
            <a:endParaRPr lang="de-DE" sz="2000" dirty="0"/>
          </a:p>
        </p:txBody>
      </p:sp>
    </p:spTree>
    <p:extLst>
      <p:ext uri="{BB962C8B-B14F-4D97-AF65-F5344CB8AC3E}">
        <p14:creationId xmlns:p14="http://schemas.microsoft.com/office/powerpoint/2010/main" val="2553386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 Lichter in der Menora</a:t>
            </a:r>
            <a:endParaRPr lang="de-DE" dirty="0"/>
          </a:p>
        </p:txBody>
      </p:sp>
      <p:pic>
        <p:nvPicPr>
          <p:cNvPr id="4" name="Bild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3270" y="2325986"/>
            <a:ext cx="2609850" cy="3172570"/>
          </a:xfrm>
        </p:spPr>
      </p:pic>
      <p:sp>
        <p:nvSpPr>
          <p:cNvPr id="5" name="Rechteck 4"/>
          <p:cNvSpPr/>
          <p:nvPr/>
        </p:nvSpPr>
        <p:spPr>
          <a:xfrm>
            <a:off x="2143197" y="2711942"/>
            <a:ext cx="1860605" cy="1200329"/>
          </a:xfrm>
          <a:prstGeom prst="rect">
            <a:avLst/>
          </a:prstGeom>
        </p:spPr>
        <p:txBody>
          <a:bodyPr wrap="square">
            <a:spAutoFit/>
          </a:bodyPr>
          <a:lstStyle/>
          <a:p>
            <a:r>
              <a:rPr lang="de-DE" b="1" dirty="0" smtClean="0">
                <a:solidFill>
                  <a:srgbClr val="C00000"/>
                </a:solidFill>
              </a:rPr>
              <a:t>Weisheit</a:t>
            </a:r>
            <a:endParaRPr lang="de-DE" b="1" dirty="0">
              <a:solidFill>
                <a:srgbClr val="C00000"/>
              </a:solidFill>
            </a:endParaRPr>
          </a:p>
          <a:p>
            <a:r>
              <a:rPr lang="de-DE" b="1" dirty="0" smtClean="0">
                <a:solidFill>
                  <a:srgbClr val="C00000"/>
                </a:solidFill>
              </a:rPr>
              <a:t>Rates</a:t>
            </a:r>
            <a:endParaRPr lang="de-DE" b="1" dirty="0">
              <a:solidFill>
                <a:srgbClr val="C00000"/>
              </a:solidFill>
            </a:endParaRPr>
          </a:p>
          <a:p>
            <a:r>
              <a:rPr lang="de-DE" b="1" dirty="0" smtClean="0">
                <a:solidFill>
                  <a:srgbClr val="C00000"/>
                </a:solidFill>
              </a:rPr>
              <a:t>Erkenntnis</a:t>
            </a:r>
            <a:endParaRPr lang="de-DE" b="1" dirty="0">
              <a:solidFill>
                <a:srgbClr val="C00000"/>
              </a:solidFill>
            </a:endParaRPr>
          </a:p>
          <a:p>
            <a:endParaRPr lang="de-DE" dirty="0"/>
          </a:p>
        </p:txBody>
      </p:sp>
      <p:sp>
        <p:nvSpPr>
          <p:cNvPr id="6" name="Rechteck 5"/>
          <p:cNvSpPr/>
          <p:nvPr/>
        </p:nvSpPr>
        <p:spPr>
          <a:xfrm>
            <a:off x="7513983" y="2711942"/>
            <a:ext cx="2918129" cy="923330"/>
          </a:xfrm>
          <a:prstGeom prst="rect">
            <a:avLst/>
          </a:prstGeom>
        </p:spPr>
        <p:txBody>
          <a:bodyPr wrap="square">
            <a:spAutoFit/>
          </a:bodyPr>
          <a:lstStyle/>
          <a:p>
            <a:r>
              <a:rPr lang="de-DE" b="1" dirty="0" smtClean="0">
                <a:solidFill>
                  <a:srgbClr val="C00000"/>
                </a:solidFill>
              </a:rPr>
              <a:t>Verstandes</a:t>
            </a:r>
            <a:endParaRPr lang="de-DE" b="1" dirty="0">
              <a:solidFill>
                <a:srgbClr val="C00000"/>
              </a:solidFill>
            </a:endParaRPr>
          </a:p>
          <a:p>
            <a:r>
              <a:rPr lang="de-DE" b="1" dirty="0" smtClean="0">
                <a:solidFill>
                  <a:srgbClr val="C00000"/>
                </a:solidFill>
              </a:rPr>
              <a:t>Kraft</a:t>
            </a:r>
            <a:endParaRPr lang="de-DE" b="1" dirty="0">
              <a:solidFill>
                <a:srgbClr val="C00000"/>
              </a:solidFill>
            </a:endParaRPr>
          </a:p>
          <a:p>
            <a:r>
              <a:rPr lang="de-DE" b="1" dirty="0" smtClean="0">
                <a:solidFill>
                  <a:srgbClr val="C00000"/>
                </a:solidFill>
              </a:rPr>
              <a:t>Furcht</a:t>
            </a:r>
            <a:endParaRPr lang="de-DE" b="1" dirty="0">
              <a:solidFill>
                <a:srgbClr val="C00000"/>
              </a:solidFill>
            </a:endParaRPr>
          </a:p>
        </p:txBody>
      </p:sp>
      <p:sp>
        <p:nvSpPr>
          <p:cNvPr id="7" name="Rechteck 6"/>
          <p:cNvSpPr/>
          <p:nvPr/>
        </p:nvSpPr>
        <p:spPr>
          <a:xfrm>
            <a:off x="1154954" y="5715126"/>
            <a:ext cx="10789562" cy="646331"/>
          </a:xfrm>
          <a:prstGeom prst="rect">
            <a:avLst/>
          </a:prstGeom>
        </p:spPr>
        <p:txBody>
          <a:bodyPr wrap="square">
            <a:spAutoFit/>
          </a:bodyPr>
          <a:lstStyle/>
          <a:p>
            <a:r>
              <a:rPr lang="de-DE" b="1" u="sng" dirty="0"/>
              <a:t>Isaiah </a:t>
            </a:r>
            <a:r>
              <a:rPr lang="de-DE" b="1" u="sng" dirty="0" smtClean="0"/>
              <a:t>11:2</a:t>
            </a:r>
            <a:r>
              <a:rPr lang="en-US" dirty="0" smtClean="0"/>
              <a:t> </a:t>
            </a:r>
            <a:r>
              <a:rPr lang="de-DE" dirty="0"/>
              <a:t>Auf ihm wird ruhen der </a:t>
            </a:r>
            <a:r>
              <a:rPr lang="de-DE" b="1" dirty="0">
                <a:solidFill>
                  <a:srgbClr val="C00000"/>
                </a:solidFill>
              </a:rPr>
              <a:t>Geist des HERRN</a:t>
            </a:r>
            <a:r>
              <a:rPr lang="de-DE" dirty="0"/>
              <a:t>, der Geist der </a:t>
            </a:r>
            <a:r>
              <a:rPr lang="de-DE" b="1" dirty="0">
                <a:solidFill>
                  <a:srgbClr val="C00000"/>
                </a:solidFill>
              </a:rPr>
              <a:t>Weisheit</a:t>
            </a:r>
            <a:r>
              <a:rPr lang="de-DE" dirty="0"/>
              <a:t> und </a:t>
            </a:r>
            <a:r>
              <a:rPr lang="de-DE" dirty="0" smtClean="0"/>
              <a:t>des </a:t>
            </a:r>
            <a:r>
              <a:rPr lang="de-DE" b="1" dirty="0">
                <a:solidFill>
                  <a:srgbClr val="C00000"/>
                </a:solidFill>
              </a:rPr>
              <a:t>Verstandes</a:t>
            </a:r>
            <a:r>
              <a:rPr lang="de-DE" dirty="0"/>
              <a:t>, der Geist des </a:t>
            </a:r>
            <a:r>
              <a:rPr lang="de-DE" b="1" dirty="0">
                <a:solidFill>
                  <a:srgbClr val="C00000"/>
                </a:solidFill>
              </a:rPr>
              <a:t>Rates</a:t>
            </a:r>
            <a:r>
              <a:rPr lang="de-DE" dirty="0"/>
              <a:t> und der </a:t>
            </a:r>
            <a:r>
              <a:rPr lang="de-DE" b="1" dirty="0" smtClean="0">
                <a:solidFill>
                  <a:srgbClr val="C00000"/>
                </a:solidFill>
              </a:rPr>
              <a:t>Kraft</a:t>
            </a:r>
            <a:r>
              <a:rPr lang="de-DE" dirty="0" smtClean="0"/>
              <a:t>, </a:t>
            </a:r>
            <a:r>
              <a:rPr lang="de-DE" dirty="0"/>
              <a:t>der Geist der </a:t>
            </a:r>
            <a:r>
              <a:rPr lang="de-DE" b="1" dirty="0">
                <a:solidFill>
                  <a:srgbClr val="C00000"/>
                </a:solidFill>
              </a:rPr>
              <a:t>Erkenntnis</a:t>
            </a:r>
            <a:r>
              <a:rPr lang="de-DE" dirty="0"/>
              <a:t> und der </a:t>
            </a:r>
            <a:r>
              <a:rPr lang="de-DE" b="1" dirty="0">
                <a:solidFill>
                  <a:srgbClr val="C00000"/>
                </a:solidFill>
              </a:rPr>
              <a:t>Furcht</a:t>
            </a:r>
            <a:r>
              <a:rPr lang="de-DE" dirty="0"/>
              <a:t> des HERRN. </a:t>
            </a:r>
          </a:p>
        </p:txBody>
      </p:sp>
    </p:spTree>
    <p:extLst>
      <p:ext uri="{BB962C8B-B14F-4D97-AF65-F5344CB8AC3E}">
        <p14:creationId xmlns:p14="http://schemas.microsoft.com/office/powerpoint/2010/main" val="3262364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Menora wird zuerst von Moses beschrieben</a:t>
            </a:r>
            <a:endParaRPr lang="de-DE" dirty="0"/>
          </a:p>
        </p:txBody>
      </p:sp>
      <p:sp>
        <p:nvSpPr>
          <p:cNvPr id="3" name="Inhaltsplatzhalter 2"/>
          <p:cNvSpPr>
            <a:spLocks noGrp="1"/>
          </p:cNvSpPr>
          <p:nvPr>
            <p:ph idx="1"/>
          </p:nvPr>
        </p:nvSpPr>
        <p:spPr>
          <a:xfrm>
            <a:off x="1154954" y="2430378"/>
            <a:ext cx="9871134" cy="5351547"/>
          </a:xfrm>
        </p:spPr>
        <p:txBody>
          <a:bodyPr>
            <a:normAutofit fontScale="62500" lnSpcReduction="20000"/>
          </a:bodyPr>
          <a:lstStyle/>
          <a:p>
            <a:pPr marL="0" indent="0" fontAlgn="base">
              <a:buNone/>
            </a:pPr>
            <a:r>
              <a:rPr lang="en-US" sz="3500" dirty="0" smtClean="0"/>
              <a:t>Die </a:t>
            </a:r>
            <a:r>
              <a:rPr lang="en-US" sz="3500" dirty="0" err="1" smtClean="0"/>
              <a:t>Menora</a:t>
            </a:r>
            <a:r>
              <a:rPr lang="en-US" sz="3500" dirty="0" smtClean="0"/>
              <a:t> </a:t>
            </a:r>
            <a:r>
              <a:rPr lang="en-US" sz="3500" dirty="0" err="1" smtClean="0"/>
              <a:t>wird</a:t>
            </a:r>
            <a:r>
              <a:rPr lang="en-US" sz="3500" dirty="0" smtClean="0"/>
              <a:t> </a:t>
            </a:r>
            <a:r>
              <a:rPr lang="en-US" sz="3500" dirty="0" err="1" smtClean="0"/>
              <a:t>zuerst</a:t>
            </a:r>
            <a:r>
              <a:rPr lang="en-US" sz="3500" dirty="0" smtClean="0"/>
              <a:t> in Exodus 25 in der </a:t>
            </a:r>
            <a:r>
              <a:rPr lang="en-US" sz="3500" dirty="0" err="1" smtClean="0"/>
              <a:t>Beschreibung</a:t>
            </a:r>
            <a:r>
              <a:rPr lang="en-US" sz="3500" dirty="0" smtClean="0"/>
              <a:t> des </a:t>
            </a:r>
            <a:r>
              <a:rPr lang="en-US" sz="3500" dirty="0" err="1" smtClean="0"/>
              <a:t>Tabernakels</a:t>
            </a:r>
            <a:r>
              <a:rPr lang="en-US" sz="3500" dirty="0" smtClean="0"/>
              <a:t> </a:t>
            </a:r>
            <a:r>
              <a:rPr lang="en-US" sz="3500" dirty="0" err="1" smtClean="0"/>
              <a:t>mit</a:t>
            </a:r>
            <a:r>
              <a:rPr lang="en-US" sz="3500" dirty="0" smtClean="0"/>
              <a:t> </a:t>
            </a:r>
            <a:r>
              <a:rPr lang="en-US" sz="3500" b="1" dirty="0" smtClean="0">
                <a:solidFill>
                  <a:srgbClr val="C00000"/>
                </a:solidFill>
              </a:rPr>
              <a:t>7</a:t>
            </a:r>
            <a:r>
              <a:rPr lang="en-US" sz="3500" dirty="0" smtClean="0"/>
              <a:t> </a:t>
            </a:r>
            <a:r>
              <a:rPr lang="en-US" sz="3500" dirty="0" err="1" smtClean="0"/>
              <a:t>besonderen</a:t>
            </a:r>
            <a:r>
              <a:rPr lang="en-US" sz="3500" dirty="0" smtClean="0"/>
              <a:t> </a:t>
            </a:r>
            <a:r>
              <a:rPr lang="en-US" sz="3500" dirty="0" err="1" smtClean="0"/>
              <a:t>Bestandteilen</a:t>
            </a:r>
            <a:r>
              <a:rPr lang="en-US" sz="3500" dirty="0" smtClean="0"/>
              <a:t> </a:t>
            </a:r>
            <a:r>
              <a:rPr lang="en-US" sz="3500" dirty="0" err="1" smtClean="0"/>
              <a:t>erwähnt</a:t>
            </a:r>
            <a:r>
              <a:rPr lang="en-US" sz="3500" dirty="0" smtClean="0"/>
              <a:t>:</a:t>
            </a:r>
          </a:p>
          <a:p>
            <a:pPr marL="0" indent="0" fontAlgn="base">
              <a:buNone/>
            </a:pPr>
            <a:endParaRPr lang="en-US" sz="3500" dirty="0" smtClean="0"/>
          </a:p>
          <a:p>
            <a:pPr marL="0" indent="0" fontAlgn="base">
              <a:buNone/>
            </a:pPr>
            <a:r>
              <a:rPr lang="en-US" sz="3500" dirty="0" smtClean="0"/>
              <a:t>-Die </a:t>
            </a:r>
            <a:r>
              <a:rPr lang="en-US" sz="3500" dirty="0" err="1" smtClean="0"/>
              <a:t>Bundeslade</a:t>
            </a:r>
            <a:endParaRPr lang="en-US" sz="3500" dirty="0" smtClean="0"/>
          </a:p>
          <a:p>
            <a:pPr marL="0" indent="0" fontAlgn="base">
              <a:buNone/>
            </a:pPr>
            <a:r>
              <a:rPr lang="en-US" sz="3500" dirty="0" smtClean="0"/>
              <a:t>-Der </a:t>
            </a:r>
            <a:r>
              <a:rPr lang="en-US" sz="3500" dirty="0" err="1" smtClean="0"/>
              <a:t>Gnadenstuhl</a:t>
            </a:r>
            <a:r>
              <a:rPr lang="en-US" sz="3500" dirty="0" smtClean="0"/>
              <a:t> </a:t>
            </a:r>
            <a:r>
              <a:rPr lang="en-US" sz="3500" dirty="0" err="1" smtClean="0"/>
              <a:t>mit</a:t>
            </a:r>
            <a:r>
              <a:rPr lang="en-US" sz="3500" dirty="0" smtClean="0"/>
              <a:t> den </a:t>
            </a:r>
            <a:r>
              <a:rPr lang="en-US" sz="3500" dirty="0" err="1" smtClean="0"/>
              <a:t>zwei</a:t>
            </a:r>
            <a:r>
              <a:rPr lang="en-US" sz="3500" dirty="0" smtClean="0"/>
              <a:t> Cherubim  </a:t>
            </a:r>
          </a:p>
          <a:p>
            <a:pPr marL="0" indent="0" fontAlgn="base">
              <a:buNone/>
            </a:pPr>
            <a:r>
              <a:rPr lang="en-US" sz="3500" dirty="0" smtClean="0"/>
              <a:t>-Der </a:t>
            </a:r>
            <a:r>
              <a:rPr lang="en-US" sz="3500" dirty="0" err="1" smtClean="0"/>
              <a:t>goldene</a:t>
            </a:r>
            <a:r>
              <a:rPr lang="en-US" sz="3500" dirty="0" smtClean="0"/>
              <a:t> </a:t>
            </a:r>
            <a:r>
              <a:rPr lang="en-US" sz="3500" dirty="0" err="1" smtClean="0"/>
              <a:t>Räucheraltar</a:t>
            </a:r>
            <a:endParaRPr lang="en-US" sz="3500" dirty="0" smtClean="0"/>
          </a:p>
          <a:p>
            <a:pPr marL="0" indent="0" fontAlgn="base">
              <a:buNone/>
            </a:pPr>
            <a:r>
              <a:rPr lang="en-US" sz="3500" dirty="0" smtClean="0"/>
              <a:t>-Der </a:t>
            </a:r>
            <a:r>
              <a:rPr lang="en-US" sz="3500" dirty="0" err="1" smtClean="0"/>
              <a:t>Schaubrottisch</a:t>
            </a:r>
            <a:endParaRPr lang="en-US" sz="3500" dirty="0" smtClean="0"/>
          </a:p>
          <a:p>
            <a:pPr marL="0" indent="0" fontAlgn="base">
              <a:buNone/>
            </a:pPr>
            <a:r>
              <a:rPr lang="en-US" sz="3500" dirty="0" smtClean="0"/>
              <a:t>-Die </a:t>
            </a:r>
            <a:r>
              <a:rPr lang="en-US" sz="3500" dirty="0" err="1" smtClean="0"/>
              <a:t>Menora</a:t>
            </a:r>
            <a:r>
              <a:rPr lang="en-US" sz="3500" dirty="0" smtClean="0"/>
              <a:t> (</a:t>
            </a:r>
            <a:r>
              <a:rPr lang="en-US" sz="3500" dirty="0" err="1" smtClean="0"/>
              <a:t>goldener</a:t>
            </a:r>
            <a:r>
              <a:rPr lang="en-US" sz="3500" dirty="0" smtClean="0"/>
              <a:t> </a:t>
            </a:r>
            <a:r>
              <a:rPr lang="en-US" sz="3500" dirty="0" err="1" smtClean="0"/>
              <a:t>Leuchter</a:t>
            </a:r>
            <a:r>
              <a:rPr lang="en-US" sz="3500" dirty="0" smtClean="0"/>
              <a:t>)</a:t>
            </a:r>
          </a:p>
          <a:p>
            <a:pPr marL="0" indent="0" fontAlgn="base">
              <a:buNone/>
            </a:pPr>
            <a:r>
              <a:rPr lang="en-US" sz="3500" dirty="0" smtClean="0"/>
              <a:t>-Das </a:t>
            </a:r>
            <a:r>
              <a:rPr lang="en-US" sz="3500" dirty="0" err="1" smtClean="0"/>
              <a:t>bronzene</a:t>
            </a:r>
            <a:r>
              <a:rPr lang="en-US" sz="3500" dirty="0" smtClean="0"/>
              <a:t> </a:t>
            </a:r>
            <a:r>
              <a:rPr lang="en-US" sz="3500" dirty="0" err="1" smtClean="0"/>
              <a:t>Waschbecken</a:t>
            </a:r>
            <a:endParaRPr lang="en-US" sz="3500" dirty="0" smtClean="0"/>
          </a:p>
          <a:p>
            <a:pPr marL="0" indent="0" fontAlgn="base">
              <a:buNone/>
            </a:pPr>
            <a:r>
              <a:rPr lang="en-US" sz="3500" dirty="0" smtClean="0"/>
              <a:t>-Der </a:t>
            </a:r>
            <a:r>
              <a:rPr lang="en-US" sz="3500" dirty="0" err="1" smtClean="0"/>
              <a:t>Brandopferaltar</a:t>
            </a:r>
            <a:endParaRPr lang="en-US" sz="3500" dirty="0" smtClean="0"/>
          </a:p>
          <a:p>
            <a:pPr marL="0" indent="0" fontAlgn="base">
              <a:buNone/>
            </a:pPr>
            <a:endParaRPr lang="en-US" dirty="0" smtClean="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2717" y="2985144"/>
            <a:ext cx="3220954" cy="3872856"/>
          </a:xfrm>
          <a:prstGeom prst="rect">
            <a:avLst/>
          </a:prstGeom>
        </p:spPr>
      </p:pic>
    </p:spTree>
    <p:extLst>
      <p:ext uri="{BB962C8B-B14F-4D97-AF65-F5344CB8AC3E}">
        <p14:creationId xmlns:p14="http://schemas.microsoft.com/office/powerpoint/2010/main" val="4026047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Opfer von sieben Lämmern</a:t>
            </a:r>
            <a:endParaRPr lang="de-DE" dirty="0"/>
          </a:p>
        </p:txBody>
      </p:sp>
      <p:sp>
        <p:nvSpPr>
          <p:cNvPr id="3" name="Inhaltsplatzhalter 2"/>
          <p:cNvSpPr>
            <a:spLocks noGrp="1"/>
          </p:cNvSpPr>
          <p:nvPr>
            <p:ph idx="1"/>
          </p:nvPr>
        </p:nvSpPr>
        <p:spPr>
          <a:xfrm>
            <a:off x="1154954" y="2310063"/>
            <a:ext cx="9370171" cy="6100511"/>
          </a:xfrm>
        </p:spPr>
        <p:txBody>
          <a:bodyPr>
            <a:normAutofit fontScale="55000" lnSpcReduction="20000"/>
          </a:bodyPr>
          <a:lstStyle/>
          <a:p>
            <a:pPr marL="0" indent="0">
              <a:buNone/>
            </a:pPr>
            <a:r>
              <a:rPr lang="en-US" b="1" dirty="0">
                <a:hlinkClick r:id="rId2"/>
              </a:rPr>
              <a:t>Genesis </a:t>
            </a:r>
            <a:r>
              <a:rPr lang="en-US" b="1" dirty="0" smtClean="0">
                <a:hlinkClick r:id="rId2"/>
              </a:rPr>
              <a:t>21:28-30</a:t>
            </a:r>
            <a:r>
              <a:rPr lang="en-US" b="1" dirty="0" smtClean="0"/>
              <a:t> </a:t>
            </a:r>
            <a:r>
              <a:rPr lang="en-US" dirty="0" smtClean="0"/>
              <a:t>And </a:t>
            </a:r>
            <a:r>
              <a:rPr lang="en-US" dirty="0"/>
              <a:t>Abraham set </a:t>
            </a:r>
            <a:r>
              <a:rPr lang="en-US" b="1" dirty="0">
                <a:solidFill>
                  <a:srgbClr val="FF0000"/>
                </a:solidFill>
              </a:rPr>
              <a:t>seven</a:t>
            </a:r>
            <a:r>
              <a:rPr lang="en-US" dirty="0"/>
              <a:t> ewe </a:t>
            </a:r>
            <a:r>
              <a:rPr lang="en-US" b="1" dirty="0">
                <a:solidFill>
                  <a:srgbClr val="FF0000"/>
                </a:solidFill>
              </a:rPr>
              <a:t>lambs</a:t>
            </a:r>
            <a:r>
              <a:rPr lang="en-US" dirty="0"/>
              <a:t> of the flock by </a:t>
            </a:r>
            <a:r>
              <a:rPr lang="en-US" dirty="0" smtClean="0"/>
              <a:t>themselves. And </a:t>
            </a:r>
            <a:r>
              <a:rPr lang="en-US" dirty="0"/>
              <a:t>Abimelech said unto Abraham, What mean </a:t>
            </a:r>
            <a:r>
              <a:rPr lang="en-US" dirty="0" smtClean="0"/>
              <a:t>these</a:t>
            </a:r>
            <a:r>
              <a:rPr lang="en-US" dirty="0"/>
              <a:t> </a:t>
            </a:r>
            <a:r>
              <a:rPr lang="en-US" b="1" dirty="0">
                <a:solidFill>
                  <a:srgbClr val="FF0000"/>
                </a:solidFill>
              </a:rPr>
              <a:t>seven</a:t>
            </a:r>
            <a:r>
              <a:rPr lang="en-US" dirty="0"/>
              <a:t> ewe </a:t>
            </a:r>
            <a:r>
              <a:rPr lang="en-US" b="1" dirty="0">
                <a:solidFill>
                  <a:srgbClr val="FF0000"/>
                </a:solidFill>
              </a:rPr>
              <a:t>lambs</a:t>
            </a:r>
            <a:r>
              <a:rPr lang="en-US" dirty="0"/>
              <a:t> which thou hast set by </a:t>
            </a:r>
            <a:r>
              <a:rPr lang="en-US" dirty="0" smtClean="0"/>
              <a:t>themselves? And </a:t>
            </a:r>
            <a:r>
              <a:rPr lang="en-US" dirty="0"/>
              <a:t>he said, For these </a:t>
            </a:r>
            <a:r>
              <a:rPr lang="en-US" b="1" dirty="0">
                <a:solidFill>
                  <a:srgbClr val="FF0000"/>
                </a:solidFill>
              </a:rPr>
              <a:t>seven</a:t>
            </a:r>
            <a:r>
              <a:rPr lang="en-US" dirty="0"/>
              <a:t> ewe</a:t>
            </a:r>
            <a:r>
              <a:rPr lang="en-US" dirty="0">
                <a:solidFill>
                  <a:srgbClr val="FF0000"/>
                </a:solidFill>
              </a:rPr>
              <a:t> </a:t>
            </a:r>
            <a:r>
              <a:rPr lang="en-US" b="1" dirty="0">
                <a:solidFill>
                  <a:srgbClr val="FF0000"/>
                </a:solidFill>
              </a:rPr>
              <a:t>lambs</a:t>
            </a:r>
            <a:r>
              <a:rPr lang="en-US" dirty="0"/>
              <a:t> shalt thou take of my hand, that they may be a witness unto me, that I have </a:t>
            </a:r>
            <a:r>
              <a:rPr lang="en-US" dirty="0" err="1"/>
              <a:t>digged</a:t>
            </a:r>
            <a:r>
              <a:rPr lang="en-US" dirty="0"/>
              <a:t> this </a:t>
            </a:r>
            <a:r>
              <a:rPr lang="en-US" dirty="0" smtClean="0"/>
              <a:t>well</a:t>
            </a:r>
            <a:endParaRPr lang="en-US" dirty="0"/>
          </a:p>
          <a:p>
            <a:pPr marL="0" indent="0">
              <a:buNone/>
            </a:pPr>
            <a:r>
              <a:rPr lang="en-US" b="1" dirty="0">
                <a:hlinkClick r:id="rId3"/>
              </a:rPr>
              <a:t>Leviticus </a:t>
            </a:r>
            <a:r>
              <a:rPr lang="en-US" b="1" dirty="0" smtClean="0">
                <a:hlinkClick r:id="rId3"/>
              </a:rPr>
              <a:t>23:18</a:t>
            </a:r>
            <a:r>
              <a:rPr lang="en-US" b="1" dirty="0" smtClean="0"/>
              <a:t> </a:t>
            </a:r>
            <a:r>
              <a:rPr lang="en-US" dirty="0" smtClean="0"/>
              <a:t>And </a:t>
            </a:r>
            <a:r>
              <a:rPr lang="en-US" dirty="0"/>
              <a:t>ye shall offer with the bread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without blemish of the first year, and one young bullock, and two rams: they shall be for a burnt offering unto the </a:t>
            </a:r>
            <a:r>
              <a:rPr lang="en-US" cap="small" dirty="0"/>
              <a:t>Lord</a:t>
            </a:r>
            <a:r>
              <a:rPr lang="en-US" dirty="0"/>
              <a:t>, with their meat offering, and their drink offerings, even an offering made by fire, of sweet </a:t>
            </a:r>
            <a:r>
              <a:rPr lang="en-US" dirty="0" err="1"/>
              <a:t>savour</a:t>
            </a:r>
            <a:r>
              <a:rPr lang="en-US" dirty="0"/>
              <a:t> unto the </a:t>
            </a:r>
            <a:r>
              <a:rPr lang="en-US" cap="small" dirty="0" smtClean="0"/>
              <a:t>Lord</a:t>
            </a:r>
            <a:r>
              <a:rPr lang="en-US" dirty="0" smtClean="0"/>
              <a:t>.</a:t>
            </a:r>
            <a:endParaRPr lang="en-US" dirty="0"/>
          </a:p>
          <a:p>
            <a:pPr marL="0" indent="0">
              <a:buNone/>
            </a:pPr>
            <a:r>
              <a:rPr lang="en-US" b="1" dirty="0">
                <a:hlinkClick r:id="rId4"/>
              </a:rPr>
              <a:t>Numbers </a:t>
            </a:r>
            <a:r>
              <a:rPr lang="en-US" b="1" dirty="0" smtClean="0">
                <a:hlinkClick r:id="rId4"/>
              </a:rPr>
              <a:t>28:11</a:t>
            </a:r>
            <a:r>
              <a:rPr lang="en-US" b="1" dirty="0" smtClean="0"/>
              <a:t> </a:t>
            </a:r>
            <a:r>
              <a:rPr lang="en-US" dirty="0" smtClean="0"/>
              <a:t>And </a:t>
            </a:r>
            <a:r>
              <a:rPr lang="en-US" dirty="0"/>
              <a:t>in the beginnings of your months ye shall offer a burnt offering unto the </a:t>
            </a:r>
            <a:r>
              <a:rPr lang="en-US" cap="small" dirty="0"/>
              <a:t>Lord</a:t>
            </a:r>
            <a:r>
              <a:rPr lang="en-US" dirty="0"/>
              <a:t>; two young bullocks, and one ram,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of the first year without </a:t>
            </a:r>
            <a:r>
              <a:rPr lang="en-US" dirty="0" smtClean="0"/>
              <a:t>spot;</a:t>
            </a:r>
            <a:endParaRPr lang="en-US" dirty="0"/>
          </a:p>
          <a:p>
            <a:pPr marL="0" indent="0">
              <a:buNone/>
            </a:pPr>
            <a:r>
              <a:rPr lang="en-US" b="1" dirty="0">
                <a:hlinkClick r:id="rId5"/>
              </a:rPr>
              <a:t>Numbers </a:t>
            </a:r>
            <a:r>
              <a:rPr lang="en-US" b="1" dirty="0" smtClean="0">
                <a:hlinkClick r:id="rId5"/>
              </a:rPr>
              <a:t>28:19</a:t>
            </a:r>
            <a:r>
              <a:rPr lang="en-US" b="1" dirty="0" smtClean="0"/>
              <a:t> </a:t>
            </a:r>
            <a:r>
              <a:rPr lang="en-US" dirty="0" smtClean="0"/>
              <a:t>But </a:t>
            </a:r>
            <a:r>
              <a:rPr lang="en-US" dirty="0"/>
              <a:t>ye shall offer a sacrifice made by fire for a burnt offering unto the </a:t>
            </a:r>
            <a:r>
              <a:rPr lang="en-US" cap="small" dirty="0"/>
              <a:t>Lord</a:t>
            </a:r>
            <a:r>
              <a:rPr lang="en-US" dirty="0"/>
              <a:t>; two young bullocks, and one ram, and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of the first year: they shall be unto you without </a:t>
            </a:r>
            <a:r>
              <a:rPr lang="en-US" dirty="0" smtClean="0"/>
              <a:t>blemish:</a:t>
            </a:r>
            <a:endParaRPr lang="en-US" dirty="0"/>
          </a:p>
          <a:p>
            <a:pPr marL="0" indent="0">
              <a:buNone/>
            </a:pPr>
            <a:r>
              <a:rPr lang="en-US" b="1" dirty="0">
                <a:hlinkClick r:id="rId6"/>
              </a:rPr>
              <a:t>Numbers </a:t>
            </a:r>
            <a:r>
              <a:rPr lang="en-US" b="1" dirty="0" smtClean="0">
                <a:hlinkClick r:id="rId6"/>
              </a:rPr>
              <a:t>28:21</a:t>
            </a:r>
            <a:r>
              <a:rPr lang="en-US" b="1" dirty="0" smtClean="0"/>
              <a:t> </a:t>
            </a:r>
            <a:r>
              <a:rPr lang="en-US" dirty="0" smtClean="0"/>
              <a:t>A </a:t>
            </a:r>
            <a:r>
              <a:rPr lang="en-US" dirty="0"/>
              <a:t>several tenth deal shalt thou offer for every lamb, throughout the </a:t>
            </a:r>
            <a:r>
              <a:rPr lang="en-US" b="1" dirty="0">
                <a:solidFill>
                  <a:srgbClr val="FF0000"/>
                </a:solidFill>
              </a:rPr>
              <a:t>seven</a:t>
            </a:r>
            <a:r>
              <a:rPr lang="en-US" dirty="0">
                <a:solidFill>
                  <a:srgbClr val="FF0000"/>
                </a:solidFill>
              </a:rPr>
              <a:t> </a:t>
            </a:r>
            <a:r>
              <a:rPr lang="en-US" b="1" dirty="0" smtClean="0">
                <a:solidFill>
                  <a:srgbClr val="FF0000"/>
                </a:solidFill>
              </a:rPr>
              <a:t>lambs</a:t>
            </a:r>
            <a:r>
              <a:rPr lang="en-US" dirty="0" smtClean="0"/>
              <a:t>:</a:t>
            </a:r>
            <a:endParaRPr lang="en-US" dirty="0"/>
          </a:p>
          <a:p>
            <a:pPr marL="0" indent="0">
              <a:buNone/>
            </a:pPr>
            <a:r>
              <a:rPr lang="en-US" b="1" dirty="0">
                <a:hlinkClick r:id="rId7"/>
              </a:rPr>
              <a:t>Numbers </a:t>
            </a:r>
            <a:r>
              <a:rPr lang="en-US" b="1" dirty="0" smtClean="0">
                <a:hlinkClick r:id="rId7"/>
              </a:rPr>
              <a:t>28:27</a:t>
            </a:r>
            <a:r>
              <a:rPr lang="en-US" b="1" dirty="0" smtClean="0"/>
              <a:t> </a:t>
            </a:r>
            <a:r>
              <a:rPr lang="en-US" dirty="0" smtClean="0"/>
              <a:t>But </a:t>
            </a:r>
            <a:r>
              <a:rPr lang="en-US" dirty="0"/>
              <a:t>ye shall offer the burnt offering for a sweet </a:t>
            </a:r>
            <a:r>
              <a:rPr lang="en-US" dirty="0" err="1"/>
              <a:t>savour</a:t>
            </a:r>
            <a:r>
              <a:rPr lang="en-US" dirty="0"/>
              <a:t> unto the </a:t>
            </a:r>
            <a:r>
              <a:rPr lang="en-US" cap="small" dirty="0"/>
              <a:t>Lord</a:t>
            </a:r>
            <a:r>
              <a:rPr lang="en-US" dirty="0"/>
              <a:t>; two young bullocks, one ram, </a:t>
            </a:r>
            <a:r>
              <a:rPr lang="en-US" b="1" dirty="0" smtClean="0">
                <a:solidFill>
                  <a:srgbClr val="FF0000"/>
                </a:solidFill>
              </a:rPr>
              <a:t>seven lambs</a:t>
            </a:r>
            <a:r>
              <a:rPr lang="en-US" dirty="0"/>
              <a:t> of the first </a:t>
            </a:r>
            <a:r>
              <a:rPr lang="en-US" dirty="0" smtClean="0"/>
              <a:t>year;</a:t>
            </a:r>
            <a:endParaRPr lang="en-US" dirty="0"/>
          </a:p>
          <a:p>
            <a:pPr marL="0" indent="0">
              <a:buNone/>
            </a:pPr>
            <a:r>
              <a:rPr lang="en-US" b="1" dirty="0">
                <a:hlinkClick r:id="rId8"/>
              </a:rPr>
              <a:t>Numbers </a:t>
            </a:r>
            <a:r>
              <a:rPr lang="en-US" b="1" dirty="0" smtClean="0">
                <a:hlinkClick r:id="rId8"/>
              </a:rPr>
              <a:t>28:29</a:t>
            </a:r>
            <a:r>
              <a:rPr lang="en-US" b="1" dirty="0" smtClean="0"/>
              <a:t> </a:t>
            </a:r>
            <a:r>
              <a:rPr lang="en-US" dirty="0" smtClean="0"/>
              <a:t>A </a:t>
            </a:r>
            <a:r>
              <a:rPr lang="en-US" dirty="0"/>
              <a:t>several tenth deal unto one lamb, throughout the </a:t>
            </a:r>
            <a:r>
              <a:rPr lang="en-US" b="1" dirty="0">
                <a:solidFill>
                  <a:srgbClr val="FF0000"/>
                </a:solidFill>
              </a:rPr>
              <a:t>seven</a:t>
            </a:r>
            <a:r>
              <a:rPr lang="en-US" dirty="0">
                <a:solidFill>
                  <a:srgbClr val="FF0000"/>
                </a:solidFill>
              </a:rPr>
              <a:t> </a:t>
            </a:r>
            <a:r>
              <a:rPr lang="en-US" b="1" dirty="0" smtClean="0">
                <a:solidFill>
                  <a:srgbClr val="FF0000"/>
                </a:solidFill>
              </a:rPr>
              <a:t>lambs</a:t>
            </a:r>
            <a:r>
              <a:rPr lang="en-US" dirty="0" smtClean="0"/>
              <a:t>;</a:t>
            </a:r>
            <a:endParaRPr lang="en-US" dirty="0"/>
          </a:p>
          <a:p>
            <a:pPr marL="0" indent="0">
              <a:buNone/>
            </a:pPr>
            <a:r>
              <a:rPr lang="en-US" b="1" dirty="0">
                <a:hlinkClick r:id="rId9"/>
              </a:rPr>
              <a:t>Numbers </a:t>
            </a:r>
            <a:r>
              <a:rPr lang="en-US" b="1" dirty="0" smtClean="0">
                <a:hlinkClick r:id="rId9"/>
              </a:rPr>
              <a:t>29:2</a:t>
            </a:r>
            <a:r>
              <a:rPr lang="en-US" b="1" dirty="0" smtClean="0"/>
              <a:t> </a:t>
            </a:r>
            <a:r>
              <a:rPr lang="en-US" dirty="0" smtClean="0"/>
              <a:t>And </a:t>
            </a:r>
            <a:r>
              <a:rPr lang="en-US" dirty="0"/>
              <a:t>ye shall offer a burnt offering for a sweet </a:t>
            </a:r>
            <a:r>
              <a:rPr lang="en-US" dirty="0" err="1"/>
              <a:t>savour</a:t>
            </a:r>
            <a:r>
              <a:rPr lang="en-US" dirty="0"/>
              <a:t> unto the </a:t>
            </a:r>
            <a:r>
              <a:rPr lang="en-US" cap="small" dirty="0"/>
              <a:t>Lord</a:t>
            </a:r>
            <a:r>
              <a:rPr lang="en-US" dirty="0"/>
              <a:t>; one young bullock, one ram, and </a:t>
            </a:r>
            <a:r>
              <a:rPr lang="en-US" b="1" dirty="0" smtClean="0">
                <a:solidFill>
                  <a:srgbClr val="FF0000"/>
                </a:solidFill>
              </a:rPr>
              <a:t>seven lambs</a:t>
            </a:r>
            <a:r>
              <a:rPr lang="en-US" dirty="0"/>
              <a:t> of the first year without </a:t>
            </a:r>
            <a:r>
              <a:rPr lang="en-US" dirty="0" smtClean="0"/>
              <a:t>blemish:</a:t>
            </a:r>
            <a:endParaRPr lang="en-US" dirty="0"/>
          </a:p>
          <a:p>
            <a:pPr marL="0" indent="0">
              <a:buNone/>
            </a:pPr>
            <a:r>
              <a:rPr lang="en-US" b="1" dirty="0">
                <a:hlinkClick r:id="rId10"/>
              </a:rPr>
              <a:t>Numbers </a:t>
            </a:r>
            <a:r>
              <a:rPr lang="en-US" b="1" dirty="0" smtClean="0">
                <a:hlinkClick r:id="rId10"/>
              </a:rPr>
              <a:t>29:4</a:t>
            </a:r>
            <a:r>
              <a:rPr lang="en-US" b="1" dirty="0" smtClean="0"/>
              <a:t> </a:t>
            </a:r>
            <a:r>
              <a:rPr lang="en-US" dirty="0" smtClean="0"/>
              <a:t>And </a:t>
            </a:r>
            <a:r>
              <a:rPr lang="en-US" dirty="0"/>
              <a:t>one tenth deal for one lamb, throughout the </a:t>
            </a:r>
            <a:r>
              <a:rPr lang="en-US" b="1" dirty="0" smtClean="0">
                <a:solidFill>
                  <a:srgbClr val="FF0000"/>
                </a:solidFill>
              </a:rPr>
              <a:t>seven lambs</a:t>
            </a:r>
            <a:r>
              <a:rPr lang="en-US" dirty="0" smtClean="0"/>
              <a:t>:</a:t>
            </a:r>
            <a:endParaRPr lang="en-US" dirty="0"/>
          </a:p>
          <a:p>
            <a:pPr marL="0" indent="0">
              <a:buNone/>
            </a:pPr>
            <a:r>
              <a:rPr lang="en-US" b="1" dirty="0">
                <a:hlinkClick r:id="rId11"/>
              </a:rPr>
              <a:t>Numbers </a:t>
            </a:r>
            <a:r>
              <a:rPr lang="en-US" b="1" dirty="0" smtClean="0">
                <a:hlinkClick r:id="rId11"/>
              </a:rPr>
              <a:t>29:8</a:t>
            </a:r>
            <a:r>
              <a:rPr lang="en-US" b="1" dirty="0" smtClean="0"/>
              <a:t> </a:t>
            </a:r>
            <a:r>
              <a:rPr lang="en-US" dirty="0" smtClean="0"/>
              <a:t>But </a:t>
            </a:r>
            <a:r>
              <a:rPr lang="en-US" dirty="0"/>
              <a:t>ye shall offer a burnt offering unto the </a:t>
            </a:r>
            <a:r>
              <a:rPr lang="en-US" cap="small" dirty="0"/>
              <a:t>Lord</a:t>
            </a:r>
            <a:r>
              <a:rPr lang="en-US" dirty="0"/>
              <a:t> for a sweet </a:t>
            </a:r>
            <a:r>
              <a:rPr lang="en-US" dirty="0" err="1"/>
              <a:t>savour</a:t>
            </a:r>
            <a:r>
              <a:rPr lang="en-US" dirty="0"/>
              <a:t>; one young bullock, one ram, and </a:t>
            </a:r>
            <a:r>
              <a:rPr lang="en-US" b="1" dirty="0" smtClean="0">
                <a:solidFill>
                  <a:srgbClr val="FF0000"/>
                </a:solidFill>
              </a:rPr>
              <a:t>seven lambs</a:t>
            </a:r>
            <a:r>
              <a:rPr lang="en-US" dirty="0"/>
              <a:t> of the first year; they shall be unto you without </a:t>
            </a:r>
            <a:r>
              <a:rPr lang="en-US" dirty="0" smtClean="0"/>
              <a:t>blemish:</a:t>
            </a:r>
            <a:endParaRPr lang="en-US" dirty="0"/>
          </a:p>
          <a:p>
            <a:pPr marL="0" indent="0">
              <a:buNone/>
            </a:pPr>
            <a:r>
              <a:rPr lang="en-US" b="1" dirty="0">
                <a:hlinkClick r:id="rId12"/>
              </a:rPr>
              <a:t>Numbers </a:t>
            </a:r>
            <a:r>
              <a:rPr lang="en-US" b="1" dirty="0" smtClean="0">
                <a:hlinkClick r:id="rId12"/>
              </a:rPr>
              <a:t>29:10</a:t>
            </a:r>
            <a:r>
              <a:rPr lang="en-US" b="1" dirty="0" smtClean="0"/>
              <a:t> </a:t>
            </a:r>
            <a:r>
              <a:rPr lang="en-US" dirty="0" smtClean="0"/>
              <a:t>A </a:t>
            </a:r>
            <a:r>
              <a:rPr lang="en-US" dirty="0"/>
              <a:t>several tenth deal for one lamb, throughout the </a:t>
            </a:r>
            <a:r>
              <a:rPr lang="en-US" b="1" dirty="0" smtClean="0">
                <a:solidFill>
                  <a:srgbClr val="FF0000"/>
                </a:solidFill>
              </a:rPr>
              <a:t>seven lambs</a:t>
            </a:r>
            <a:r>
              <a:rPr lang="en-US" dirty="0" smtClean="0"/>
              <a:t>:</a:t>
            </a:r>
            <a:endParaRPr lang="en-US" dirty="0"/>
          </a:p>
          <a:p>
            <a:pPr marL="0" indent="0">
              <a:buNone/>
            </a:pPr>
            <a:r>
              <a:rPr lang="en-US" b="1" dirty="0">
                <a:hlinkClick r:id="rId13"/>
              </a:rPr>
              <a:t>Numbers </a:t>
            </a:r>
            <a:r>
              <a:rPr lang="en-US" b="1" dirty="0" smtClean="0">
                <a:hlinkClick r:id="rId13"/>
              </a:rPr>
              <a:t>29:32</a:t>
            </a:r>
            <a:r>
              <a:rPr lang="en-US" b="1" dirty="0" smtClean="0"/>
              <a:t> </a:t>
            </a:r>
            <a:r>
              <a:rPr lang="en-US" dirty="0" smtClean="0"/>
              <a:t>And </a:t>
            </a:r>
            <a:r>
              <a:rPr lang="en-US" dirty="0"/>
              <a:t>on the </a:t>
            </a:r>
            <a:r>
              <a:rPr lang="en-US" b="1" dirty="0">
                <a:solidFill>
                  <a:srgbClr val="FF0000"/>
                </a:solidFill>
              </a:rPr>
              <a:t>seven</a:t>
            </a:r>
            <a:r>
              <a:rPr lang="en-US" dirty="0"/>
              <a:t>th day</a:t>
            </a:r>
            <a:r>
              <a:rPr lang="en-US" dirty="0">
                <a:solidFill>
                  <a:srgbClr val="FF0000"/>
                </a:solidFill>
              </a:rPr>
              <a:t> </a:t>
            </a:r>
            <a:r>
              <a:rPr lang="en-US" b="1" dirty="0">
                <a:solidFill>
                  <a:srgbClr val="FF0000"/>
                </a:solidFill>
              </a:rPr>
              <a:t>seven</a:t>
            </a:r>
            <a:r>
              <a:rPr lang="en-US" dirty="0"/>
              <a:t> bullocks, two rams, and fourteen </a:t>
            </a:r>
            <a:r>
              <a:rPr lang="en-US" b="1" dirty="0">
                <a:solidFill>
                  <a:srgbClr val="FF0000"/>
                </a:solidFill>
              </a:rPr>
              <a:t>lambs</a:t>
            </a:r>
            <a:r>
              <a:rPr lang="en-US" dirty="0"/>
              <a:t> of the first year without </a:t>
            </a:r>
            <a:r>
              <a:rPr lang="en-US" dirty="0" smtClean="0"/>
              <a:t>blemish:</a:t>
            </a:r>
            <a:endParaRPr lang="en-US" dirty="0"/>
          </a:p>
          <a:p>
            <a:pPr marL="0" indent="0">
              <a:buNone/>
            </a:pPr>
            <a:r>
              <a:rPr lang="en-US" b="1" dirty="0">
                <a:hlinkClick r:id="rId14"/>
              </a:rPr>
              <a:t>Numbers </a:t>
            </a:r>
            <a:r>
              <a:rPr lang="en-US" b="1" dirty="0" smtClean="0">
                <a:hlinkClick r:id="rId14"/>
              </a:rPr>
              <a:t>29:36</a:t>
            </a:r>
            <a:r>
              <a:rPr lang="en-US" b="1" dirty="0" smtClean="0"/>
              <a:t> </a:t>
            </a:r>
            <a:r>
              <a:rPr lang="en-US" dirty="0" smtClean="0"/>
              <a:t>But </a:t>
            </a:r>
            <a:r>
              <a:rPr lang="en-US" dirty="0"/>
              <a:t>ye shall offer a burnt offering, a sacrifice made by fire, of a sweet </a:t>
            </a:r>
            <a:r>
              <a:rPr lang="en-US" dirty="0" err="1"/>
              <a:t>savour</a:t>
            </a:r>
            <a:r>
              <a:rPr lang="en-US" dirty="0"/>
              <a:t> unto the </a:t>
            </a:r>
            <a:r>
              <a:rPr lang="en-US" cap="small" dirty="0"/>
              <a:t>Lord</a:t>
            </a:r>
            <a:r>
              <a:rPr lang="en-US" dirty="0"/>
              <a:t>: one bullock, one ram,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of the first year without </a:t>
            </a:r>
            <a:r>
              <a:rPr lang="en-US" dirty="0" smtClean="0"/>
              <a:t>blemish:</a:t>
            </a:r>
            <a:endParaRPr lang="en-US" dirty="0"/>
          </a:p>
          <a:p>
            <a:pPr marL="0" indent="0">
              <a:buNone/>
            </a:pPr>
            <a:r>
              <a:rPr lang="en-US" b="1" dirty="0">
                <a:hlinkClick r:id="rId15"/>
              </a:rPr>
              <a:t>2 Chronicles </a:t>
            </a:r>
            <a:r>
              <a:rPr lang="en-US" b="1" dirty="0" smtClean="0">
                <a:hlinkClick r:id="rId15"/>
              </a:rPr>
              <a:t>29:21</a:t>
            </a:r>
            <a:r>
              <a:rPr lang="en-US" b="1" dirty="0" smtClean="0"/>
              <a:t> </a:t>
            </a:r>
            <a:r>
              <a:rPr lang="en-US" dirty="0" smtClean="0"/>
              <a:t>And </a:t>
            </a:r>
            <a:r>
              <a:rPr lang="en-US" dirty="0"/>
              <a:t>they brought </a:t>
            </a:r>
            <a:r>
              <a:rPr lang="en-US" b="1" dirty="0">
                <a:solidFill>
                  <a:srgbClr val="FF0000"/>
                </a:solidFill>
              </a:rPr>
              <a:t>seven</a:t>
            </a:r>
            <a:r>
              <a:rPr lang="en-US" dirty="0"/>
              <a:t> bullocks, and </a:t>
            </a:r>
            <a:r>
              <a:rPr lang="en-US" b="1" dirty="0">
                <a:solidFill>
                  <a:srgbClr val="FF0000"/>
                </a:solidFill>
              </a:rPr>
              <a:t>seven</a:t>
            </a:r>
            <a:r>
              <a:rPr lang="en-US" dirty="0"/>
              <a:t> rams, and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and </a:t>
            </a:r>
            <a:r>
              <a:rPr lang="en-US" b="1" dirty="0">
                <a:solidFill>
                  <a:srgbClr val="FF0000"/>
                </a:solidFill>
              </a:rPr>
              <a:t>seven</a:t>
            </a:r>
            <a:r>
              <a:rPr lang="en-US" dirty="0"/>
              <a:t> he goats, for a sin offering for the kingdom, and for the sanctuary, and for Judah. And he commanded the priests the sons of Aaron to offer them on the altar of the </a:t>
            </a:r>
            <a:r>
              <a:rPr lang="en-US" cap="small" dirty="0"/>
              <a:t>Lord</a:t>
            </a:r>
            <a:r>
              <a:rPr lang="en-US" dirty="0"/>
              <a:t>.</a:t>
            </a:r>
          </a:p>
          <a:p>
            <a:pPr marL="0" indent="0" fontAlgn="base">
              <a:buNone/>
            </a:pPr>
            <a:endParaRPr lang="en-US" sz="2800" dirty="0" smtClean="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334330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Noah nahm 7 reine Tiere in die Arche</a:t>
            </a:r>
            <a:endParaRPr lang="de-DE" dirty="0"/>
          </a:p>
        </p:txBody>
      </p:sp>
      <p:sp>
        <p:nvSpPr>
          <p:cNvPr id="3" name="Inhaltsplatzhalter 2"/>
          <p:cNvSpPr>
            <a:spLocks noGrp="1"/>
          </p:cNvSpPr>
          <p:nvPr>
            <p:ph idx="1"/>
          </p:nvPr>
        </p:nvSpPr>
        <p:spPr>
          <a:xfrm>
            <a:off x="1154954" y="2366211"/>
            <a:ext cx="9370171" cy="5414210"/>
          </a:xfrm>
        </p:spPr>
        <p:txBody>
          <a:bodyPr>
            <a:normAutofit lnSpcReduction="10000"/>
          </a:bodyPr>
          <a:lstStyle/>
          <a:p>
            <a:pPr marL="0" indent="0">
              <a:buNone/>
            </a:pPr>
            <a:r>
              <a:rPr lang="en-US" b="1" dirty="0">
                <a:hlinkClick r:id="rId2"/>
              </a:rPr>
              <a:t>Genesis </a:t>
            </a:r>
            <a:r>
              <a:rPr lang="en-US" b="1" dirty="0" smtClean="0">
                <a:hlinkClick r:id="rId2"/>
              </a:rPr>
              <a:t>7:2-4</a:t>
            </a:r>
            <a:r>
              <a:rPr lang="en-US" b="1" dirty="0" smtClean="0"/>
              <a:t> </a:t>
            </a:r>
            <a:r>
              <a:rPr lang="de-DE" dirty="0"/>
              <a:t>Aus allerlei reinem Vieh nimm zu dir je </a:t>
            </a:r>
            <a:r>
              <a:rPr lang="de-DE" b="1" dirty="0">
                <a:solidFill>
                  <a:srgbClr val="C00000"/>
                </a:solidFill>
              </a:rPr>
              <a:t>sieben</a:t>
            </a:r>
            <a:r>
              <a:rPr lang="de-DE" dirty="0"/>
              <a:t> und </a:t>
            </a:r>
            <a:r>
              <a:rPr lang="de-DE" b="1" dirty="0">
                <a:solidFill>
                  <a:srgbClr val="C00000"/>
                </a:solidFill>
              </a:rPr>
              <a:t>sieben</a:t>
            </a:r>
            <a:r>
              <a:rPr lang="de-DE" dirty="0"/>
              <a:t>, das Männlein und sein Weiblein; von dem unreinen Vieh aber je ein Paar, das Männlein und sein Weiblein. </a:t>
            </a:r>
            <a:r>
              <a:rPr lang="de-DE" dirty="0" smtClean="0"/>
              <a:t>Desgleichen </a:t>
            </a:r>
            <a:r>
              <a:rPr lang="de-DE" dirty="0"/>
              <a:t>von den Vögeln unter dem Himmel je </a:t>
            </a:r>
            <a:r>
              <a:rPr lang="de-DE" b="1" dirty="0">
                <a:solidFill>
                  <a:srgbClr val="C00000"/>
                </a:solidFill>
              </a:rPr>
              <a:t>sieben</a:t>
            </a:r>
            <a:r>
              <a:rPr lang="de-DE" dirty="0"/>
              <a:t> und </a:t>
            </a:r>
            <a:r>
              <a:rPr lang="de-DE" b="1" dirty="0">
                <a:solidFill>
                  <a:srgbClr val="C00000"/>
                </a:solidFill>
              </a:rPr>
              <a:t>sieben</a:t>
            </a:r>
            <a:r>
              <a:rPr lang="de-DE" dirty="0"/>
              <a:t>, das Männlein und sein Weiblein, auf </a:t>
            </a:r>
            <a:r>
              <a:rPr lang="de-DE" dirty="0" err="1"/>
              <a:t>daß</a:t>
            </a:r>
            <a:r>
              <a:rPr lang="de-DE" dirty="0"/>
              <a:t> Same lebendig bleibe auf dem ganzen Erdboden. </a:t>
            </a:r>
            <a:r>
              <a:rPr lang="de-DE" dirty="0" smtClean="0"/>
              <a:t>Denn </a:t>
            </a:r>
            <a:r>
              <a:rPr lang="de-DE" dirty="0"/>
              <a:t>von nun an über </a:t>
            </a:r>
            <a:r>
              <a:rPr lang="de-DE" b="1" dirty="0">
                <a:solidFill>
                  <a:srgbClr val="C00000"/>
                </a:solidFill>
              </a:rPr>
              <a:t>sieben</a:t>
            </a:r>
            <a:r>
              <a:rPr lang="de-DE" dirty="0"/>
              <a:t> Tage will ich regnen lassen auf Erden vierzig Tage und vierzig Nächte und vertilgen von dem Erdboden alles, was Wesen hat, was ich gemacht habe. </a:t>
            </a:r>
            <a:endParaRPr lang="de-DE" dirty="0" smtClean="0"/>
          </a:p>
          <a:p>
            <a:pPr marL="0" indent="0">
              <a:buNone/>
            </a:pPr>
            <a:r>
              <a:rPr lang="en-US" b="1" dirty="0" smtClean="0">
                <a:hlinkClick r:id="rId3"/>
              </a:rPr>
              <a:t>Genesis 7:10</a:t>
            </a:r>
            <a:r>
              <a:rPr lang="en-US" b="1" dirty="0" smtClean="0"/>
              <a:t> </a:t>
            </a:r>
            <a:r>
              <a:rPr lang="de-DE" dirty="0"/>
              <a:t>Und da die </a:t>
            </a:r>
            <a:r>
              <a:rPr lang="de-DE" b="1" dirty="0">
                <a:solidFill>
                  <a:srgbClr val="C00000"/>
                </a:solidFill>
              </a:rPr>
              <a:t>sieben</a:t>
            </a:r>
            <a:r>
              <a:rPr lang="de-DE" dirty="0"/>
              <a:t> Tage vergangen waren, kam das Gewässer der Sintflut auf Erden. </a:t>
            </a:r>
            <a:endParaRPr lang="en-US" dirty="0"/>
          </a:p>
          <a:p>
            <a:pPr marL="0" indent="0">
              <a:buNone/>
            </a:pPr>
            <a:r>
              <a:rPr lang="en-US" b="1" dirty="0" smtClean="0">
                <a:hlinkClick r:id="rId4"/>
              </a:rPr>
              <a:t>Genesis 8:4</a:t>
            </a:r>
            <a:r>
              <a:rPr lang="en-US" b="1" dirty="0" smtClean="0"/>
              <a:t> </a:t>
            </a:r>
            <a:r>
              <a:rPr lang="de-DE" dirty="0"/>
              <a:t>Am siebzehnten Tage des </a:t>
            </a:r>
            <a:r>
              <a:rPr lang="de-DE" b="1" dirty="0">
                <a:solidFill>
                  <a:srgbClr val="C00000"/>
                </a:solidFill>
              </a:rPr>
              <a:t>siebenten</a:t>
            </a:r>
            <a:r>
              <a:rPr lang="de-DE" dirty="0"/>
              <a:t> Monats ließ sich der Kasten nieder auf das Gebirge </a:t>
            </a:r>
            <a:r>
              <a:rPr lang="de-DE" dirty="0" smtClean="0"/>
              <a:t>Ararat.</a:t>
            </a:r>
            <a:endParaRPr lang="en-US" dirty="0" smtClean="0"/>
          </a:p>
          <a:p>
            <a:pPr marL="0" indent="0">
              <a:buNone/>
            </a:pPr>
            <a:r>
              <a:rPr lang="en-US" b="1" dirty="0" smtClean="0">
                <a:hlinkClick r:id="rId5"/>
              </a:rPr>
              <a:t>Genesis 8:10</a:t>
            </a:r>
            <a:r>
              <a:rPr lang="en-US" b="1" dirty="0" smtClean="0"/>
              <a:t> </a:t>
            </a:r>
            <a:r>
              <a:rPr lang="de-DE" dirty="0"/>
              <a:t>Da harrte er noch weitere </a:t>
            </a:r>
            <a:r>
              <a:rPr lang="de-DE" b="1" dirty="0">
                <a:solidFill>
                  <a:srgbClr val="C00000"/>
                </a:solidFill>
              </a:rPr>
              <a:t>sieben</a:t>
            </a:r>
            <a:r>
              <a:rPr lang="de-DE" dirty="0"/>
              <a:t> Tage und ließ abermals eine Taube fliegen aus dem Kasten</a:t>
            </a:r>
            <a:r>
              <a:rPr lang="de-DE" dirty="0" smtClean="0"/>
              <a:t>.</a:t>
            </a:r>
            <a:endParaRPr lang="en-US" dirty="0" smtClean="0"/>
          </a:p>
          <a:p>
            <a:pPr marL="0" indent="0">
              <a:buNone/>
            </a:pPr>
            <a:r>
              <a:rPr lang="en-US" b="1" dirty="0" smtClean="0">
                <a:hlinkClick r:id="rId6"/>
              </a:rPr>
              <a:t>Genesis 8:12</a:t>
            </a:r>
            <a:r>
              <a:rPr lang="en-US" b="1" dirty="0" smtClean="0"/>
              <a:t> </a:t>
            </a:r>
            <a:r>
              <a:rPr lang="de-DE" dirty="0"/>
              <a:t>Aber er harrte noch weiter </a:t>
            </a:r>
            <a:r>
              <a:rPr lang="de-DE" b="1" dirty="0">
                <a:solidFill>
                  <a:srgbClr val="C00000"/>
                </a:solidFill>
              </a:rPr>
              <a:t>sieben</a:t>
            </a:r>
            <a:r>
              <a:rPr lang="de-DE" dirty="0"/>
              <a:t> Tage und ließ eine Taube ausfliegen; die kam nicht wieder zu ihm</a:t>
            </a:r>
            <a:r>
              <a:rPr lang="de-DE" dirty="0" smtClean="0"/>
              <a:t>.</a:t>
            </a: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523802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Sabbatjahr und Ablassjahr</a:t>
            </a:r>
            <a:endParaRPr lang="de-DE" dirty="0"/>
          </a:p>
        </p:txBody>
      </p:sp>
      <p:sp>
        <p:nvSpPr>
          <p:cNvPr id="3" name="Inhaltsplatzhalter 2"/>
          <p:cNvSpPr>
            <a:spLocks noGrp="1"/>
          </p:cNvSpPr>
          <p:nvPr>
            <p:ph idx="1"/>
          </p:nvPr>
        </p:nvSpPr>
        <p:spPr>
          <a:xfrm>
            <a:off x="1154954" y="2534653"/>
            <a:ext cx="8970120" cy="5856872"/>
          </a:xfrm>
        </p:spPr>
        <p:txBody>
          <a:bodyPr>
            <a:normAutofit/>
          </a:bodyPr>
          <a:lstStyle/>
          <a:p>
            <a:pPr marL="0" indent="0">
              <a:buNone/>
            </a:pPr>
            <a:r>
              <a:rPr lang="en-US" b="1" u="sng" dirty="0"/>
              <a:t>Leviticus </a:t>
            </a:r>
            <a:r>
              <a:rPr lang="en-US" b="1" u="sng" dirty="0" smtClean="0"/>
              <a:t>25:1-4 and 8-9</a:t>
            </a:r>
            <a:endParaRPr lang="en-US" b="1" u="sng" dirty="0"/>
          </a:p>
          <a:p>
            <a:pPr marL="0" indent="0">
              <a:buNone/>
            </a:pPr>
            <a:r>
              <a:rPr lang="de-DE" dirty="0" smtClean="0"/>
              <a:t>Und </a:t>
            </a:r>
            <a:r>
              <a:rPr lang="de-DE" dirty="0"/>
              <a:t>der HERR redete mit Mose auf dem Berge Sinai und sprach: </a:t>
            </a:r>
            <a:r>
              <a:rPr lang="de-DE" dirty="0" smtClean="0"/>
              <a:t>Rede </a:t>
            </a:r>
            <a:r>
              <a:rPr lang="de-DE" dirty="0"/>
              <a:t>mit den Kindern Israel und sprich zu ihnen: Wenn ihr in das Land kommt, das ich euch geben werde, so soll das Land seinen Sabbat dem HERRN feiern, </a:t>
            </a:r>
            <a:r>
              <a:rPr lang="de-DE" dirty="0" smtClean="0"/>
              <a:t>dass </a:t>
            </a:r>
            <a:r>
              <a:rPr lang="de-DE" dirty="0"/>
              <a:t>du sechs Jahre dein Feld besäest und sechs Jahre deinen Weinberg beschneidest und sammelst die Früchte ein; </a:t>
            </a:r>
            <a:r>
              <a:rPr lang="de-DE" dirty="0" smtClean="0"/>
              <a:t>aber </a:t>
            </a:r>
            <a:r>
              <a:rPr lang="de-DE" dirty="0"/>
              <a:t>im </a:t>
            </a:r>
            <a:r>
              <a:rPr lang="de-DE" b="1" dirty="0">
                <a:solidFill>
                  <a:srgbClr val="C00000"/>
                </a:solidFill>
              </a:rPr>
              <a:t>siebenten</a:t>
            </a:r>
            <a:r>
              <a:rPr lang="de-DE" dirty="0"/>
              <a:t> Jahr soll das Land seinen großen Sabbat dem HERRN feiern, darin du dein Feld nicht besäen noch deinen Weinberg beschneiden sollst</a:t>
            </a:r>
            <a:r>
              <a:rPr lang="de-DE" dirty="0" smtClean="0"/>
              <a:t>.</a:t>
            </a:r>
            <a:r>
              <a:rPr lang="en-US" dirty="0" smtClean="0"/>
              <a:t> </a:t>
            </a:r>
            <a:endParaRPr lang="en-US" dirty="0"/>
          </a:p>
          <a:p>
            <a:pPr marL="0" indent="0">
              <a:buNone/>
            </a:pPr>
            <a:r>
              <a:rPr lang="de-DE" dirty="0" smtClean="0"/>
              <a:t>Und </a:t>
            </a:r>
            <a:r>
              <a:rPr lang="de-DE" dirty="0"/>
              <a:t>du sollst zählen solcher Sabbatjahre </a:t>
            </a:r>
            <a:r>
              <a:rPr lang="de-DE" b="1" dirty="0">
                <a:solidFill>
                  <a:srgbClr val="C00000"/>
                </a:solidFill>
              </a:rPr>
              <a:t>sieben</a:t>
            </a:r>
            <a:r>
              <a:rPr lang="de-DE" dirty="0"/>
              <a:t>, </a:t>
            </a:r>
            <a:r>
              <a:rPr lang="de-DE" dirty="0" smtClean="0"/>
              <a:t>dass </a:t>
            </a:r>
            <a:r>
              <a:rPr lang="de-DE" b="1" dirty="0">
                <a:solidFill>
                  <a:srgbClr val="C00000"/>
                </a:solidFill>
              </a:rPr>
              <a:t>sieben</a:t>
            </a:r>
            <a:r>
              <a:rPr lang="de-DE" dirty="0"/>
              <a:t> Jahre </a:t>
            </a:r>
            <a:r>
              <a:rPr lang="de-DE" b="1" dirty="0">
                <a:solidFill>
                  <a:srgbClr val="C00000"/>
                </a:solidFill>
              </a:rPr>
              <a:t>siebenmal</a:t>
            </a:r>
            <a:r>
              <a:rPr lang="de-DE" dirty="0"/>
              <a:t> gezählt werden, und die Zeit der </a:t>
            </a:r>
            <a:r>
              <a:rPr lang="de-DE" b="1" dirty="0">
                <a:solidFill>
                  <a:srgbClr val="C00000"/>
                </a:solidFill>
              </a:rPr>
              <a:t>sieben</a:t>
            </a:r>
            <a:r>
              <a:rPr lang="de-DE" dirty="0"/>
              <a:t> Sabbatjahre mache neunundvierzig Jahre. </a:t>
            </a:r>
            <a:r>
              <a:rPr lang="de-DE" dirty="0" smtClean="0"/>
              <a:t>Da </a:t>
            </a:r>
            <a:r>
              <a:rPr lang="de-DE" dirty="0"/>
              <a:t>sollst du die Posaune lassen blasen durch all euer Land am zehnten Tage des </a:t>
            </a:r>
            <a:r>
              <a:rPr lang="de-DE" b="1" dirty="0">
                <a:solidFill>
                  <a:srgbClr val="C00000"/>
                </a:solidFill>
              </a:rPr>
              <a:t>siebenten</a:t>
            </a:r>
            <a:r>
              <a:rPr lang="de-DE" dirty="0"/>
              <a:t> Monats, eben am Tage der Versöhnung. </a:t>
            </a:r>
            <a:endParaRPr lang="en-US" dirty="0" smtClean="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11777133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Jahresperioden im Alten Testament</a:t>
            </a:r>
            <a:endParaRPr lang="de-DE" dirty="0"/>
          </a:p>
        </p:txBody>
      </p:sp>
      <p:sp>
        <p:nvSpPr>
          <p:cNvPr id="3" name="Inhaltsplatzhalter 2"/>
          <p:cNvSpPr>
            <a:spLocks noGrp="1"/>
          </p:cNvSpPr>
          <p:nvPr>
            <p:ph idx="1"/>
          </p:nvPr>
        </p:nvSpPr>
        <p:spPr>
          <a:xfrm>
            <a:off x="1154953" y="2550695"/>
            <a:ext cx="8970121" cy="5840830"/>
          </a:xfrm>
        </p:spPr>
        <p:txBody>
          <a:bodyPr>
            <a:normAutofit/>
          </a:bodyPr>
          <a:lstStyle/>
          <a:p>
            <a:pPr marL="0" indent="0">
              <a:buNone/>
            </a:pPr>
            <a:r>
              <a:rPr lang="en-US" sz="2000" b="1" u="sng" dirty="0" smtClean="0"/>
              <a:t>Genesis 29:18</a:t>
            </a:r>
          </a:p>
          <a:p>
            <a:pPr marL="0" indent="0">
              <a:buNone/>
            </a:pPr>
            <a:r>
              <a:rPr lang="de-DE" dirty="0"/>
              <a:t>Und Jakob gewann die Rahel lieb und sprach: Ich will dir </a:t>
            </a:r>
            <a:r>
              <a:rPr lang="de-DE" b="1" dirty="0">
                <a:solidFill>
                  <a:srgbClr val="C00000"/>
                </a:solidFill>
              </a:rPr>
              <a:t>sieben</a:t>
            </a:r>
            <a:r>
              <a:rPr lang="de-DE" dirty="0"/>
              <a:t> Jahre um Rahel, deine jüngere Tochter, dienen</a:t>
            </a:r>
            <a:r>
              <a:rPr lang="de-DE" dirty="0" smtClean="0"/>
              <a:t>.</a:t>
            </a:r>
          </a:p>
          <a:p>
            <a:pPr marL="0" indent="0">
              <a:buNone/>
            </a:pPr>
            <a:endParaRPr lang="en-US" dirty="0" smtClean="0"/>
          </a:p>
          <a:p>
            <a:pPr marL="0" indent="0">
              <a:buNone/>
            </a:pPr>
            <a:r>
              <a:rPr lang="en-US" b="1" u="sng" dirty="0" smtClean="0"/>
              <a:t>Genesis 41</a:t>
            </a:r>
            <a:r>
              <a:rPr lang="en-US" dirty="0" smtClean="0"/>
              <a:t> Der </a:t>
            </a:r>
            <a:r>
              <a:rPr lang="en-US" dirty="0" err="1" smtClean="0"/>
              <a:t>Traum</a:t>
            </a:r>
            <a:r>
              <a:rPr lang="en-US" dirty="0" smtClean="0"/>
              <a:t> </a:t>
            </a:r>
            <a:r>
              <a:rPr lang="en-US" dirty="0" err="1" smtClean="0"/>
              <a:t>Pharaos</a:t>
            </a:r>
            <a:r>
              <a:rPr lang="en-US" dirty="0" smtClean="0"/>
              <a:t> </a:t>
            </a:r>
            <a:r>
              <a:rPr lang="en-US" dirty="0" err="1" smtClean="0"/>
              <a:t>wird</a:t>
            </a:r>
            <a:r>
              <a:rPr lang="en-US" dirty="0" smtClean="0"/>
              <a:t> von Joseph </a:t>
            </a:r>
            <a:r>
              <a:rPr lang="en-US" dirty="0" err="1" smtClean="0"/>
              <a:t>gedeutet</a:t>
            </a:r>
            <a:r>
              <a:rPr lang="en-US" dirty="0" smtClean="0"/>
              <a:t>:</a:t>
            </a:r>
          </a:p>
          <a:p>
            <a:pPr marL="0" indent="0">
              <a:buNone/>
            </a:pPr>
            <a:r>
              <a:rPr lang="en-US" b="1" dirty="0" err="1" smtClean="0">
                <a:solidFill>
                  <a:srgbClr val="C00000"/>
                </a:solidFill>
              </a:rPr>
              <a:t>Sieben</a:t>
            </a:r>
            <a:r>
              <a:rPr lang="en-US" dirty="0" smtClean="0"/>
              <a:t> </a:t>
            </a:r>
            <a:r>
              <a:rPr lang="en-US" dirty="0" err="1" smtClean="0"/>
              <a:t>fette</a:t>
            </a:r>
            <a:r>
              <a:rPr lang="en-US" dirty="0" smtClean="0"/>
              <a:t> </a:t>
            </a:r>
            <a:r>
              <a:rPr lang="en-US" dirty="0" err="1" smtClean="0"/>
              <a:t>Kühe</a:t>
            </a:r>
            <a:r>
              <a:rPr lang="en-US" dirty="0" smtClean="0"/>
              <a:t> und </a:t>
            </a:r>
            <a:r>
              <a:rPr lang="en-US" b="1" dirty="0" err="1" smtClean="0">
                <a:solidFill>
                  <a:srgbClr val="C00000"/>
                </a:solidFill>
              </a:rPr>
              <a:t>sieben</a:t>
            </a:r>
            <a:r>
              <a:rPr lang="en-US" dirty="0" smtClean="0"/>
              <a:t> </a:t>
            </a:r>
            <a:r>
              <a:rPr lang="en-US" dirty="0" err="1" smtClean="0"/>
              <a:t>margere</a:t>
            </a:r>
            <a:r>
              <a:rPr lang="en-US" dirty="0" smtClean="0"/>
              <a:t> </a:t>
            </a:r>
            <a:r>
              <a:rPr lang="en-US" dirty="0" err="1" smtClean="0"/>
              <a:t>Kühe</a:t>
            </a:r>
            <a:r>
              <a:rPr lang="en-US" dirty="0" smtClean="0"/>
              <a:t>,</a:t>
            </a:r>
          </a:p>
          <a:p>
            <a:pPr marL="0" indent="0">
              <a:buNone/>
            </a:pPr>
            <a:r>
              <a:rPr lang="en-US" b="1" dirty="0" err="1">
                <a:solidFill>
                  <a:srgbClr val="C00000"/>
                </a:solidFill>
              </a:rPr>
              <a:t>s</a:t>
            </a:r>
            <a:r>
              <a:rPr lang="en-US" b="1" dirty="0" err="1" smtClean="0">
                <a:solidFill>
                  <a:srgbClr val="C00000"/>
                </a:solidFill>
              </a:rPr>
              <a:t>ieben</a:t>
            </a:r>
            <a:r>
              <a:rPr lang="en-US" dirty="0" smtClean="0"/>
              <a:t> </a:t>
            </a:r>
            <a:r>
              <a:rPr lang="en-US" dirty="0" err="1" smtClean="0"/>
              <a:t>volle</a:t>
            </a:r>
            <a:r>
              <a:rPr lang="en-US" dirty="0" smtClean="0"/>
              <a:t> </a:t>
            </a:r>
            <a:r>
              <a:rPr lang="en-US" dirty="0" err="1" smtClean="0"/>
              <a:t>Ähren</a:t>
            </a:r>
            <a:r>
              <a:rPr lang="en-US" dirty="0" smtClean="0"/>
              <a:t> und </a:t>
            </a:r>
            <a:r>
              <a:rPr lang="en-US" b="1" dirty="0" err="1" smtClean="0">
                <a:solidFill>
                  <a:srgbClr val="C00000"/>
                </a:solidFill>
              </a:rPr>
              <a:t>sieben</a:t>
            </a:r>
            <a:r>
              <a:rPr lang="en-US" dirty="0" smtClean="0"/>
              <a:t> </a:t>
            </a:r>
            <a:r>
              <a:rPr lang="en-US" dirty="0" err="1" smtClean="0"/>
              <a:t>dünne</a:t>
            </a:r>
            <a:r>
              <a:rPr lang="en-US" dirty="0" smtClean="0"/>
              <a:t> </a:t>
            </a:r>
            <a:r>
              <a:rPr lang="en-US" dirty="0" err="1" smtClean="0"/>
              <a:t>Ähren</a:t>
            </a:r>
            <a:r>
              <a:rPr lang="en-US" dirty="0" smtClean="0"/>
              <a:t> </a:t>
            </a:r>
            <a:r>
              <a:rPr lang="en-US" dirty="0" err="1" smtClean="0"/>
              <a:t>stehen</a:t>
            </a:r>
            <a:r>
              <a:rPr lang="en-US" dirty="0" smtClean="0"/>
              <a:t> </a:t>
            </a:r>
            <a:r>
              <a:rPr lang="en-US" dirty="0" err="1" smtClean="0"/>
              <a:t>für</a:t>
            </a:r>
            <a:endParaRPr lang="en-US" dirty="0" smtClean="0"/>
          </a:p>
          <a:p>
            <a:pPr marL="0" indent="0">
              <a:buNone/>
            </a:pPr>
            <a:r>
              <a:rPr lang="en-US" b="1" dirty="0" err="1">
                <a:solidFill>
                  <a:srgbClr val="C00000"/>
                </a:solidFill>
              </a:rPr>
              <a:t>s</a:t>
            </a:r>
            <a:r>
              <a:rPr lang="en-US" b="1" dirty="0" err="1" smtClean="0">
                <a:solidFill>
                  <a:srgbClr val="C00000"/>
                </a:solidFill>
              </a:rPr>
              <a:t>ieben</a:t>
            </a:r>
            <a:r>
              <a:rPr lang="en-US" dirty="0" smtClean="0"/>
              <a:t> </a:t>
            </a:r>
            <a:r>
              <a:rPr lang="en-US" dirty="0" err="1" smtClean="0"/>
              <a:t>Jahre</a:t>
            </a:r>
            <a:r>
              <a:rPr lang="en-US" dirty="0" smtClean="0"/>
              <a:t> der </a:t>
            </a:r>
            <a:r>
              <a:rPr lang="en-US" dirty="0" err="1" smtClean="0"/>
              <a:t>Fülle</a:t>
            </a:r>
            <a:r>
              <a:rPr lang="en-US" dirty="0" smtClean="0"/>
              <a:t> und </a:t>
            </a:r>
            <a:r>
              <a:rPr lang="en-US" b="1" dirty="0" err="1" smtClean="0">
                <a:solidFill>
                  <a:srgbClr val="C00000"/>
                </a:solidFill>
              </a:rPr>
              <a:t>sieben</a:t>
            </a:r>
            <a:r>
              <a:rPr lang="en-US" dirty="0" smtClean="0"/>
              <a:t> </a:t>
            </a:r>
            <a:r>
              <a:rPr lang="en-US" dirty="0" err="1" smtClean="0"/>
              <a:t>Jahre</a:t>
            </a:r>
            <a:r>
              <a:rPr lang="en-US" dirty="0" smtClean="0"/>
              <a:t> der </a:t>
            </a:r>
            <a:r>
              <a:rPr lang="en-US" dirty="0" err="1" smtClean="0"/>
              <a:t>Hungersnot</a:t>
            </a:r>
            <a:r>
              <a:rPr lang="en-US" dirty="0" smtClean="0"/>
              <a:t>.</a:t>
            </a:r>
          </a:p>
          <a:p>
            <a:pPr marL="0" indent="0" fontAlgn="base">
              <a:buNone/>
            </a:pPr>
            <a:r>
              <a:rPr lang="en-US" dirty="0" smtClean="0"/>
              <a:t>												 																</a:t>
            </a:r>
            <a:endParaRPr lang="de-DE" dirty="0"/>
          </a:p>
        </p:txBody>
      </p:sp>
    </p:spTree>
    <p:extLst>
      <p:ext uri="{BB962C8B-B14F-4D97-AF65-F5344CB8AC3E}">
        <p14:creationId xmlns:p14="http://schemas.microsoft.com/office/powerpoint/2010/main" val="2628069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7 Jahresperioden im Alten </a:t>
            </a:r>
            <a:r>
              <a:rPr lang="de-DE" dirty="0" smtClean="0"/>
              <a:t>Testament</a:t>
            </a:r>
            <a:endParaRPr lang="de-DE" dirty="0"/>
          </a:p>
        </p:txBody>
      </p:sp>
      <p:sp>
        <p:nvSpPr>
          <p:cNvPr id="3" name="Inhaltsplatzhalter 2"/>
          <p:cNvSpPr>
            <a:spLocks noGrp="1"/>
          </p:cNvSpPr>
          <p:nvPr>
            <p:ph idx="1"/>
          </p:nvPr>
        </p:nvSpPr>
        <p:spPr>
          <a:xfrm>
            <a:off x="1154953" y="2510590"/>
            <a:ext cx="8970121" cy="5880936"/>
          </a:xfrm>
        </p:spPr>
        <p:txBody>
          <a:bodyPr>
            <a:normAutofit/>
          </a:bodyPr>
          <a:lstStyle/>
          <a:p>
            <a:pPr marL="0" indent="0">
              <a:buNone/>
            </a:pPr>
            <a:r>
              <a:rPr lang="en-US" sz="2000" b="1" u="sng" dirty="0" smtClean="0"/>
              <a:t>2. Samuel 24:13</a:t>
            </a:r>
          </a:p>
          <a:p>
            <a:pPr marL="0" indent="0">
              <a:buNone/>
            </a:pPr>
            <a:r>
              <a:rPr lang="de-DE" dirty="0"/>
              <a:t>Gad kam zu David und sagte es ihm an und sprach zu ihm: Willst du, </a:t>
            </a:r>
            <a:r>
              <a:rPr lang="de-DE" dirty="0" smtClean="0"/>
              <a:t>dass </a:t>
            </a:r>
            <a:r>
              <a:rPr lang="de-DE" b="1" dirty="0">
                <a:solidFill>
                  <a:srgbClr val="C00000"/>
                </a:solidFill>
              </a:rPr>
              <a:t>sieben</a:t>
            </a:r>
            <a:r>
              <a:rPr lang="de-DE" dirty="0"/>
              <a:t> Jahre Teuerung in dein Land komme? oder </a:t>
            </a:r>
            <a:r>
              <a:rPr lang="de-DE" dirty="0" smtClean="0"/>
              <a:t>dass </a:t>
            </a:r>
            <a:r>
              <a:rPr lang="de-DE" dirty="0"/>
              <a:t>du drei Monate vor deinen Widersachern fliehen müssest und sie dich verfolgen? oder drei Tage Pestilenz in deinem Lande sei? So merke nun und siehe, was ich wieder sagen soll dem, der mich gesandt hat</a:t>
            </a:r>
            <a:r>
              <a:rPr lang="de-DE" dirty="0" smtClean="0"/>
              <a:t>.</a:t>
            </a:r>
          </a:p>
          <a:p>
            <a:pPr marL="0" indent="0">
              <a:buNone/>
            </a:pPr>
            <a:r>
              <a:rPr lang="en-US" b="1" u="sng" dirty="0" smtClean="0"/>
              <a:t>2. </a:t>
            </a:r>
            <a:r>
              <a:rPr lang="en-US" b="1" u="sng" dirty="0" err="1" smtClean="0"/>
              <a:t>Könige</a:t>
            </a:r>
            <a:r>
              <a:rPr lang="en-US" b="1" u="sng" dirty="0" smtClean="0"/>
              <a:t> 8:1</a:t>
            </a:r>
          </a:p>
          <a:p>
            <a:pPr marL="0" indent="0">
              <a:buNone/>
            </a:pPr>
            <a:r>
              <a:rPr lang="de-DE" dirty="0"/>
              <a:t>Elisa redete mit dem Weibe, dessen Sohn er hatte lebendig gemacht, und sprach: Mache dich auf und gehe hin mit deinem Hause und wohne in der Fremde, wo du kannst; denn der HERR wird eine Teuerung rufen, die wird ins Land kommen </a:t>
            </a:r>
            <a:r>
              <a:rPr lang="de-DE" b="1" dirty="0">
                <a:solidFill>
                  <a:srgbClr val="C00000"/>
                </a:solidFill>
              </a:rPr>
              <a:t>sieben</a:t>
            </a:r>
            <a:r>
              <a:rPr lang="de-DE" dirty="0"/>
              <a:t> Jahre lang. </a:t>
            </a:r>
            <a:r>
              <a:rPr lang="en-US" dirty="0" smtClean="0"/>
              <a:t>														</a:t>
            </a:r>
            <a:endParaRPr lang="de-DE" dirty="0"/>
          </a:p>
        </p:txBody>
      </p:sp>
    </p:spTree>
    <p:extLst>
      <p:ext uri="{BB962C8B-B14F-4D97-AF65-F5344CB8AC3E}">
        <p14:creationId xmlns:p14="http://schemas.microsoft.com/office/powerpoint/2010/main" val="3864964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Siebenmal im Alten Testament</a:t>
            </a:r>
            <a:endParaRPr lang="de-DE" dirty="0"/>
          </a:p>
        </p:txBody>
      </p:sp>
      <p:sp>
        <p:nvSpPr>
          <p:cNvPr id="3" name="Inhaltsplatzhalter 2"/>
          <p:cNvSpPr>
            <a:spLocks noGrp="1"/>
          </p:cNvSpPr>
          <p:nvPr>
            <p:ph idx="1"/>
          </p:nvPr>
        </p:nvSpPr>
        <p:spPr>
          <a:xfrm>
            <a:off x="1155032" y="2350167"/>
            <a:ext cx="9036718" cy="4923423"/>
          </a:xfrm>
        </p:spPr>
        <p:txBody>
          <a:bodyPr>
            <a:normAutofit/>
          </a:bodyPr>
          <a:lstStyle/>
          <a:p>
            <a:pPr marL="0" indent="0">
              <a:buNone/>
            </a:pPr>
            <a:r>
              <a:rPr lang="en-US" sz="2000" b="1" u="sng" dirty="0" smtClean="0"/>
              <a:t>Genesis 33:3 </a:t>
            </a:r>
            <a:r>
              <a:rPr lang="en-US" sz="2000" dirty="0" err="1" smtClean="0"/>
              <a:t>Jakob</a:t>
            </a:r>
            <a:r>
              <a:rPr lang="en-US" sz="2000" dirty="0" smtClean="0"/>
              <a:t> </a:t>
            </a:r>
            <a:r>
              <a:rPr lang="en-US" sz="2000" dirty="0" err="1" smtClean="0"/>
              <a:t>trifft</a:t>
            </a:r>
            <a:r>
              <a:rPr lang="en-US" sz="2000" dirty="0" smtClean="0"/>
              <a:t> </a:t>
            </a:r>
            <a:r>
              <a:rPr lang="en-US" sz="2000" dirty="0" err="1" smtClean="0"/>
              <a:t>seinen</a:t>
            </a:r>
            <a:r>
              <a:rPr lang="en-US" sz="2000" dirty="0" smtClean="0"/>
              <a:t> </a:t>
            </a:r>
            <a:r>
              <a:rPr lang="en-US" sz="2000" dirty="0" err="1" smtClean="0"/>
              <a:t>Bruder</a:t>
            </a:r>
            <a:r>
              <a:rPr lang="en-US" sz="2000" dirty="0" smtClean="0"/>
              <a:t> Esau:</a:t>
            </a:r>
          </a:p>
          <a:p>
            <a:pPr marL="0" indent="0">
              <a:buNone/>
            </a:pPr>
            <a:r>
              <a:rPr lang="de-DE" sz="2000" dirty="0"/>
              <a:t>Und er ging vor ihnen her und neigte sich </a:t>
            </a:r>
            <a:r>
              <a:rPr lang="de-DE" sz="2000" b="1" dirty="0">
                <a:solidFill>
                  <a:srgbClr val="C00000"/>
                </a:solidFill>
              </a:rPr>
              <a:t>siebenmal</a:t>
            </a:r>
            <a:r>
              <a:rPr lang="de-DE" sz="2000" dirty="0"/>
              <a:t> auf die Erde, bis er zu seinem Bruder </a:t>
            </a:r>
            <a:r>
              <a:rPr lang="de-DE" sz="2000" dirty="0" smtClean="0"/>
              <a:t>kam.</a:t>
            </a:r>
          </a:p>
          <a:p>
            <a:pPr marL="0" indent="0">
              <a:buNone/>
            </a:pPr>
            <a:r>
              <a:rPr lang="en-US" sz="2000" b="1" u="sng" dirty="0" err="1" smtClean="0"/>
              <a:t>Levitikus</a:t>
            </a:r>
            <a:r>
              <a:rPr lang="en-US" sz="2000" u="sng" dirty="0" smtClean="0"/>
              <a:t> </a:t>
            </a:r>
            <a:r>
              <a:rPr lang="en-US" sz="2000" b="1" u="sng" dirty="0" smtClean="0"/>
              <a:t>26:18</a:t>
            </a:r>
            <a:r>
              <a:rPr lang="en-US" sz="2000" dirty="0" smtClean="0"/>
              <a:t> </a:t>
            </a:r>
            <a:r>
              <a:rPr lang="de-DE" sz="2000" dirty="0"/>
              <a:t>So ihr aber über das noch nicht mir gehorcht, so will ich's noch </a:t>
            </a:r>
            <a:r>
              <a:rPr lang="de-DE" sz="2000" b="1" dirty="0">
                <a:solidFill>
                  <a:srgbClr val="C00000"/>
                </a:solidFill>
              </a:rPr>
              <a:t>siebenmal</a:t>
            </a:r>
            <a:r>
              <a:rPr lang="de-DE" sz="2000" dirty="0"/>
              <a:t> mehr machen, euch zu strafen um eure </a:t>
            </a:r>
            <a:r>
              <a:rPr lang="de-DE" sz="2000" dirty="0" smtClean="0"/>
              <a:t>Sünden,</a:t>
            </a:r>
          </a:p>
          <a:p>
            <a:pPr marL="0" indent="0">
              <a:buNone/>
            </a:pPr>
            <a:r>
              <a:rPr lang="en-US" sz="2000" b="1" dirty="0" smtClean="0"/>
              <a:t>21 </a:t>
            </a:r>
            <a:r>
              <a:rPr lang="de-DE" sz="2000" dirty="0"/>
              <a:t>Und wo ihr mir entgegen wandelt und mich nicht hören wollt, so will ich's noch </a:t>
            </a:r>
            <a:r>
              <a:rPr lang="de-DE" sz="2000" b="1" dirty="0">
                <a:solidFill>
                  <a:srgbClr val="C00000"/>
                </a:solidFill>
              </a:rPr>
              <a:t>siebenmal</a:t>
            </a:r>
            <a:r>
              <a:rPr lang="de-DE" sz="2000" dirty="0"/>
              <a:t> mehr machen, auf euch zu schlagen um eurer Sünden willen</a:t>
            </a:r>
            <a:r>
              <a:rPr lang="de-DE" sz="2000" dirty="0" smtClean="0"/>
              <a:t>.</a:t>
            </a:r>
          </a:p>
          <a:p>
            <a:pPr marL="0" indent="0">
              <a:buNone/>
            </a:pPr>
            <a:r>
              <a:rPr lang="en-US" sz="2000" b="1" dirty="0" smtClean="0"/>
              <a:t>24 </a:t>
            </a:r>
            <a:r>
              <a:rPr lang="de-DE" sz="2000" dirty="0"/>
              <a:t>S</a:t>
            </a:r>
            <a:r>
              <a:rPr lang="de-DE" sz="2000" dirty="0" smtClean="0"/>
              <a:t>o </a:t>
            </a:r>
            <a:r>
              <a:rPr lang="de-DE" sz="2000" dirty="0"/>
              <a:t>will ich euch auch entgegen wandeln und will euch noch </a:t>
            </a:r>
            <a:r>
              <a:rPr lang="de-DE" sz="2000" b="1" dirty="0">
                <a:solidFill>
                  <a:srgbClr val="C00000"/>
                </a:solidFill>
              </a:rPr>
              <a:t>siebenmal</a:t>
            </a:r>
            <a:r>
              <a:rPr lang="de-DE" sz="2000" dirty="0"/>
              <a:t> mehr schlagen um eurer Sünden </a:t>
            </a:r>
            <a:r>
              <a:rPr lang="de-DE" sz="2000" dirty="0" smtClean="0"/>
              <a:t>willen.</a:t>
            </a:r>
            <a:endParaRPr lang="en-US" sz="2000" dirty="0"/>
          </a:p>
          <a:p>
            <a:pPr marL="0" indent="0">
              <a:buNone/>
            </a:pPr>
            <a:r>
              <a:rPr lang="en-US" sz="2000" b="1" dirty="0" smtClean="0"/>
              <a:t>28 </a:t>
            </a:r>
            <a:r>
              <a:rPr lang="de-DE" sz="2000" dirty="0"/>
              <a:t>S</a:t>
            </a:r>
            <a:r>
              <a:rPr lang="de-DE" sz="2000" dirty="0" smtClean="0"/>
              <a:t>o </a:t>
            </a:r>
            <a:r>
              <a:rPr lang="de-DE" sz="2000" dirty="0"/>
              <a:t>will ich euch im Grimm entgegen wandeln und will euch </a:t>
            </a:r>
            <a:r>
              <a:rPr lang="de-DE" sz="2000" b="1" dirty="0">
                <a:solidFill>
                  <a:srgbClr val="C00000"/>
                </a:solidFill>
              </a:rPr>
              <a:t>siebenmal</a:t>
            </a:r>
            <a:r>
              <a:rPr lang="de-DE" sz="2000" dirty="0"/>
              <a:t> mehr strafen um eure </a:t>
            </a:r>
            <a:r>
              <a:rPr lang="de-DE" sz="2000" dirty="0" smtClean="0"/>
              <a:t>Sünden.</a:t>
            </a:r>
            <a:r>
              <a:rPr lang="en-US" dirty="0" smtClean="0"/>
              <a:t>				</a:t>
            </a:r>
            <a:endParaRPr lang="de-DE" dirty="0"/>
          </a:p>
        </p:txBody>
      </p:sp>
    </p:spTree>
    <p:extLst>
      <p:ext uri="{BB962C8B-B14F-4D97-AF65-F5344CB8AC3E}">
        <p14:creationId xmlns:p14="http://schemas.microsoft.com/office/powerpoint/2010/main" val="39313454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siebenfache </a:t>
            </a:r>
            <a:r>
              <a:rPr lang="de-DE" dirty="0" err="1" smtClean="0"/>
              <a:t>Besprengung</a:t>
            </a:r>
            <a:r>
              <a:rPr lang="de-DE" dirty="0" smtClean="0"/>
              <a:t> durch den Priester</a:t>
            </a:r>
            <a:endParaRPr lang="de-DE" dirty="0"/>
          </a:p>
        </p:txBody>
      </p:sp>
      <p:sp>
        <p:nvSpPr>
          <p:cNvPr id="3" name="Inhaltsplatzhalter 2"/>
          <p:cNvSpPr>
            <a:spLocks noGrp="1"/>
          </p:cNvSpPr>
          <p:nvPr>
            <p:ph idx="1"/>
          </p:nvPr>
        </p:nvSpPr>
        <p:spPr>
          <a:xfrm>
            <a:off x="1154953" y="2382253"/>
            <a:ext cx="8970121" cy="4809122"/>
          </a:xfrm>
        </p:spPr>
        <p:txBody>
          <a:bodyPr>
            <a:normAutofit lnSpcReduction="10000"/>
          </a:bodyPr>
          <a:lstStyle/>
          <a:p>
            <a:pPr marL="0" indent="0">
              <a:buNone/>
            </a:pPr>
            <a:r>
              <a:rPr lang="en-US" b="1" dirty="0" err="1" smtClean="0">
                <a:hlinkClick r:id="rId2"/>
              </a:rPr>
              <a:t>Levitikus</a:t>
            </a:r>
            <a:r>
              <a:rPr lang="en-US" b="1" dirty="0" smtClean="0">
                <a:hlinkClick r:id="rId2"/>
              </a:rPr>
              <a:t> 4:6</a:t>
            </a:r>
            <a:r>
              <a:rPr lang="en-US" b="1" dirty="0" smtClean="0"/>
              <a:t> </a:t>
            </a:r>
            <a:r>
              <a:rPr lang="de-DE" dirty="0"/>
              <a:t>und soll seinen Finger in das Blut tauchen und damit </a:t>
            </a:r>
            <a:r>
              <a:rPr lang="de-DE" b="1" dirty="0">
                <a:solidFill>
                  <a:srgbClr val="C00000"/>
                </a:solidFill>
              </a:rPr>
              <a:t>siebenmal</a:t>
            </a:r>
            <a:r>
              <a:rPr lang="de-DE" dirty="0"/>
              <a:t> sprengen vor dem HERRN, vor dem Vorhang im Heiligen</a:t>
            </a:r>
            <a:r>
              <a:rPr lang="de-DE" dirty="0" smtClean="0"/>
              <a:t>.</a:t>
            </a:r>
            <a:endParaRPr lang="en-US" dirty="0"/>
          </a:p>
          <a:p>
            <a:pPr marL="0" indent="0">
              <a:buNone/>
            </a:pPr>
            <a:r>
              <a:rPr lang="en-US" b="1" dirty="0" err="1" smtClean="0">
                <a:hlinkClick r:id="rId2"/>
              </a:rPr>
              <a:t>Levitikus</a:t>
            </a:r>
            <a:r>
              <a:rPr lang="en-US" b="1" dirty="0" smtClean="0">
                <a:hlinkClick r:id="rId2"/>
              </a:rPr>
              <a:t> 8:11</a:t>
            </a:r>
            <a:r>
              <a:rPr lang="en-US" b="1" dirty="0" smtClean="0"/>
              <a:t> </a:t>
            </a:r>
            <a:r>
              <a:rPr lang="de-DE" dirty="0"/>
              <a:t>und sprengte damit </a:t>
            </a:r>
            <a:r>
              <a:rPr lang="de-DE" b="1" dirty="0">
                <a:solidFill>
                  <a:srgbClr val="C00000"/>
                </a:solidFill>
              </a:rPr>
              <a:t>siebenmal</a:t>
            </a:r>
            <a:r>
              <a:rPr lang="de-DE" dirty="0"/>
              <a:t> auf den Altar und salbte den Altar mit allem seinem Geräte, das </a:t>
            </a:r>
            <a:r>
              <a:rPr lang="de-DE" dirty="0" err="1"/>
              <a:t>Handfaß</a:t>
            </a:r>
            <a:r>
              <a:rPr lang="de-DE" dirty="0"/>
              <a:t> mit seinem Fuß, </a:t>
            </a:r>
            <a:r>
              <a:rPr lang="de-DE" dirty="0" smtClean="0"/>
              <a:t>dass </a:t>
            </a:r>
            <a:r>
              <a:rPr lang="de-DE" dirty="0"/>
              <a:t>es geweiht </a:t>
            </a:r>
            <a:r>
              <a:rPr lang="de-DE" dirty="0" smtClean="0"/>
              <a:t>würde.</a:t>
            </a:r>
          </a:p>
          <a:p>
            <a:pPr marL="0" indent="0">
              <a:buNone/>
            </a:pPr>
            <a:r>
              <a:rPr lang="en-US" b="1" dirty="0" err="1" smtClean="0">
                <a:hlinkClick r:id="rId2"/>
              </a:rPr>
              <a:t>Levitikus</a:t>
            </a:r>
            <a:r>
              <a:rPr lang="en-US" b="1" dirty="0" smtClean="0">
                <a:hlinkClick r:id="rId2"/>
              </a:rPr>
              <a:t> 14:27</a:t>
            </a:r>
            <a:r>
              <a:rPr lang="en-US" b="1" dirty="0" smtClean="0"/>
              <a:t> </a:t>
            </a:r>
            <a:r>
              <a:rPr lang="de-DE" dirty="0"/>
              <a:t>und mit seinem rechten Finger vom Öl, das in seiner linken Hand ist, </a:t>
            </a:r>
            <a:r>
              <a:rPr lang="de-DE" b="1" dirty="0">
                <a:solidFill>
                  <a:srgbClr val="C00000"/>
                </a:solidFill>
              </a:rPr>
              <a:t>siebenmal</a:t>
            </a:r>
            <a:r>
              <a:rPr lang="de-DE" dirty="0"/>
              <a:t> sprengen vor dem HERRN</a:t>
            </a:r>
            <a:r>
              <a:rPr lang="de-DE" dirty="0" smtClean="0"/>
              <a:t>.</a:t>
            </a:r>
          </a:p>
          <a:p>
            <a:pPr marL="0" indent="0">
              <a:buNone/>
            </a:pPr>
            <a:r>
              <a:rPr lang="en-US" b="1" dirty="0" err="1" smtClean="0">
                <a:hlinkClick r:id="rId3"/>
              </a:rPr>
              <a:t>Levitikus</a:t>
            </a:r>
            <a:r>
              <a:rPr lang="en-US" b="1" dirty="0" smtClean="0">
                <a:hlinkClick r:id="rId3"/>
              </a:rPr>
              <a:t> 14:51</a:t>
            </a:r>
            <a:r>
              <a:rPr lang="en-US" b="1" dirty="0" smtClean="0"/>
              <a:t> </a:t>
            </a:r>
            <a:r>
              <a:rPr lang="de-DE" dirty="0"/>
              <a:t>Und soll nehmen das Zedernholz, die </a:t>
            </a:r>
            <a:r>
              <a:rPr lang="de-DE" dirty="0" err="1"/>
              <a:t>scharlachfarbene</a:t>
            </a:r>
            <a:r>
              <a:rPr lang="de-DE" dirty="0"/>
              <a:t> Wolle, den </a:t>
            </a:r>
            <a:r>
              <a:rPr lang="de-DE" dirty="0" err="1"/>
              <a:t>Isop</a:t>
            </a:r>
            <a:r>
              <a:rPr lang="de-DE" dirty="0"/>
              <a:t> und den lebendigen Vogel, und in des geschlachteten Vogels Blut und in das frische Wasser tauchen, und das Haus </a:t>
            </a:r>
            <a:r>
              <a:rPr lang="de-DE" b="1" dirty="0">
                <a:solidFill>
                  <a:srgbClr val="C00000"/>
                </a:solidFill>
              </a:rPr>
              <a:t>siebenmal</a:t>
            </a:r>
            <a:r>
              <a:rPr lang="de-DE" dirty="0"/>
              <a:t> besprengen</a:t>
            </a:r>
            <a:r>
              <a:rPr lang="de-DE" dirty="0" smtClean="0"/>
              <a:t>.</a:t>
            </a:r>
          </a:p>
          <a:p>
            <a:pPr marL="0" indent="0">
              <a:buNone/>
            </a:pPr>
            <a:r>
              <a:rPr lang="en-US" b="1" dirty="0" err="1" smtClean="0">
                <a:hlinkClick r:id="rId4"/>
              </a:rPr>
              <a:t>Levitikus</a:t>
            </a:r>
            <a:r>
              <a:rPr lang="en-US" b="1" dirty="0" smtClean="0">
                <a:hlinkClick r:id="rId4"/>
              </a:rPr>
              <a:t> 16:14</a:t>
            </a:r>
            <a:r>
              <a:rPr lang="en-US" b="1" dirty="0" smtClean="0"/>
              <a:t> </a:t>
            </a:r>
            <a:r>
              <a:rPr lang="de-DE" dirty="0"/>
              <a:t>Und soll von dem Blut des Farren nehmen und es mit seinem Finger auf den Gnadenstuhl sprengen vornean; vor den Gnadenstuhl aber soll er </a:t>
            </a:r>
            <a:r>
              <a:rPr lang="de-DE" b="1" dirty="0">
                <a:solidFill>
                  <a:srgbClr val="C00000"/>
                </a:solidFill>
              </a:rPr>
              <a:t>siebenmal</a:t>
            </a:r>
            <a:r>
              <a:rPr lang="de-DE" dirty="0"/>
              <a:t> mit seinem Finger vom Blut sprengen</a:t>
            </a:r>
            <a:r>
              <a:rPr lang="de-DE" dirty="0" smtClean="0"/>
              <a:t>.</a:t>
            </a:r>
          </a:p>
          <a:p>
            <a:pPr marL="0" indent="0">
              <a:buNone/>
            </a:pPr>
            <a:r>
              <a:rPr lang="en-US" b="1" dirty="0" err="1" smtClean="0">
                <a:hlinkClick r:id="rId5"/>
              </a:rPr>
              <a:t>Levitikus</a:t>
            </a:r>
            <a:r>
              <a:rPr lang="en-US" b="1" dirty="0" smtClean="0">
                <a:hlinkClick r:id="rId5"/>
              </a:rPr>
              <a:t> 16:19</a:t>
            </a:r>
            <a:r>
              <a:rPr lang="en-US" b="1" dirty="0" smtClean="0"/>
              <a:t> </a:t>
            </a:r>
            <a:r>
              <a:rPr lang="de-DE" dirty="0"/>
              <a:t>und soll mit seinem Finger vom Blut darauf sprengen </a:t>
            </a:r>
            <a:r>
              <a:rPr lang="de-DE" b="1" dirty="0">
                <a:solidFill>
                  <a:srgbClr val="C00000"/>
                </a:solidFill>
              </a:rPr>
              <a:t>siebenmal</a:t>
            </a:r>
            <a:r>
              <a:rPr lang="de-DE" dirty="0"/>
              <a:t> und ihn reinigen und heiligen von der Unreinigkeit der Kinder Israel</a:t>
            </a:r>
            <a:r>
              <a:rPr lang="de-DE" dirty="0" smtClean="0"/>
              <a:t>.</a:t>
            </a:r>
            <a:r>
              <a:rPr lang="en-US" dirty="0" smtClean="0"/>
              <a:t> 											</a:t>
            </a:r>
            <a:endParaRPr lang="de-DE" dirty="0"/>
          </a:p>
        </p:txBody>
      </p:sp>
    </p:spTree>
    <p:extLst>
      <p:ext uri="{BB962C8B-B14F-4D97-AF65-F5344CB8AC3E}">
        <p14:creationId xmlns:p14="http://schemas.microsoft.com/office/powerpoint/2010/main" val="13079157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Siebenmal um Jericho herumziehen</a:t>
            </a:r>
            <a:endParaRPr lang="de-DE" dirty="0"/>
          </a:p>
        </p:txBody>
      </p:sp>
      <p:sp>
        <p:nvSpPr>
          <p:cNvPr id="3" name="Inhaltsplatzhalter 2"/>
          <p:cNvSpPr>
            <a:spLocks noGrp="1"/>
          </p:cNvSpPr>
          <p:nvPr>
            <p:ph idx="1"/>
          </p:nvPr>
        </p:nvSpPr>
        <p:spPr>
          <a:xfrm>
            <a:off x="1154954" y="2558716"/>
            <a:ext cx="9023762" cy="4544427"/>
          </a:xfrm>
        </p:spPr>
        <p:txBody>
          <a:bodyPr>
            <a:normAutofit/>
          </a:bodyPr>
          <a:lstStyle/>
          <a:p>
            <a:pPr marL="0" indent="0">
              <a:buNone/>
            </a:pPr>
            <a:r>
              <a:rPr lang="en-US" sz="2000" b="1" u="sng" dirty="0"/>
              <a:t>Joshua </a:t>
            </a:r>
            <a:r>
              <a:rPr lang="en-US" sz="2000" b="1" u="sng" dirty="0" smtClean="0"/>
              <a:t>6:4 u. 15,16</a:t>
            </a:r>
          </a:p>
          <a:p>
            <a:pPr marL="0" indent="0">
              <a:buNone/>
            </a:pPr>
            <a:r>
              <a:rPr lang="de-DE" sz="2000" dirty="0"/>
              <a:t>Und </a:t>
            </a:r>
            <a:r>
              <a:rPr lang="de-DE" sz="2000" dirty="0" smtClean="0"/>
              <a:t>lass </a:t>
            </a:r>
            <a:r>
              <a:rPr lang="de-DE" sz="2000" b="1" dirty="0">
                <a:solidFill>
                  <a:srgbClr val="C00000"/>
                </a:solidFill>
              </a:rPr>
              <a:t>sieben</a:t>
            </a:r>
            <a:r>
              <a:rPr lang="de-DE" sz="2000" dirty="0"/>
              <a:t> Priester </a:t>
            </a:r>
            <a:r>
              <a:rPr lang="de-DE" sz="2000" b="1" dirty="0">
                <a:solidFill>
                  <a:srgbClr val="C00000"/>
                </a:solidFill>
              </a:rPr>
              <a:t>sieben</a:t>
            </a:r>
            <a:r>
              <a:rPr lang="de-DE" sz="2000" dirty="0"/>
              <a:t> Posaunen des Halljahrs tragen vor der Lade her, und am </a:t>
            </a:r>
            <a:r>
              <a:rPr lang="de-DE" sz="2000" b="1" dirty="0">
                <a:solidFill>
                  <a:srgbClr val="C00000"/>
                </a:solidFill>
              </a:rPr>
              <a:t>siebenten</a:t>
            </a:r>
            <a:r>
              <a:rPr lang="de-DE" sz="2000" dirty="0"/>
              <a:t> Tage geht </a:t>
            </a:r>
            <a:r>
              <a:rPr lang="de-DE" sz="2000" b="1" dirty="0">
                <a:solidFill>
                  <a:srgbClr val="C00000"/>
                </a:solidFill>
              </a:rPr>
              <a:t>siebenmal</a:t>
            </a:r>
            <a:r>
              <a:rPr lang="de-DE" sz="2000" dirty="0"/>
              <a:t> um die Stadt, und </a:t>
            </a:r>
            <a:r>
              <a:rPr lang="de-DE" sz="2000" dirty="0" smtClean="0"/>
              <a:t>lass </a:t>
            </a:r>
            <a:r>
              <a:rPr lang="de-DE" sz="2000" dirty="0"/>
              <a:t>die Priester die Posaunen blasen. </a:t>
            </a:r>
            <a:endParaRPr lang="de-DE" sz="2000" dirty="0" smtClean="0"/>
          </a:p>
          <a:p>
            <a:pPr marL="0" indent="0">
              <a:buNone/>
            </a:pPr>
            <a:r>
              <a:rPr lang="de-DE" sz="2000" dirty="0" smtClean="0"/>
              <a:t>Am </a:t>
            </a:r>
            <a:r>
              <a:rPr lang="de-DE" sz="2000" b="1" dirty="0">
                <a:solidFill>
                  <a:srgbClr val="C00000"/>
                </a:solidFill>
              </a:rPr>
              <a:t>siebenten</a:t>
            </a:r>
            <a:r>
              <a:rPr lang="de-DE" sz="2000" dirty="0"/>
              <a:t> Tage aber, da die Morgenröte aufging, machten sie sich früh auf und gingen nach derselben Weise </a:t>
            </a:r>
            <a:r>
              <a:rPr lang="de-DE" sz="2000" b="1" dirty="0">
                <a:solidFill>
                  <a:srgbClr val="C00000"/>
                </a:solidFill>
              </a:rPr>
              <a:t>siebenmal</a:t>
            </a:r>
            <a:r>
              <a:rPr lang="de-DE" sz="2000" dirty="0"/>
              <a:t> um die Stadt, </a:t>
            </a:r>
            <a:r>
              <a:rPr lang="de-DE" sz="2000" dirty="0" smtClean="0"/>
              <a:t>dass </a:t>
            </a:r>
            <a:r>
              <a:rPr lang="de-DE" sz="2000" dirty="0"/>
              <a:t>sie desselben einen Tages </a:t>
            </a:r>
            <a:r>
              <a:rPr lang="de-DE" sz="2000" b="1" dirty="0">
                <a:solidFill>
                  <a:srgbClr val="C00000"/>
                </a:solidFill>
              </a:rPr>
              <a:t>siebenmal</a:t>
            </a:r>
            <a:r>
              <a:rPr lang="de-DE" sz="2000" dirty="0"/>
              <a:t> um die Stadt kamen. </a:t>
            </a:r>
            <a:r>
              <a:rPr lang="de-DE" sz="2000" dirty="0" smtClean="0"/>
              <a:t>Und </a:t>
            </a:r>
            <a:r>
              <a:rPr lang="de-DE" sz="2000" dirty="0"/>
              <a:t>beim </a:t>
            </a:r>
            <a:r>
              <a:rPr lang="de-DE" sz="2000" b="1" dirty="0">
                <a:solidFill>
                  <a:srgbClr val="C00000"/>
                </a:solidFill>
              </a:rPr>
              <a:t>siebentenmal</a:t>
            </a:r>
            <a:r>
              <a:rPr lang="de-DE" sz="2000" dirty="0"/>
              <a:t>, da die Priester die Posaunen bliesen, sprach Josua zum Volk: Macht ein Feldgeschrei; denn der HERR hat euch die Stadt gegeben. </a:t>
            </a:r>
          </a:p>
        </p:txBody>
      </p:sp>
    </p:spTree>
    <p:extLst>
      <p:ext uri="{BB962C8B-B14F-4D97-AF65-F5344CB8AC3E}">
        <p14:creationId xmlns:p14="http://schemas.microsoft.com/office/powerpoint/2010/main" val="976612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Siebenmal bei Elia und Elisa</a:t>
            </a:r>
            <a:endParaRPr lang="de-DE" dirty="0"/>
          </a:p>
        </p:txBody>
      </p:sp>
      <p:sp>
        <p:nvSpPr>
          <p:cNvPr id="3" name="Inhaltsplatzhalter 2"/>
          <p:cNvSpPr>
            <a:spLocks noGrp="1"/>
          </p:cNvSpPr>
          <p:nvPr>
            <p:ph idx="1"/>
          </p:nvPr>
        </p:nvSpPr>
        <p:spPr>
          <a:xfrm>
            <a:off x="1154953" y="2382253"/>
            <a:ext cx="8970121" cy="4809122"/>
          </a:xfrm>
        </p:spPr>
        <p:txBody>
          <a:bodyPr>
            <a:normAutofit/>
          </a:bodyPr>
          <a:lstStyle/>
          <a:p>
            <a:pPr marL="0" indent="0">
              <a:buNone/>
            </a:pPr>
            <a:r>
              <a:rPr lang="en-US" b="1" dirty="0" smtClean="0">
                <a:solidFill>
                  <a:schemeClr val="tx1">
                    <a:lumMod val="65000"/>
                    <a:lumOff val="35000"/>
                  </a:schemeClr>
                </a:solidFill>
                <a:hlinkClick r:id="rId2"/>
              </a:rPr>
              <a:t>1. </a:t>
            </a:r>
            <a:r>
              <a:rPr lang="en-US" b="1" dirty="0" err="1" smtClean="0">
                <a:solidFill>
                  <a:schemeClr val="tx1">
                    <a:lumMod val="65000"/>
                    <a:lumOff val="35000"/>
                  </a:schemeClr>
                </a:solidFill>
                <a:hlinkClick r:id="rId2"/>
              </a:rPr>
              <a:t>Könige</a:t>
            </a:r>
            <a:r>
              <a:rPr lang="en-US" b="1" dirty="0" smtClean="0">
                <a:solidFill>
                  <a:schemeClr val="tx1">
                    <a:lumMod val="65000"/>
                    <a:lumOff val="35000"/>
                  </a:schemeClr>
                </a:solidFill>
                <a:hlinkClick r:id="rId2"/>
              </a:rPr>
              <a:t> 18:43</a:t>
            </a:r>
            <a:r>
              <a:rPr lang="en-US" b="1" dirty="0" smtClean="0">
                <a:solidFill>
                  <a:schemeClr val="tx1">
                    <a:lumMod val="65000"/>
                    <a:lumOff val="35000"/>
                  </a:schemeClr>
                </a:solidFill>
              </a:rPr>
              <a:t> </a:t>
            </a:r>
            <a:r>
              <a:rPr lang="de-DE" dirty="0"/>
              <a:t>und sprach zu seinem Diener: Geh hinauf und schau zum Meer zu! Er ging hinauf und schaute und sprach: Es ist nichts da. Er sprach: Geh wieder hin </a:t>
            </a:r>
            <a:r>
              <a:rPr lang="de-DE" b="1" dirty="0">
                <a:solidFill>
                  <a:srgbClr val="C00000"/>
                </a:solidFill>
              </a:rPr>
              <a:t>siebenmal</a:t>
            </a:r>
            <a:r>
              <a:rPr lang="de-DE" dirty="0" smtClean="0"/>
              <a:t>!</a:t>
            </a:r>
            <a:endParaRPr lang="en-US" dirty="0"/>
          </a:p>
          <a:p>
            <a:pPr marL="0" indent="0">
              <a:buNone/>
            </a:pPr>
            <a:r>
              <a:rPr lang="en-US" b="1" dirty="0" smtClean="0">
                <a:hlinkClick r:id="rId3"/>
              </a:rPr>
              <a:t>2. </a:t>
            </a:r>
            <a:r>
              <a:rPr lang="en-US" b="1" dirty="0" err="1" smtClean="0">
                <a:hlinkClick r:id="rId3"/>
              </a:rPr>
              <a:t>Könige</a:t>
            </a:r>
            <a:r>
              <a:rPr lang="en-US" b="1" dirty="0" smtClean="0">
                <a:hlinkClick r:id="rId3"/>
              </a:rPr>
              <a:t> 4:35</a:t>
            </a:r>
            <a:r>
              <a:rPr lang="en-US" b="1" dirty="0" smtClean="0"/>
              <a:t> </a:t>
            </a:r>
            <a:r>
              <a:rPr lang="de-DE" dirty="0"/>
              <a:t>Er aber stand wieder auf und ging im Haus einmal hierher und daher und stieg hinauf und breitete sich über ihn. Da schnaubte der Knabe </a:t>
            </a:r>
            <a:r>
              <a:rPr lang="de-DE" b="1" dirty="0">
                <a:solidFill>
                  <a:srgbClr val="C00000"/>
                </a:solidFill>
              </a:rPr>
              <a:t>siebenmal</a:t>
            </a:r>
            <a:r>
              <a:rPr lang="de-DE" dirty="0"/>
              <a:t>; darnach tat der Knabe seine Augen auf</a:t>
            </a:r>
            <a:r>
              <a:rPr lang="de-DE" dirty="0" smtClean="0"/>
              <a:t>.</a:t>
            </a:r>
            <a:endParaRPr lang="en-US" dirty="0"/>
          </a:p>
          <a:p>
            <a:pPr marL="0" indent="0">
              <a:buNone/>
            </a:pPr>
            <a:r>
              <a:rPr lang="en-US" b="1" dirty="0" smtClean="0">
                <a:hlinkClick r:id="rId4"/>
              </a:rPr>
              <a:t>2. </a:t>
            </a:r>
            <a:r>
              <a:rPr lang="en-US" b="1" dirty="0" err="1" smtClean="0">
                <a:hlinkClick r:id="rId4"/>
              </a:rPr>
              <a:t>Könige</a:t>
            </a:r>
            <a:r>
              <a:rPr lang="en-US" b="1" dirty="0" smtClean="0">
                <a:hlinkClick r:id="rId4"/>
              </a:rPr>
              <a:t> 5:10</a:t>
            </a:r>
            <a:r>
              <a:rPr lang="en-US" b="1" dirty="0" smtClean="0"/>
              <a:t> </a:t>
            </a:r>
            <a:r>
              <a:rPr lang="de-DE" dirty="0"/>
              <a:t>Da sandte Elisa einen Boten zu ihm und ließ ihm sagen: Gehe hin und wasche dich </a:t>
            </a:r>
            <a:r>
              <a:rPr lang="de-DE" b="1" dirty="0">
                <a:solidFill>
                  <a:srgbClr val="C00000"/>
                </a:solidFill>
              </a:rPr>
              <a:t>siebenmal</a:t>
            </a:r>
            <a:r>
              <a:rPr lang="de-DE" dirty="0"/>
              <a:t> im Jordan, so wird dir dein Fleisch wieder erstattet und rein werden</a:t>
            </a:r>
            <a:r>
              <a:rPr lang="de-DE" dirty="0" smtClean="0"/>
              <a:t>.</a:t>
            </a:r>
          </a:p>
          <a:p>
            <a:pPr marL="0" indent="0">
              <a:buNone/>
            </a:pPr>
            <a:r>
              <a:rPr lang="en-US" b="1" dirty="0" smtClean="0">
                <a:hlinkClick r:id="rId5"/>
              </a:rPr>
              <a:t>2. </a:t>
            </a:r>
            <a:r>
              <a:rPr lang="en-US" b="1" dirty="0" err="1" smtClean="0">
                <a:hlinkClick r:id="rId5"/>
              </a:rPr>
              <a:t>Könige</a:t>
            </a:r>
            <a:r>
              <a:rPr lang="en-US" b="1" dirty="0" smtClean="0">
                <a:hlinkClick r:id="rId5"/>
              </a:rPr>
              <a:t> 5:14</a:t>
            </a:r>
            <a:r>
              <a:rPr lang="en-US" b="1" dirty="0" smtClean="0"/>
              <a:t> </a:t>
            </a:r>
            <a:r>
              <a:rPr lang="de-DE" dirty="0"/>
              <a:t>Da stieg er ab und taufte sich im Jordan </a:t>
            </a:r>
            <a:r>
              <a:rPr lang="de-DE" b="1" dirty="0">
                <a:solidFill>
                  <a:srgbClr val="C00000"/>
                </a:solidFill>
              </a:rPr>
              <a:t>siebenmal</a:t>
            </a:r>
            <a:r>
              <a:rPr lang="de-DE" dirty="0"/>
              <a:t>, wie der Mann Gottes geredet hatte; und sein Fleisch ward wieder erstattet wie das Fleisch eines jungen Knaben, und er ward rein</a:t>
            </a:r>
            <a:r>
              <a:rPr lang="de-DE" dirty="0" smtClean="0"/>
              <a:t>.</a:t>
            </a:r>
            <a:endParaRPr lang="de-DE" dirty="0"/>
          </a:p>
        </p:txBody>
      </p:sp>
    </p:spTree>
    <p:extLst>
      <p:ext uri="{BB962C8B-B14F-4D97-AF65-F5344CB8AC3E}">
        <p14:creationId xmlns:p14="http://schemas.microsoft.com/office/powerpoint/2010/main" val="27401355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Siebenmal in Daniel</a:t>
            </a:r>
            <a:endParaRPr lang="de-DE" dirty="0"/>
          </a:p>
        </p:txBody>
      </p:sp>
      <p:sp>
        <p:nvSpPr>
          <p:cNvPr id="3" name="Inhaltsplatzhalter 2"/>
          <p:cNvSpPr>
            <a:spLocks noGrp="1"/>
          </p:cNvSpPr>
          <p:nvPr>
            <p:ph idx="1"/>
          </p:nvPr>
        </p:nvSpPr>
        <p:spPr>
          <a:xfrm>
            <a:off x="1154954" y="2406316"/>
            <a:ext cx="9036796" cy="4823159"/>
          </a:xfrm>
        </p:spPr>
        <p:txBody>
          <a:bodyPr>
            <a:normAutofit/>
          </a:bodyPr>
          <a:lstStyle/>
          <a:p>
            <a:pPr marL="0" indent="0">
              <a:buNone/>
            </a:pPr>
            <a:r>
              <a:rPr lang="en-US" b="1" dirty="0">
                <a:hlinkClick r:id="rId2"/>
              </a:rPr>
              <a:t>Daniel 3:19</a:t>
            </a:r>
            <a:endParaRPr lang="en-US" b="1" dirty="0"/>
          </a:p>
          <a:p>
            <a:pPr marL="0" indent="0">
              <a:buNone/>
            </a:pPr>
            <a:r>
              <a:rPr lang="de-DE" dirty="0"/>
              <a:t>Da ward Nebukadnezar voll Grimms, und sein Angesicht verstellte sich wider </a:t>
            </a:r>
            <a:r>
              <a:rPr lang="de-DE" dirty="0" err="1"/>
              <a:t>Sadrach</a:t>
            </a:r>
            <a:r>
              <a:rPr lang="de-DE" dirty="0"/>
              <a:t>, </a:t>
            </a:r>
            <a:r>
              <a:rPr lang="de-DE" dirty="0" err="1"/>
              <a:t>Mesach</a:t>
            </a:r>
            <a:r>
              <a:rPr lang="de-DE" dirty="0"/>
              <a:t> und Abed-</a:t>
            </a:r>
            <a:r>
              <a:rPr lang="de-DE" dirty="0" err="1"/>
              <a:t>Nego</a:t>
            </a:r>
            <a:r>
              <a:rPr lang="de-DE" dirty="0"/>
              <a:t>, und er befahl man sollte den Ofen </a:t>
            </a:r>
            <a:r>
              <a:rPr lang="de-DE" b="1" dirty="0">
                <a:solidFill>
                  <a:srgbClr val="C00000"/>
                </a:solidFill>
              </a:rPr>
              <a:t>siebenmal</a:t>
            </a:r>
            <a:r>
              <a:rPr lang="de-DE" dirty="0"/>
              <a:t> heißer machen, denn man sonst zu tun pflegte</a:t>
            </a:r>
            <a:r>
              <a:rPr lang="de-DE" dirty="0" smtClean="0"/>
              <a:t>.</a:t>
            </a:r>
          </a:p>
          <a:p>
            <a:pPr marL="0" indent="0">
              <a:buNone/>
            </a:pPr>
            <a:r>
              <a:rPr lang="en-US" b="1" dirty="0" smtClean="0">
                <a:hlinkClick r:id="rId3"/>
              </a:rPr>
              <a:t>Daniel </a:t>
            </a:r>
            <a:r>
              <a:rPr lang="en-US" b="1" dirty="0">
                <a:hlinkClick r:id="rId3"/>
              </a:rPr>
              <a:t>4:16</a:t>
            </a:r>
            <a:endParaRPr lang="en-US" b="1" dirty="0"/>
          </a:p>
          <a:p>
            <a:pPr marL="0" indent="0">
              <a:buNone/>
            </a:pPr>
            <a:r>
              <a:rPr lang="de-DE" dirty="0" smtClean="0"/>
              <a:t>und </a:t>
            </a:r>
            <a:r>
              <a:rPr lang="de-DE" dirty="0"/>
              <a:t>das menschliche Herz soll von ihm genommen und ein viehisches Herz ihm gegeben werden, bis </a:t>
            </a:r>
            <a:r>
              <a:rPr lang="de-DE" dirty="0" smtClean="0"/>
              <a:t>dass </a:t>
            </a:r>
            <a:r>
              <a:rPr lang="de-DE" b="1" dirty="0">
                <a:solidFill>
                  <a:srgbClr val="C00000"/>
                </a:solidFill>
              </a:rPr>
              <a:t>sieben</a:t>
            </a:r>
            <a:r>
              <a:rPr lang="de-DE" dirty="0"/>
              <a:t> Zeiten über ihn um sind.</a:t>
            </a:r>
            <a:br>
              <a:rPr lang="de-DE" dirty="0"/>
            </a:br>
            <a:endParaRPr lang="de-DE" dirty="0" smtClean="0"/>
          </a:p>
          <a:p>
            <a:pPr marL="0" indent="0">
              <a:buNone/>
            </a:pPr>
            <a:r>
              <a:rPr lang="en-US" b="1" dirty="0" smtClean="0">
                <a:hlinkClick r:id="rId4"/>
              </a:rPr>
              <a:t>Daniel </a:t>
            </a:r>
            <a:r>
              <a:rPr lang="en-US" b="1" dirty="0">
                <a:hlinkClick r:id="rId4"/>
              </a:rPr>
              <a:t>4:32</a:t>
            </a:r>
            <a:endParaRPr lang="en-US" b="1" dirty="0"/>
          </a:p>
          <a:p>
            <a:pPr marL="0" indent="0">
              <a:buNone/>
            </a:pPr>
            <a:r>
              <a:rPr lang="de-DE" dirty="0"/>
              <a:t>und man wird dich von den Leuten verstoßen, und sollst bei den Tieren, so auf dem Felde gehen, bleiben; Gras wird man dich essen lassen wie Ochsen, bis über dir </a:t>
            </a:r>
            <a:r>
              <a:rPr lang="de-DE" b="1" dirty="0">
                <a:solidFill>
                  <a:srgbClr val="C00000"/>
                </a:solidFill>
              </a:rPr>
              <a:t>sieben</a:t>
            </a:r>
            <a:r>
              <a:rPr lang="de-DE" dirty="0"/>
              <a:t> Zeiten um sind, auf </a:t>
            </a:r>
            <a:r>
              <a:rPr lang="de-DE" dirty="0" smtClean="0"/>
              <a:t>dass </a:t>
            </a:r>
            <a:r>
              <a:rPr lang="de-DE" dirty="0"/>
              <a:t>du erkennst, </a:t>
            </a:r>
            <a:r>
              <a:rPr lang="de-DE" dirty="0" smtClean="0"/>
              <a:t>dass </a:t>
            </a:r>
            <a:r>
              <a:rPr lang="de-DE" dirty="0"/>
              <a:t>der Höchste Gewalt hat über der Menschen Königreiche und gibt sie, wem er will</a:t>
            </a:r>
            <a:r>
              <a:rPr lang="de-DE" dirty="0" smtClean="0"/>
              <a:t>.</a:t>
            </a:r>
            <a:endParaRPr lang="de-DE" dirty="0"/>
          </a:p>
        </p:txBody>
      </p:sp>
    </p:spTree>
    <p:extLst>
      <p:ext uri="{BB962C8B-B14F-4D97-AF65-F5344CB8AC3E}">
        <p14:creationId xmlns:p14="http://schemas.microsoft.com/office/powerpoint/2010/main" val="30084508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Siebenmal in den Psalmen und Sprüchen</a:t>
            </a:r>
            <a:endParaRPr lang="de-DE" dirty="0"/>
          </a:p>
        </p:txBody>
      </p:sp>
      <p:sp>
        <p:nvSpPr>
          <p:cNvPr id="3" name="Inhaltsplatzhalter 2"/>
          <p:cNvSpPr>
            <a:spLocks noGrp="1"/>
          </p:cNvSpPr>
          <p:nvPr>
            <p:ph idx="1"/>
          </p:nvPr>
        </p:nvSpPr>
        <p:spPr>
          <a:xfrm>
            <a:off x="1154954" y="2462463"/>
            <a:ext cx="9036796" cy="4761998"/>
          </a:xfrm>
        </p:spPr>
        <p:txBody>
          <a:bodyPr>
            <a:normAutofit/>
          </a:bodyPr>
          <a:lstStyle/>
          <a:p>
            <a:pPr marL="0" indent="0">
              <a:buNone/>
            </a:pPr>
            <a:r>
              <a:rPr lang="en-US" b="1" dirty="0">
                <a:hlinkClick r:id="rId2"/>
              </a:rPr>
              <a:t>Psalm 12:6</a:t>
            </a:r>
            <a:endParaRPr lang="en-US" b="1" dirty="0"/>
          </a:p>
          <a:p>
            <a:pPr marL="0" indent="0">
              <a:buNone/>
            </a:pPr>
            <a:r>
              <a:rPr lang="de-DE" dirty="0" smtClean="0"/>
              <a:t>Die </a:t>
            </a:r>
            <a:r>
              <a:rPr lang="de-DE" dirty="0"/>
              <a:t>Rede des HERRN ist lauter wie durchläutert Silber im irdenen Tiegel, bewähret </a:t>
            </a:r>
            <a:r>
              <a:rPr lang="de-DE" b="1" dirty="0">
                <a:solidFill>
                  <a:srgbClr val="C00000"/>
                </a:solidFill>
              </a:rPr>
              <a:t>siebenmal</a:t>
            </a:r>
            <a:r>
              <a:rPr lang="de-DE" dirty="0" smtClean="0"/>
              <a:t>.</a:t>
            </a:r>
          </a:p>
          <a:p>
            <a:pPr marL="0" indent="0">
              <a:buNone/>
            </a:pPr>
            <a:endParaRPr lang="en-US" dirty="0"/>
          </a:p>
          <a:p>
            <a:pPr marL="0" indent="0">
              <a:buNone/>
            </a:pPr>
            <a:r>
              <a:rPr lang="en-US" b="1" dirty="0">
                <a:hlinkClick r:id="rId3"/>
              </a:rPr>
              <a:t>Psalm 119:164</a:t>
            </a:r>
            <a:endParaRPr lang="en-US" b="1" dirty="0"/>
          </a:p>
          <a:p>
            <a:pPr marL="0" indent="0">
              <a:buNone/>
            </a:pPr>
            <a:r>
              <a:rPr lang="de-DE" dirty="0"/>
              <a:t>Ich lobe dich des Tages </a:t>
            </a:r>
            <a:r>
              <a:rPr lang="de-DE" b="1" dirty="0">
                <a:solidFill>
                  <a:srgbClr val="C00000"/>
                </a:solidFill>
              </a:rPr>
              <a:t>siebenmal</a:t>
            </a:r>
            <a:r>
              <a:rPr lang="de-DE" dirty="0"/>
              <a:t> um der Rechte willen deiner </a:t>
            </a:r>
            <a:r>
              <a:rPr lang="de-DE" dirty="0" smtClean="0"/>
              <a:t>Gerechtigkeit.</a:t>
            </a:r>
            <a:endParaRPr lang="en-US" dirty="0" smtClean="0"/>
          </a:p>
          <a:p>
            <a:pPr marL="0" indent="0">
              <a:buNone/>
            </a:pPr>
            <a:endParaRPr lang="en-US" dirty="0"/>
          </a:p>
          <a:p>
            <a:pPr marL="0" indent="0">
              <a:buNone/>
            </a:pPr>
            <a:r>
              <a:rPr lang="en-US" b="1" dirty="0" err="1" smtClean="0">
                <a:hlinkClick r:id="rId4"/>
              </a:rPr>
              <a:t>Sprüche</a:t>
            </a:r>
            <a:r>
              <a:rPr lang="en-US" b="1" dirty="0" smtClean="0">
                <a:hlinkClick r:id="rId4"/>
              </a:rPr>
              <a:t> </a:t>
            </a:r>
            <a:r>
              <a:rPr lang="en-US" b="1" dirty="0">
                <a:hlinkClick r:id="rId4"/>
              </a:rPr>
              <a:t>24:16</a:t>
            </a:r>
            <a:endParaRPr lang="en-US" b="1" dirty="0"/>
          </a:p>
          <a:p>
            <a:pPr marL="0" indent="0">
              <a:buNone/>
            </a:pPr>
            <a:r>
              <a:rPr lang="de-DE" dirty="0"/>
              <a:t>Denn ein Gerechter fällt </a:t>
            </a:r>
            <a:r>
              <a:rPr lang="de-DE" b="1" dirty="0">
                <a:solidFill>
                  <a:srgbClr val="C00000"/>
                </a:solidFill>
              </a:rPr>
              <a:t>siebenmal</a:t>
            </a:r>
            <a:r>
              <a:rPr lang="de-DE" dirty="0"/>
              <a:t> und steht wieder auf; aber die Gottlosen versinken im Unglück</a:t>
            </a:r>
            <a:r>
              <a:rPr lang="de-DE" dirty="0" smtClean="0"/>
              <a:t>.</a:t>
            </a:r>
            <a:endParaRPr lang="en-US" dirty="0"/>
          </a:p>
          <a:p>
            <a:pPr marL="0" indent="0">
              <a:buNone/>
            </a:pPr>
            <a:endParaRPr lang="de-DE" dirty="0"/>
          </a:p>
        </p:txBody>
      </p:sp>
    </p:spTree>
    <p:extLst>
      <p:ext uri="{BB962C8B-B14F-4D97-AF65-F5344CB8AC3E}">
        <p14:creationId xmlns:p14="http://schemas.microsoft.com/office/powerpoint/2010/main" val="42661311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7 in den Evangelien</a:t>
            </a:r>
            <a:endParaRPr lang="de-DE" dirty="0"/>
          </a:p>
        </p:txBody>
      </p:sp>
      <p:sp>
        <p:nvSpPr>
          <p:cNvPr id="3" name="Inhaltsplatzhalter 2"/>
          <p:cNvSpPr>
            <a:spLocks noGrp="1"/>
          </p:cNvSpPr>
          <p:nvPr>
            <p:ph idx="1"/>
          </p:nvPr>
        </p:nvSpPr>
        <p:spPr>
          <a:xfrm>
            <a:off x="1154953" y="2534653"/>
            <a:ext cx="8970121" cy="5856872"/>
          </a:xfrm>
        </p:spPr>
        <p:txBody>
          <a:bodyPr>
            <a:normAutofit/>
          </a:bodyPr>
          <a:lstStyle/>
          <a:p>
            <a:pPr marL="0" indent="0">
              <a:buNone/>
            </a:pPr>
            <a:r>
              <a:rPr lang="en-US" b="1" u="sng" dirty="0" smtClean="0"/>
              <a:t>Markus 8, 5-9</a:t>
            </a:r>
          </a:p>
          <a:p>
            <a:pPr marL="0" indent="0">
              <a:buNone/>
            </a:pPr>
            <a:r>
              <a:rPr lang="de-DE" dirty="0"/>
              <a:t>Und er fragte sie: Wieviel habt ihr Brote? Sie sprachen: </a:t>
            </a:r>
            <a:r>
              <a:rPr lang="de-DE" b="1" dirty="0">
                <a:solidFill>
                  <a:srgbClr val="C00000"/>
                </a:solidFill>
              </a:rPr>
              <a:t>Sieben</a:t>
            </a:r>
            <a:r>
              <a:rPr lang="de-DE" dirty="0"/>
              <a:t>. </a:t>
            </a:r>
            <a:endParaRPr lang="de-DE" b="1" dirty="0"/>
          </a:p>
          <a:p>
            <a:pPr marL="0" indent="0">
              <a:buNone/>
            </a:pPr>
            <a:r>
              <a:rPr lang="de-DE" dirty="0" smtClean="0"/>
              <a:t>Und </a:t>
            </a:r>
            <a:r>
              <a:rPr lang="de-DE" dirty="0"/>
              <a:t>er gebot dem Volk, </a:t>
            </a:r>
            <a:r>
              <a:rPr lang="de-DE" dirty="0" smtClean="0"/>
              <a:t>dass </a:t>
            </a:r>
            <a:r>
              <a:rPr lang="de-DE" dirty="0"/>
              <a:t>sie sich auf der Erde lagerten. Und er nahm die </a:t>
            </a:r>
            <a:r>
              <a:rPr lang="de-DE" b="1" dirty="0">
                <a:solidFill>
                  <a:srgbClr val="C00000"/>
                </a:solidFill>
              </a:rPr>
              <a:t>sieben</a:t>
            </a:r>
            <a:r>
              <a:rPr lang="de-DE" dirty="0"/>
              <a:t> Brote und dankte und brach sie und gab sie seinen Jüngern, </a:t>
            </a:r>
            <a:r>
              <a:rPr lang="de-DE" dirty="0" smtClean="0"/>
              <a:t>dass </a:t>
            </a:r>
            <a:r>
              <a:rPr lang="de-DE" dirty="0"/>
              <a:t>sie dieselben vorlegten; und sie legten dem Volk vor. </a:t>
            </a:r>
            <a:endParaRPr lang="de-DE" b="1" dirty="0"/>
          </a:p>
          <a:p>
            <a:pPr marL="0" indent="0">
              <a:buNone/>
            </a:pPr>
            <a:r>
              <a:rPr lang="de-DE" dirty="0" smtClean="0"/>
              <a:t>Und </a:t>
            </a:r>
            <a:r>
              <a:rPr lang="de-DE" dirty="0"/>
              <a:t>hatten ein wenig Fischlein; und er dankte und hieß die auch vortragen. </a:t>
            </a:r>
            <a:endParaRPr lang="de-DE" dirty="0" smtClean="0"/>
          </a:p>
          <a:p>
            <a:pPr marL="0" indent="0">
              <a:buNone/>
            </a:pPr>
            <a:r>
              <a:rPr lang="de-DE" dirty="0" smtClean="0"/>
              <a:t>Sie </a:t>
            </a:r>
            <a:r>
              <a:rPr lang="de-DE" dirty="0"/>
              <a:t>aßen aber und wurden satt; und hoben die übrigen Brocken auf, </a:t>
            </a:r>
            <a:r>
              <a:rPr lang="de-DE" b="1" dirty="0">
                <a:solidFill>
                  <a:srgbClr val="C00000"/>
                </a:solidFill>
              </a:rPr>
              <a:t>sieben</a:t>
            </a:r>
            <a:r>
              <a:rPr lang="de-DE" dirty="0"/>
              <a:t> Körbe. </a:t>
            </a:r>
            <a:endParaRPr lang="de-DE" dirty="0" smtClean="0"/>
          </a:p>
          <a:p>
            <a:pPr marL="0" indent="0">
              <a:buNone/>
            </a:pPr>
            <a:r>
              <a:rPr lang="de-DE" dirty="0" smtClean="0"/>
              <a:t>Und </a:t>
            </a:r>
            <a:r>
              <a:rPr lang="de-DE" dirty="0"/>
              <a:t>ihrer waren bei viertausend, die da gegessen hatten; und er ließ sie von </a:t>
            </a:r>
            <a:r>
              <a:rPr lang="de-DE" dirty="0" smtClean="0"/>
              <a:t>sich.</a:t>
            </a:r>
            <a:endParaRPr lang="de-DE" dirty="0"/>
          </a:p>
        </p:txBody>
      </p:sp>
    </p:spTree>
    <p:extLst>
      <p:ext uri="{BB962C8B-B14F-4D97-AF65-F5344CB8AC3E}">
        <p14:creationId xmlns:p14="http://schemas.microsoft.com/office/powerpoint/2010/main" val="7590427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7 in den </a:t>
            </a:r>
            <a:r>
              <a:rPr lang="de-DE" dirty="0" smtClean="0"/>
              <a:t>Evangelien</a:t>
            </a:r>
            <a:endParaRPr lang="de-DE" dirty="0"/>
          </a:p>
        </p:txBody>
      </p:sp>
      <p:sp>
        <p:nvSpPr>
          <p:cNvPr id="3" name="Inhaltsplatzhalter 2"/>
          <p:cNvSpPr>
            <a:spLocks noGrp="1"/>
          </p:cNvSpPr>
          <p:nvPr>
            <p:ph idx="1"/>
          </p:nvPr>
        </p:nvSpPr>
        <p:spPr>
          <a:xfrm>
            <a:off x="1154953" y="2518612"/>
            <a:ext cx="8970121" cy="5872914"/>
          </a:xfrm>
        </p:spPr>
        <p:txBody>
          <a:bodyPr>
            <a:normAutofit/>
          </a:bodyPr>
          <a:lstStyle/>
          <a:p>
            <a:pPr marL="0" indent="0">
              <a:buNone/>
            </a:pPr>
            <a:r>
              <a:rPr lang="en-US" b="1" u="sng" dirty="0" err="1" smtClean="0"/>
              <a:t>Matthäus</a:t>
            </a:r>
            <a:r>
              <a:rPr lang="en-US" b="1" u="sng" dirty="0" smtClean="0"/>
              <a:t> 22, 25-30</a:t>
            </a:r>
          </a:p>
          <a:p>
            <a:pPr marL="0" indent="0">
              <a:buNone/>
            </a:pPr>
            <a:r>
              <a:rPr lang="de-DE" dirty="0"/>
              <a:t>Nun sind bei uns gewesen </a:t>
            </a:r>
            <a:r>
              <a:rPr lang="de-DE" b="1" dirty="0">
                <a:solidFill>
                  <a:srgbClr val="C00000"/>
                </a:solidFill>
              </a:rPr>
              <a:t>sieben</a:t>
            </a:r>
            <a:r>
              <a:rPr lang="de-DE" dirty="0"/>
              <a:t> Brüder. Der erste freite und starb; und dieweil er nicht Samen hatte, ließ er sein Weib seinem Bruder; </a:t>
            </a:r>
            <a:endParaRPr lang="de-DE" b="1" dirty="0"/>
          </a:p>
          <a:p>
            <a:pPr marL="0" indent="0">
              <a:buNone/>
            </a:pPr>
            <a:r>
              <a:rPr lang="de-DE" dirty="0" smtClean="0"/>
              <a:t>desgleichen </a:t>
            </a:r>
            <a:r>
              <a:rPr lang="de-DE" dirty="0"/>
              <a:t>der andere und der dritte bis an den </a:t>
            </a:r>
            <a:r>
              <a:rPr lang="de-DE" b="1" dirty="0">
                <a:solidFill>
                  <a:srgbClr val="C00000"/>
                </a:solidFill>
              </a:rPr>
              <a:t>siebenten</a:t>
            </a:r>
            <a:r>
              <a:rPr lang="de-DE" dirty="0"/>
              <a:t>. </a:t>
            </a:r>
            <a:endParaRPr lang="de-DE" b="1" dirty="0"/>
          </a:p>
          <a:p>
            <a:pPr marL="0" indent="0">
              <a:buNone/>
            </a:pPr>
            <a:r>
              <a:rPr lang="de-DE" dirty="0" smtClean="0"/>
              <a:t>Zuletzt </a:t>
            </a:r>
            <a:r>
              <a:rPr lang="de-DE" dirty="0"/>
              <a:t>nach allen starb auch das Weib. </a:t>
            </a:r>
            <a:endParaRPr lang="de-DE" b="1" dirty="0"/>
          </a:p>
          <a:p>
            <a:pPr marL="0" indent="0">
              <a:buNone/>
            </a:pPr>
            <a:r>
              <a:rPr lang="de-DE" dirty="0" smtClean="0"/>
              <a:t>Nun </a:t>
            </a:r>
            <a:r>
              <a:rPr lang="de-DE" dirty="0"/>
              <a:t>in der Auferstehung, wes Weib wird sie sein unter den </a:t>
            </a:r>
            <a:r>
              <a:rPr lang="de-DE" b="1" dirty="0">
                <a:solidFill>
                  <a:srgbClr val="C00000"/>
                </a:solidFill>
              </a:rPr>
              <a:t>sieben</a:t>
            </a:r>
            <a:r>
              <a:rPr lang="de-DE" dirty="0"/>
              <a:t>? Sie haben sie ja alle gehabt.</a:t>
            </a:r>
            <a:br>
              <a:rPr lang="de-DE" dirty="0"/>
            </a:br>
            <a:r>
              <a:rPr lang="de-DE" dirty="0"/>
              <a:t/>
            </a:r>
            <a:br>
              <a:rPr lang="de-DE" dirty="0"/>
            </a:br>
            <a:r>
              <a:rPr lang="de-DE" dirty="0" smtClean="0"/>
              <a:t>Jesus </a:t>
            </a:r>
            <a:r>
              <a:rPr lang="de-DE" dirty="0"/>
              <a:t>aber antwortete und sprach zu ihnen: Ihr irrt und wisset die Schrift nicht, noch die Kraft Gottes. </a:t>
            </a:r>
            <a:endParaRPr lang="de-DE" b="1" dirty="0"/>
          </a:p>
          <a:p>
            <a:pPr marL="0" indent="0">
              <a:buNone/>
            </a:pPr>
            <a:r>
              <a:rPr lang="de-DE" dirty="0" smtClean="0"/>
              <a:t>In </a:t>
            </a:r>
            <a:r>
              <a:rPr lang="de-DE" dirty="0"/>
              <a:t>der Auferstehung werden sie weder freien noch sich freien lassen, sondern sie sind gleichwie die Engel Gottes im Himmel</a:t>
            </a:r>
            <a:r>
              <a:rPr lang="de-DE" dirty="0" smtClean="0"/>
              <a:t>.</a:t>
            </a:r>
            <a:endParaRPr lang="en-US"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37948583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7 in den </a:t>
            </a:r>
            <a:r>
              <a:rPr lang="de-DE" dirty="0" smtClean="0"/>
              <a:t>Evangelien</a:t>
            </a:r>
            <a:endParaRPr lang="de-DE" dirty="0"/>
          </a:p>
        </p:txBody>
      </p:sp>
      <p:sp>
        <p:nvSpPr>
          <p:cNvPr id="3" name="Inhaltsplatzhalter 2"/>
          <p:cNvSpPr>
            <a:spLocks noGrp="1"/>
          </p:cNvSpPr>
          <p:nvPr>
            <p:ph idx="1"/>
          </p:nvPr>
        </p:nvSpPr>
        <p:spPr>
          <a:xfrm>
            <a:off x="1154953" y="2542674"/>
            <a:ext cx="8970121" cy="5848851"/>
          </a:xfrm>
        </p:spPr>
        <p:txBody>
          <a:bodyPr>
            <a:normAutofit/>
          </a:bodyPr>
          <a:lstStyle/>
          <a:p>
            <a:pPr marL="0" indent="0">
              <a:buNone/>
            </a:pPr>
            <a:r>
              <a:rPr lang="en-US" b="1" u="sng" dirty="0" err="1" smtClean="0"/>
              <a:t>Matthäus</a:t>
            </a:r>
            <a:r>
              <a:rPr lang="en-US" b="1" u="sng" dirty="0" smtClean="0"/>
              <a:t> 18, 21-22</a:t>
            </a:r>
          </a:p>
          <a:p>
            <a:pPr marL="0" indent="0">
              <a:buNone/>
            </a:pPr>
            <a:r>
              <a:rPr lang="de-DE" dirty="0"/>
              <a:t>Da trat Petrus zu ihm und sprach: HERR, wie oft </a:t>
            </a:r>
            <a:r>
              <a:rPr lang="de-DE" dirty="0" smtClean="0"/>
              <a:t>muss </a:t>
            </a:r>
            <a:r>
              <a:rPr lang="de-DE" dirty="0"/>
              <a:t>ich denn meinem Bruder, der an mir sündigt, vergeben? Ist's genug </a:t>
            </a:r>
            <a:r>
              <a:rPr lang="de-DE" b="1" dirty="0" smtClean="0">
                <a:solidFill>
                  <a:srgbClr val="C00000"/>
                </a:solidFill>
              </a:rPr>
              <a:t>siebenmal</a:t>
            </a:r>
            <a:r>
              <a:rPr lang="de-DE" dirty="0" smtClean="0"/>
              <a:t>?</a:t>
            </a:r>
            <a:endParaRPr lang="de-DE" b="1" dirty="0"/>
          </a:p>
          <a:p>
            <a:pPr marL="0" indent="0">
              <a:buNone/>
            </a:pPr>
            <a:r>
              <a:rPr lang="de-DE" dirty="0" smtClean="0"/>
              <a:t>Jesus </a:t>
            </a:r>
            <a:r>
              <a:rPr lang="de-DE" dirty="0"/>
              <a:t>sprach zu ihm: Ich sage dir: Nicht </a:t>
            </a:r>
            <a:r>
              <a:rPr lang="de-DE" b="1" dirty="0">
                <a:solidFill>
                  <a:srgbClr val="C00000"/>
                </a:solidFill>
              </a:rPr>
              <a:t>siebenmal</a:t>
            </a:r>
            <a:r>
              <a:rPr lang="de-DE" dirty="0"/>
              <a:t>, sondern </a:t>
            </a:r>
            <a:r>
              <a:rPr lang="de-DE" b="1" dirty="0">
                <a:solidFill>
                  <a:srgbClr val="C00000"/>
                </a:solidFill>
              </a:rPr>
              <a:t>siebzigmal</a:t>
            </a:r>
            <a:r>
              <a:rPr lang="de-DE" dirty="0"/>
              <a:t> </a:t>
            </a:r>
            <a:r>
              <a:rPr lang="de-DE" b="1" dirty="0">
                <a:solidFill>
                  <a:srgbClr val="C00000"/>
                </a:solidFill>
              </a:rPr>
              <a:t>siebenmal</a:t>
            </a:r>
            <a:r>
              <a:rPr lang="de-DE" dirty="0" smtClean="0"/>
              <a:t>.</a:t>
            </a: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34252962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7 in den </a:t>
            </a:r>
            <a:r>
              <a:rPr lang="de-DE" dirty="0" smtClean="0"/>
              <a:t>Evangelien</a:t>
            </a:r>
            <a:endParaRPr lang="de-DE" dirty="0"/>
          </a:p>
        </p:txBody>
      </p:sp>
      <p:sp>
        <p:nvSpPr>
          <p:cNvPr id="3" name="Inhaltsplatzhalter 2"/>
          <p:cNvSpPr>
            <a:spLocks noGrp="1"/>
          </p:cNvSpPr>
          <p:nvPr>
            <p:ph idx="1"/>
          </p:nvPr>
        </p:nvSpPr>
        <p:spPr>
          <a:xfrm>
            <a:off x="1154953" y="2582779"/>
            <a:ext cx="8970121" cy="5808746"/>
          </a:xfrm>
        </p:spPr>
        <p:txBody>
          <a:bodyPr>
            <a:normAutofit/>
          </a:bodyPr>
          <a:lstStyle/>
          <a:p>
            <a:pPr marL="0" indent="0">
              <a:buNone/>
            </a:pPr>
            <a:r>
              <a:rPr lang="en-US" b="1" u="sng" dirty="0" err="1"/>
              <a:t>Matthäus</a:t>
            </a:r>
            <a:r>
              <a:rPr lang="en-US" b="1" u="sng" dirty="0"/>
              <a:t> 18, 21-22</a:t>
            </a:r>
          </a:p>
          <a:p>
            <a:pPr marL="0" indent="0">
              <a:buNone/>
            </a:pPr>
            <a:r>
              <a:rPr lang="de-DE" dirty="0"/>
              <a:t>Da trat Petrus zu ihm und sprach: HERR, wie oft </a:t>
            </a:r>
            <a:r>
              <a:rPr lang="de-DE" dirty="0" smtClean="0"/>
              <a:t>muss </a:t>
            </a:r>
            <a:r>
              <a:rPr lang="de-DE" dirty="0"/>
              <a:t>ich denn meinem Bruder, der an mir sündigt, vergeben? Ist's genug </a:t>
            </a:r>
            <a:r>
              <a:rPr lang="de-DE" b="1" dirty="0">
                <a:solidFill>
                  <a:srgbClr val="C00000"/>
                </a:solidFill>
              </a:rPr>
              <a:t>siebenmal</a:t>
            </a:r>
            <a:r>
              <a:rPr lang="de-DE" dirty="0"/>
              <a:t>?</a:t>
            </a:r>
            <a:endParaRPr lang="de-DE" b="1" dirty="0"/>
          </a:p>
          <a:p>
            <a:pPr marL="0" indent="0">
              <a:buNone/>
            </a:pPr>
            <a:r>
              <a:rPr lang="de-DE" dirty="0"/>
              <a:t>Jesus sprach zu ihm: Ich sage dir: Nicht </a:t>
            </a:r>
            <a:r>
              <a:rPr lang="de-DE" b="1" dirty="0">
                <a:solidFill>
                  <a:srgbClr val="C00000"/>
                </a:solidFill>
              </a:rPr>
              <a:t>siebenmal</a:t>
            </a:r>
            <a:r>
              <a:rPr lang="de-DE" dirty="0"/>
              <a:t>, sondern </a:t>
            </a:r>
            <a:r>
              <a:rPr lang="de-DE" b="1" dirty="0">
                <a:solidFill>
                  <a:srgbClr val="C00000"/>
                </a:solidFill>
              </a:rPr>
              <a:t>siebzigmal</a:t>
            </a:r>
            <a:r>
              <a:rPr lang="de-DE" dirty="0"/>
              <a:t> </a:t>
            </a:r>
            <a:r>
              <a:rPr lang="de-DE" b="1" dirty="0">
                <a:solidFill>
                  <a:srgbClr val="C00000"/>
                </a:solidFill>
              </a:rPr>
              <a:t>siebenmal</a:t>
            </a:r>
            <a:r>
              <a:rPr lang="de-DE" dirty="0" smtClean="0"/>
              <a:t>.</a:t>
            </a:r>
          </a:p>
          <a:p>
            <a:pPr marL="0" indent="0">
              <a:buNone/>
            </a:pPr>
            <a:endParaRPr lang="en-US" dirty="0"/>
          </a:p>
          <a:p>
            <a:pPr marL="0" indent="0">
              <a:buNone/>
            </a:pPr>
            <a:r>
              <a:rPr lang="en-US" b="1" u="sng" dirty="0" smtClean="0"/>
              <a:t>Genesis 4, 15 + 24</a:t>
            </a:r>
          </a:p>
          <a:p>
            <a:pPr marL="0" indent="0">
              <a:buNone/>
            </a:pPr>
            <a:r>
              <a:rPr lang="de-DE" dirty="0"/>
              <a:t>Aber der HERR sprach zu ihm: Nein; sondern wer </a:t>
            </a:r>
            <a:r>
              <a:rPr lang="de-DE" dirty="0" err="1"/>
              <a:t>Kain</a:t>
            </a:r>
            <a:r>
              <a:rPr lang="de-DE" dirty="0"/>
              <a:t> totschlägt, das soll </a:t>
            </a:r>
            <a:r>
              <a:rPr lang="de-DE" b="1" dirty="0">
                <a:solidFill>
                  <a:srgbClr val="C00000"/>
                </a:solidFill>
              </a:rPr>
              <a:t>siebenfältig</a:t>
            </a:r>
            <a:r>
              <a:rPr lang="de-DE" dirty="0"/>
              <a:t> gerächt werden. Und der HERR machte ein Zeichen an </a:t>
            </a:r>
            <a:r>
              <a:rPr lang="de-DE" dirty="0" err="1"/>
              <a:t>Kain</a:t>
            </a:r>
            <a:r>
              <a:rPr lang="de-DE" dirty="0"/>
              <a:t>, </a:t>
            </a:r>
            <a:r>
              <a:rPr lang="de-DE" dirty="0" smtClean="0"/>
              <a:t>dass </a:t>
            </a:r>
            <a:r>
              <a:rPr lang="de-DE" dirty="0"/>
              <a:t>ihn niemand erschlüge, wer ihn fände</a:t>
            </a:r>
            <a:r>
              <a:rPr lang="de-DE" dirty="0" smtClean="0"/>
              <a:t>.</a:t>
            </a:r>
          </a:p>
          <a:p>
            <a:pPr marL="0" indent="0">
              <a:buNone/>
            </a:pPr>
            <a:r>
              <a:rPr lang="de-DE" dirty="0" err="1"/>
              <a:t>Kain</a:t>
            </a:r>
            <a:r>
              <a:rPr lang="de-DE" dirty="0"/>
              <a:t> soll </a:t>
            </a:r>
            <a:r>
              <a:rPr lang="de-DE" b="1" dirty="0">
                <a:solidFill>
                  <a:srgbClr val="C00000"/>
                </a:solidFill>
              </a:rPr>
              <a:t>siebenmal</a:t>
            </a:r>
            <a:r>
              <a:rPr lang="de-DE" dirty="0"/>
              <a:t> gerächt werden, aber </a:t>
            </a:r>
            <a:r>
              <a:rPr lang="de-DE" dirty="0" err="1"/>
              <a:t>Lamech</a:t>
            </a:r>
            <a:r>
              <a:rPr lang="de-DE" dirty="0"/>
              <a:t> </a:t>
            </a:r>
            <a:r>
              <a:rPr lang="de-DE" b="1" dirty="0">
                <a:solidFill>
                  <a:srgbClr val="C00000"/>
                </a:solidFill>
              </a:rPr>
              <a:t>siebenundsiebzigmal</a:t>
            </a:r>
            <a:r>
              <a:rPr lang="de-DE" dirty="0"/>
              <a:t>.</a:t>
            </a:r>
            <a:r>
              <a:rPr lang="en-US" dirty="0" smtClean="0"/>
              <a:t> </a:t>
            </a:r>
            <a:endParaRPr lang="en-US" dirty="0"/>
          </a:p>
          <a:p>
            <a:pPr marL="0" indent="0">
              <a:buNone/>
            </a:pPr>
            <a:endParaRPr lang="en-US" dirty="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40866099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7 in den </a:t>
            </a:r>
            <a:r>
              <a:rPr lang="de-DE" dirty="0" smtClean="0"/>
              <a:t>Evangelien</a:t>
            </a:r>
            <a:endParaRPr lang="de-DE" dirty="0"/>
          </a:p>
        </p:txBody>
      </p:sp>
      <p:sp>
        <p:nvSpPr>
          <p:cNvPr id="3" name="Inhaltsplatzhalter 2"/>
          <p:cNvSpPr>
            <a:spLocks noGrp="1"/>
          </p:cNvSpPr>
          <p:nvPr>
            <p:ph idx="1"/>
          </p:nvPr>
        </p:nvSpPr>
        <p:spPr>
          <a:xfrm>
            <a:off x="1154953" y="2590800"/>
            <a:ext cx="8970121" cy="5800725"/>
          </a:xfrm>
        </p:spPr>
        <p:txBody>
          <a:bodyPr>
            <a:normAutofit/>
          </a:bodyPr>
          <a:lstStyle/>
          <a:p>
            <a:pPr marL="0" indent="0">
              <a:buNone/>
            </a:pPr>
            <a:r>
              <a:rPr lang="en-US" b="1" u="sng" dirty="0" err="1" smtClean="0"/>
              <a:t>Matthäus</a:t>
            </a:r>
            <a:r>
              <a:rPr lang="en-US" b="1" u="sng" dirty="0" smtClean="0"/>
              <a:t> 12:45</a:t>
            </a:r>
          </a:p>
          <a:p>
            <a:pPr marL="0" indent="0">
              <a:buNone/>
            </a:pPr>
            <a:r>
              <a:rPr lang="de-DE" dirty="0"/>
              <a:t>So geht er hin und nimmt zu sich </a:t>
            </a:r>
            <a:r>
              <a:rPr lang="de-DE" b="1" dirty="0">
                <a:solidFill>
                  <a:srgbClr val="C00000"/>
                </a:solidFill>
              </a:rPr>
              <a:t>sieben</a:t>
            </a:r>
            <a:r>
              <a:rPr lang="de-DE" dirty="0"/>
              <a:t> andere Geister, die ärger sind denn er selbst; und wenn sie hineinkommen, wohnen sie allda; und es wird mit demselben Menschen hernach ärger, denn es zuvor war. Also wird's auch diesem argen Geschlecht gehen</a:t>
            </a:r>
            <a:r>
              <a:rPr lang="de-DE" dirty="0" smtClean="0"/>
              <a:t>.</a:t>
            </a:r>
            <a:endParaRPr lang="en-US" dirty="0" smtClean="0"/>
          </a:p>
          <a:p>
            <a:pPr marL="0" indent="0">
              <a:buNone/>
            </a:pPr>
            <a:r>
              <a:rPr lang="en-US" b="1" u="sng" dirty="0" smtClean="0"/>
              <a:t>Markus 16:9</a:t>
            </a:r>
          </a:p>
          <a:p>
            <a:pPr marL="0" indent="0">
              <a:buNone/>
            </a:pPr>
            <a:r>
              <a:rPr lang="de-DE" dirty="0" smtClean="0"/>
              <a:t>Jesus </a:t>
            </a:r>
            <a:r>
              <a:rPr lang="de-DE" dirty="0"/>
              <a:t>aber, da er auferstanden war früh am ersten Tag der Woche, erschien er am ersten der Maria Magdalena, von welcher er </a:t>
            </a:r>
            <a:r>
              <a:rPr lang="de-DE" b="1" dirty="0">
                <a:solidFill>
                  <a:srgbClr val="C00000"/>
                </a:solidFill>
              </a:rPr>
              <a:t>sieben</a:t>
            </a:r>
            <a:r>
              <a:rPr lang="de-DE" dirty="0"/>
              <a:t> Teufel ausgetrieben hatte</a:t>
            </a:r>
            <a:r>
              <a:rPr lang="de-DE" dirty="0" smtClean="0"/>
              <a:t>.</a:t>
            </a:r>
            <a:r>
              <a:rPr lang="en-US" dirty="0" smtClean="0"/>
              <a:t> 		</a:t>
            </a:r>
          </a:p>
          <a:p>
            <a:pPr marL="0" indent="0">
              <a:buNone/>
            </a:pPr>
            <a:r>
              <a:rPr lang="en-US" dirty="0" smtClean="0"/>
              <a:t>Der </a:t>
            </a:r>
            <a:r>
              <a:rPr lang="en-US" dirty="0" err="1" smtClean="0"/>
              <a:t>erste</a:t>
            </a:r>
            <a:r>
              <a:rPr lang="en-US" dirty="0" smtClean="0"/>
              <a:t> Tag der </a:t>
            </a:r>
            <a:r>
              <a:rPr lang="en-US" dirty="0" err="1" smtClean="0"/>
              <a:t>Woche</a:t>
            </a:r>
            <a:r>
              <a:rPr lang="en-US" dirty="0" smtClean="0"/>
              <a:t> </a:t>
            </a:r>
            <a:r>
              <a:rPr lang="en-US" dirty="0" err="1" smtClean="0"/>
              <a:t>ist</a:t>
            </a:r>
            <a:r>
              <a:rPr lang="en-US" dirty="0" smtClean="0"/>
              <a:t> Sonntag, der Tag </a:t>
            </a:r>
            <a:r>
              <a:rPr lang="en-US" dirty="0" err="1" smtClean="0"/>
              <a:t>nach</a:t>
            </a:r>
            <a:r>
              <a:rPr lang="en-US" dirty="0" smtClean="0"/>
              <a:t> </a:t>
            </a:r>
            <a:r>
              <a:rPr lang="en-US" dirty="0" err="1" smtClean="0"/>
              <a:t>dem</a:t>
            </a:r>
            <a:r>
              <a:rPr lang="en-US" dirty="0" smtClean="0"/>
              <a:t> Sabbat, </a:t>
            </a:r>
            <a:r>
              <a:rPr lang="en-US" dirty="0" err="1" smtClean="0"/>
              <a:t>dem</a:t>
            </a:r>
            <a:r>
              <a:rPr lang="en-US" dirty="0" smtClean="0"/>
              <a:t> </a:t>
            </a:r>
            <a:r>
              <a:rPr lang="en-US" b="1" dirty="0" err="1" smtClean="0">
                <a:solidFill>
                  <a:srgbClr val="C00000"/>
                </a:solidFill>
              </a:rPr>
              <a:t>siebten</a:t>
            </a:r>
            <a:r>
              <a:rPr lang="en-US" dirty="0" smtClean="0"/>
              <a:t> Tag.</a:t>
            </a:r>
            <a:endParaRPr lang="en-US" dirty="0"/>
          </a:p>
          <a:p>
            <a:pPr marL="0" indent="0">
              <a:buNone/>
            </a:pPr>
            <a:r>
              <a:rPr lang="en-US" dirty="0" smtClean="0"/>
              <a:t>										 																</a:t>
            </a:r>
            <a:endParaRPr lang="de-DE" dirty="0"/>
          </a:p>
        </p:txBody>
      </p:sp>
    </p:spTree>
    <p:extLst>
      <p:ext uri="{BB962C8B-B14F-4D97-AF65-F5344CB8AC3E}">
        <p14:creationId xmlns:p14="http://schemas.microsoft.com/office/powerpoint/2010/main" val="23225028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8 als Neuanfang</a:t>
            </a:r>
            <a:endParaRPr lang="de-DE" dirty="0"/>
          </a:p>
        </p:txBody>
      </p:sp>
      <p:sp>
        <p:nvSpPr>
          <p:cNvPr id="3" name="Inhaltsplatzhalter 2"/>
          <p:cNvSpPr>
            <a:spLocks noGrp="1"/>
          </p:cNvSpPr>
          <p:nvPr>
            <p:ph idx="1"/>
          </p:nvPr>
        </p:nvSpPr>
        <p:spPr>
          <a:xfrm>
            <a:off x="1154954" y="2590800"/>
            <a:ext cx="8970120" cy="5800726"/>
          </a:xfrm>
        </p:spPr>
        <p:txBody>
          <a:bodyPr>
            <a:normAutofit/>
          </a:bodyPr>
          <a:lstStyle/>
          <a:p>
            <a:pPr fontAlgn="base"/>
            <a:r>
              <a:rPr lang="en-US" dirty="0" smtClean="0"/>
              <a:t>Am </a:t>
            </a:r>
            <a:r>
              <a:rPr lang="en-US" b="1" dirty="0" err="1" smtClean="0">
                <a:solidFill>
                  <a:srgbClr val="C00000"/>
                </a:solidFill>
              </a:rPr>
              <a:t>achten</a:t>
            </a:r>
            <a:r>
              <a:rPr lang="en-US" dirty="0"/>
              <a:t> </a:t>
            </a:r>
            <a:r>
              <a:rPr lang="en-US" dirty="0" smtClean="0"/>
              <a:t>Tag </a:t>
            </a:r>
            <a:r>
              <a:rPr lang="en-US" dirty="0" err="1" smtClean="0"/>
              <a:t>fängt</a:t>
            </a:r>
            <a:r>
              <a:rPr lang="en-US" dirty="0" smtClean="0"/>
              <a:t> die </a:t>
            </a:r>
            <a:r>
              <a:rPr lang="en-US" dirty="0" err="1" smtClean="0"/>
              <a:t>Woche</a:t>
            </a:r>
            <a:r>
              <a:rPr lang="en-US" dirty="0" smtClean="0"/>
              <a:t> </a:t>
            </a:r>
            <a:r>
              <a:rPr lang="en-US" dirty="0" err="1" smtClean="0"/>
              <a:t>neu</a:t>
            </a:r>
            <a:r>
              <a:rPr lang="en-US" dirty="0" smtClean="0"/>
              <a:t> an.</a:t>
            </a:r>
            <a:endParaRPr lang="de-DE"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15732243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8 als Neuanfang</a:t>
            </a:r>
          </a:p>
        </p:txBody>
      </p:sp>
      <p:sp>
        <p:nvSpPr>
          <p:cNvPr id="3" name="Inhaltsplatzhalter 2"/>
          <p:cNvSpPr>
            <a:spLocks noGrp="1"/>
          </p:cNvSpPr>
          <p:nvPr>
            <p:ph idx="1"/>
          </p:nvPr>
        </p:nvSpPr>
        <p:spPr>
          <a:xfrm>
            <a:off x="1154954" y="2590800"/>
            <a:ext cx="8970120" cy="5800725"/>
          </a:xfrm>
        </p:spPr>
        <p:txBody>
          <a:bodyPr>
            <a:normAutofit/>
          </a:bodyPr>
          <a:lstStyle/>
          <a:p>
            <a:pPr fontAlgn="base"/>
            <a:r>
              <a:rPr lang="en-US" dirty="0"/>
              <a:t>Am </a:t>
            </a:r>
            <a:r>
              <a:rPr lang="en-US" b="1" dirty="0" err="1">
                <a:solidFill>
                  <a:srgbClr val="C00000"/>
                </a:solidFill>
              </a:rPr>
              <a:t>achten</a:t>
            </a:r>
            <a:r>
              <a:rPr lang="en-US" dirty="0"/>
              <a:t> Tag </a:t>
            </a:r>
            <a:r>
              <a:rPr lang="en-US" dirty="0" err="1"/>
              <a:t>fängt</a:t>
            </a:r>
            <a:r>
              <a:rPr lang="en-US" dirty="0"/>
              <a:t> die </a:t>
            </a:r>
            <a:r>
              <a:rPr lang="en-US" dirty="0" err="1"/>
              <a:t>Woche</a:t>
            </a:r>
            <a:r>
              <a:rPr lang="en-US" dirty="0"/>
              <a:t> </a:t>
            </a:r>
            <a:r>
              <a:rPr lang="en-US" dirty="0" err="1"/>
              <a:t>neu</a:t>
            </a:r>
            <a:r>
              <a:rPr lang="en-US" dirty="0"/>
              <a:t> an.</a:t>
            </a:r>
            <a:endParaRPr lang="de-DE" dirty="0"/>
          </a:p>
          <a:p>
            <a:pPr fontAlgn="base"/>
            <a:r>
              <a:rPr lang="en-US" dirty="0" err="1" smtClean="0"/>
              <a:t>Nach</a:t>
            </a:r>
            <a:r>
              <a:rPr lang="en-US" dirty="0" smtClean="0"/>
              <a:t> </a:t>
            </a:r>
            <a:r>
              <a:rPr lang="en-US" b="1" dirty="0" err="1" smtClean="0">
                <a:solidFill>
                  <a:srgbClr val="C00000"/>
                </a:solidFill>
              </a:rPr>
              <a:t>acht</a:t>
            </a:r>
            <a:r>
              <a:rPr lang="en-US" b="1" dirty="0" smtClean="0">
                <a:solidFill>
                  <a:srgbClr val="C00000"/>
                </a:solidFill>
              </a:rPr>
              <a:t> </a:t>
            </a:r>
            <a:r>
              <a:rPr lang="en-US" dirty="0" err="1" smtClean="0"/>
              <a:t>Noten</a:t>
            </a:r>
            <a:r>
              <a:rPr lang="en-US" dirty="0" smtClean="0"/>
              <a:t> auf </a:t>
            </a:r>
            <a:r>
              <a:rPr lang="en-US" dirty="0" err="1" smtClean="0"/>
              <a:t>dem</a:t>
            </a:r>
            <a:r>
              <a:rPr lang="en-US" dirty="0" smtClean="0"/>
              <a:t> Piano </a:t>
            </a:r>
            <a:r>
              <a:rPr lang="en-US" dirty="0" err="1" smtClean="0"/>
              <a:t>beginnt</a:t>
            </a:r>
            <a:r>
              <a:rPr lang="en-US" dirty="0" smtClean="0"/>
              <a:t> die </a:t>
            </a:r>
            <a:r>
              <a:rPr lang="en-US" dirty="0" err="1" smtClean="0"/>
              <a:t>Tonleiter</a:t>
            </a:r>
            <a:r>
              <a:rPr lang="en-US" dirty="0" smtClean="0"/>
              <a:t> von </a:t>
            </a:r>
            <a:r>
              <a:rPr lang="en-US" dirty="0" err="1" smtClean="0"/>
              <a:t>neuem</a:t>
            </a:r>
            <a:r>
              <a:rPr lang="en-US" dirty="0" smtClean="0"/>
              <a:t>.</a:t>
            </a:r>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3436942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8 als Neuanfang</a:t>
            </a:r>
          </a:p>
        </p:txBody>
      </p:sp>
      <p:sp>
        <p:nvSpPr>
          <p:cNvPr id="3" name="Inhaltsplatzhalter 2"/>
          <p:cNvSpPr>
            <a:spLocks noGrp="1"/>
          </p:cNvSpPr>
          <p:nvPr>
            <p:ph idx="1"/>
          </p:nvPr>
        </p:nvSpPr>
        <p:spPr>
          <a:xfrm>
            <a:off x="1154954" y="2654969"/>
            <a:ext cx="8970120" cy="5736556"/>
          </a:xfrm>
        </p:spPr>
        <p:txBody>
          <a:bodyPr>
            <a:normAutofit fontScale="55000" lnSpcReduction="20000"/>
          </a:bodyPr>
          <a:lstStyle/>
          <a:p>
            <a:pPr fontAlgn="base"/>
            <a:r>
              <a:rPr lang="en-US" sz="3200" dirty="0"/>
              <a:t>Am </a:t>
            </a:r>
            <a:r>
              <a:rPr lang="en-US" sz="3200" b="1" dirty="0" err="1">
                <a:solidFill>
                  <a:srgbClr val="C00000"/>
                </a:solidFill>
              </a:rPr>
              <a:t>achten</a:t>
            </a:r>
            <a:r>
              <a:rPr lang="en-US" sz="3200" dirty="0"/>
              <a:t> Tag </a:t>
            </a:r>
            <a:r>
              <a:rPr lang="en-US" sz="3200" dirty="0" err="1"/>
              <a:t>fängt</a:t>
            </a:r>
            <a:r>
              <a:rPr lang="en-US" sz="3200" dirty="0"/>
              <a:t> die </a:t>
            </a:r>
            <a:r>
              <a:rPr lang="en-US" sz="3200" dirty="0" err="1"/>
              <a:t>Woche</a:t>
            </a:r>
            <a:r>
              <a:rPr lang="en-US" sz="3200" dirty="0"/>
              <a:t> </a:t>
            </a:r>
            <a:r>
              <a:rPr lang="en-US" sz="3200" dirty="0" err="1"/>
              <a:t>neu</a:t>
            </a:r>
            <a:r>
              <a:rPr lang="en-US" sz="3200" dirty="0"/>
              <a:t> an.</a:t>
            </a:r>
            <a:endParaRPr lang="de-DE" sz="3200" dirty="0"/>
          </a:p>
          <a:p>
            <a:pPr fontAlgn="base"/>
            <a:r>
              <a:rPr lang="en-US" sz="3200" dirty="0" err="1" smtClean="0"/>
              <a:t>Nach</a:t>
            </a:r>
            <a:r>
              <a:rPr lang="en-US" sz="3200" dirty="0" smtClean="0"/>
              <a:t> </a:t>
            </a:r>
            <a:r>
              <a:rPr lang="en-US" sz="3200" b="1" dirty="0" err="1" smtClean="0">
                <a:solidFill>
                  <a:srgbClr val="C00000"/>
                </a:solidFill>
              </a:rPr>
              <a:t>acht</a:t>
            </a:r>
            <a:r>
              <a:rPr lang="en-US" sz="3200" b="1" dirty="0" smtClean="0">
                <a:solidFill>
                  <a:srgbClr val="C00000"/>
                </a:solidFill>
              </a:rPr>
              <a:t> </a:t>
            </a:r>
            <a:r>
              <a:rPr lang="en-US" sz="3200" dirty="0" err="1" smtClean="0"/>
              <a:t>Noten</a:t>
            </a:r>
            <a:r>
              <a:rPr lang="en-US" sz="3200" dirty="0" smtClean="0"/>
              <a:t> auf </a:t>
            </a:r>
            <a:r>
              <a:rPr lang="en-US" sz="3200" dirty="0" err="1" smtClean="0"/>
              <a:t>dem</a:t>
            </a:r>
            <a:r>
              <a:rPr lang="en-US" sz="3200" dirty="0" smtClean="0"/>
              <a:t> Piano </a:t>
            </a:r>
            <a:r>
              <a:rPr lang="en-US" sz="3200" dirty="0" err="1" smtClean="0"/>
              <a:t>beginnt</a:t>
            </a:r>
            <a:r>
              <a:rPr lang="en-US" sz="3200" dirty="0" smtClean="0"/>
              <a:t> die </a:t>
            </a:r>
            <a:r>
              <a:rPr lang="en-US" sz="3200" dirty="0" err="1" smtClean="0"/>
              <a:t>Tonleiter</a:t>
            </a:r>
            <a:r>
              <a:rPr lang="en-US" sz="3200" dirty="0" smtClean="0"/>
              <a:t> von </a:t>
            </a:r>
            <a:r>
              <a:rPr lang="en-US" sz="3200" dirty="0" err="1"/>
              <a:t>N</a:t>
            </a:r>
            <a:r>
              <a:rPr lang="en-US" sz="3200" dirty="0" err="1" smtClean="0"/>
              <a:t>euem</a:t>
            </a:r>
            <a:r>
              <a:rPr lang="en-US" sz="3200" dirty="0" smtClean="0"/>
              <a:t>.</a:t>
            </a:r>
          </a:p>
          <a:p>
            <a:pPr fontAlgn="base"/>
            <a:r>
              <a:rPr lang="en-US" sz="3200" dirty="0" smtClean="0"/>
              <a:t>Auf der Arche </a:t>
            </a:r>
            <a:r>
              <a:rPr lang="en-US" sz="3200" dirty="0" err="1" smtClean="0"/>
              <a:t>wurden</a:t>
            </a:r>
            <a:r>
              <a:rPr lang="en-US" sz="3200" dirty="0" smtClean="0"/>
              <a:t> </a:t>
            </a:r>
            <a:r>
              <a:rPr lang="en-US" sz="3200" b="1" dirty="0" err="1" smtClean="0">
                <a:solidFill>
                  <a:srgbClr val="C00000"/>
                </a:solidFill>
              </a:rPr>
              <a:t>acht</a:t>
            </a:r>
            <a:r>
              <a:rPr lang="en-US" sz="3200" b="1" dirty="0" smtClean="0">
                <a:solidFill>
                  <a:srgbClr val="C00000"/>
                </a:solidFill>
              </a:rPr>
              <a:t> </a:t>
            </a:r>
            <a:r>
              <a:rPr lang="en-US" sz="3200" dirty="0" smtClean="0"/>
              <a:t>Menschen </a:t>
            </a:r>
            <a:r>
              <a:rPr lang="en-US" sz="3200" dirty="0" err="1" smtClean="0"/>
              <a:t>gerettet</a:t>
            </a:r>
            <a:r>
              <a:rPr lang="en-US" sz="3200" dirty="0" smtClean="0"/>
              <a:t> </a:t>
            </a:r>
            <a:r>
              <a:rPr lang="en-US" sz="3200" dirty="0" err="1" smtClean="0"/>
              <a:t>für</a:t>
            </a:r>
            <a:r>
              <a:rPr lang="en-US" sz="3200" dirty="0" smtClean="0"/>
              <a:t> </a:t>
            </a:r>
            <a:r>
              <a:rPr lang="en-US" sz="3200" dirty="0" err="1" smtClean="0"/>
              <a:t>Gottes</a:t>
            </a:r>
            <a:r>
              <a:rPr lang="en-US" sz="3200" dirty="0" smtClean="0"/>
              <a:t> </a:t>
            </a:r>
            <a:r>
              <a:rPr lang="en-US" sz="3200" dirty="0" err="1" smtClean="0"/>
              <a:t>Neuanfang</a:t>
            </a:r>
            <a:r>
              <a:rPr lang="en-US" sz="3200" dirty="0" smtClean="0"/>
              <a:t>.</a:t>
            </a:r>
          </a:p>
          <a:p>
            <a:pPr fontAlgn="base"/>
            <a:endParaRPr lang="en-US" sz="3200" dirty="0" smtClean="0"/>
          </a:p>
          <a:p>
            <a:pPr marL="0" indent="0" fontAlgn="base">
              <a:buNone/>
            </a:pPr>
            <a:r>
              <a:rPr lang="en-US" sz="3200" b="1" u="sng" dirty="0"/>
              <a:t>Ge 7:13</a:t>
            </a:r>
            <a:r>
              <a:rPr lang="en-US" sz="3200" b="1" baseline="30000" dirty="0"/>
              <a:t> </a:t>
            </a:r>
            <a:r>
              <a:rPr lang="de-DE" sz="3200" dirty="0"/>
              <a:t> </a:t>
            </a:r>
            <a:r>
              <a:rPr lang="de-DE" sz="3200" dirty="0" smtClean="0"/>
              <a:t>Eben an </a:t>
            </a:r>
            <a:r>
              <a:rPr lang="de-DE" sz="3200" dirty="0" err="1" smtClean="0"/>
              <a:t>selbem</a:t>
            </a:r>
            <a:r>
              <a:rPr lang="de-DE" sz="3200" dirty="0" smtClean="0"/>
              <a:t> Tag </a:t>
            </a:r>
            <a:r>
              <a:rPr lang="de-DE" sz="3200" dirty="0"/>
              <a:t>war Noah in die Arche gegangen mit Sem, </a:t>
            </a:r>
            <a:r>
              <a:rPr lang="de-DE" sz="3200" dirty="0" err="1"/>
              <a:t>Ham</a:t>
            </a:r>
            <a:r>
              <a:rPr lang="de-DE" sz="3200" dirty="0"/>
              <a:t> und </a:t>
            </a:r>
            <a:r>
              <a:rPr lang="de-DE" sz="3200" dirty="0" err="1"/>
              <a:t>Japhet</a:t>
            </a:r>
            <a:r>
              <a:rPr lang="de-DE" sz="3200" dirty="0"/>
              <a:t>, seinen Söhnen, und mit seiner Frau und den drei Frauen seiner Söhne</a:t>
            </a:r>
            <a:r>
              <a:rPr lang="de-DE" sz="3200" dirty="0" smtClean="0"/>
              <a:t>;</a:t>
            </a:r>
          </a:p>
          <a:p>
            <a:pPr marL="0" indent="0" fontAlgn="base">
              <a:buNone/>
            </a:pPr>
            <a:r>
              <a:rPr lang="en-US" sz="3200" b="1" u="sng" dirty="0" smtClean="0"/>
              <a:t>1Pe </a:t>
            </a:r>
            <a:r>
              <a:rPr lang="en-US" sz="3200" b="1" u="sng" dirty="0"/>
              <a:t>3:20</a:t>
            </a:r>
            <a:r>
              <a:rPr lang="en-US" sz="3200" b="1" baseline="30000" dirty="0"/>
              <a:t>  </a:t>
            </a:r>
            <a:r>
              <a:rPr lang="de-DE" sz="3200" dirty="0" smtClean="0"/>
              <a:t>Die </a:t>
            </a:r>
            <a:r>
              <a:rPr lang="de-DE" sz="3200" dirty="0"/>
              <a:t>vorzeiten nicht glaubten, da Gott harrte und Geduld hatte zu den Zeiten Noahs, da man die Arche zurüstete, in welcher wenige, das </a:t>
            </a:r>
            <a:r>
              <a:rPr lang="de-DE" sz="3200" dirty="0" smtClean="0"/>
              <a:t>sind </a:t>
            </a:r>
            <a:r>
              <a:rPr lang="de-DE" sz="3200" b="1" dirty="0">
                <a:solidFill>
                  <a:srgbClr val="C00000"/>
                </a:solidFill>
              </a:rPr>
              <a:t>acht</a:t>
            </a:r>
            <a:r>
              <a:rPr lang="de-DE" sz="3200" dirty="0"/>
              <a:t> Seelen, gerettet wurden durchs Wasser</a:t>
            </a:r>
            <a:r>
              <a:rPr lang="de-DE" sz="3200" dirty="0" smtClean="0"/>
              <a:t>;</a:t>
            </a:r>
          </a:p>
          <a:p>
            <a:pPr marL="0" indent="0" fontAlgn="base">
              <a:buNone/>
            </a:pPr>
            <a:endParaRPr lang="de-DE" sz="3200" dirty="0" smtClean="0"/>
          </a:p>
          <a:p>
            <a:pPr marL="0" indent="0">
              <a:buNone/>
            </a:pPr>
            <a:r>
              <a:rPr lang="en-US" sz="3200" b="1" u="sng" dirty="0"/>
              <a:t>2Pe 2:5</a:t>
            </a:r>
            <a:r>
              <a:rPr lang="en-US" sz="3200" dirty="0"/>
              <a:t> </a:t>
            </a:r>
            <a:r>
              <a:rPr lang="en-US" sz="3200" dirty="0" smtClean="0"/>
              <a:t>U</a:t>
            </a:r>
            <a:r>
              <a:rPr lang="de-DE" sz="3200" dirty="0" err="1" smtClean="0"/>
              <a:t>nd</a:t>
            </a:r>
            <a:r>
              <a:rPr lang="de-DE" sz="3200" dirty="0" smtClean="0"/>
              <a:t> </a:t>
            </a:r>
            <a:r>
              <a:rPr lang="de-DE" sz="3200" dirty="0"/>
              <a:t>hat nicht verschont die vorige Welt, sondern bewahrte Noah, den Prediger der Gerechtigkeit, </a:t>
            </a:r>
            <a:r>
              <a:rPr lang="de-DE" sz="3200" dirty="0" smtClean="0"/>
              <a:t>einer von </a:t>
            </a:r>
            <a:r>
              <a:rPr lang="de-DE" sz="3200" b="1" dirty="0" smtClean="0">
                <a:solidFill>
                  <a:srgbClr val="C00000"/>
                </a:solidFill>
              </a:rPr>
              <a:t>acht</a:t>
            </a:r>
            <a:r>
              <a:rPr lang="de-DE" sz="3200" dirty="0" smtClean="0"/>
              <a:t> Menschen und </a:t>
            </a:r>
            <a:r>
              <a:rPr lang="de-DE" sz="3200" dirty="0"/>
              <a:t>führte die Sintflut über die Welt der Gottlosen</a:t>
            </a:r>
            <a:r>
              <a:rPr lang="de-DE" sz="3200" dirty="0" smtClean="0"/>
              <a:t>;</a:t>
            </a:r>
            <a:endParaRPr lang="de-DE" sz="3200" dirty="0"/>
          </a:p>
          <a:p>
            <a:pPr marL="0" indent="0" fontAlgn="base">
              <a:buNone/>
            </a:pPr>
            <a:endParaRPr lang="de-DE" dirty="0" smtClean="0"/>
          </a:p>
          <a:p>
            <a:pPr marL="0" indent="0" fontAlgn="base">
              <a:buNone/>
            </a:pPr>
            <a:endParaRPr lang="de-DE" dirty="0" smtClean="0"/>
          </a:p>
          <a:p>
            <a:pPr marL="0" indent="0" fontAlgn="base">
              <a:buNone/>
            </a:pPr>
            <a:endParaRPr lang="en-US" dirty="0"/>
          </a:p>
          <a:p>
            <a:pPr fontAlgn="base"/>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30877866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8 als Neuanfang</a:t>
            </a:r>
          </a:p>
        </p:txBody>
      </p:sp>
      <p:sp>
        <p:nvSpPr>
          <p:cNvPr id="3" name="Inhaltsplatzhalter 2"/>
          <p:cNvSpPr>
            <a:spLocks noGrp="1"/>
          </p:cNvSpPr>
          <p:nvPr>
            <p:ph idx="1"/>
          </p:nvPr>
        </p:nvSpPr>
        <p:spPr>
          <a:xfrm>
            <a:off x="1154954" y="2582780"/>
            <a:ext cx="9036796" cy="5865896"/>
          </a:xfrm>
        </p:spPr>
        <p:txBody>
          <a:bodyPr>
            <a:normAutofit/>
          </a:bodyPr>
          <a:lstStyle/>
          <a:p>
            <a:pPr marL="0" indent="0" fontAlgn="base">
              <a:buNone/>
            </a:pPr>
            <a:r>
              <a:rPr lang="en-US" sz="2000" b="1" dirty="0" smtClean="0">
                <a:solidFill>
                  <a:srgbClr val="C00000"/>
                </a:solidFill>
              </a:rPr>
              <a:t>8</a:t>
            </a:r>
            <a:r>
              <a:rPr lang="en-US" sz="2000" dirty="0" smtClean="0"/>
              <a:t> </a:t>
            </a:r>
            <a:r>
              <a:rPr lang="en-US" sz="2000" dirty="0" err="1" smtClean="0"/>
              <a:t>als</a:t>
            </a:r>
            <a:r>
              <a:rPr lang="en-US" sz="2000" dirty="0" smtClean="0"/>
              <a:t> </a:t>
            </a:r>
            <a:r>
              <a:rPr lang="en-US" sz="2000" dirty="0"/>
              <a:t>S</a:t>
            </a:r>
            <a:r>
              <a:rPr lang="en-US" sz="2000" dirty="0" smtClean="0"/>
              <a:t>ymbol der </a:t>
            </a:r>
            <a:r>
              <a:rPr lang="en-US" sz="2000" dirty="0" err="1" smtClean="0"/>
              <a:t>Taufbecken</a:t>
            </a:r>
            <a:r>
              <a:rPr lang="en-US" sz="2000" dirty="0" smtClean="0"/>
              <a:t> </a:t>
            </a:r>
            <a:r>
              <a:rPr lang="en-US" sz="2000" dirty="0" err="1" smtClean="0"/>
              <a:t>wegen</a:t>
            </a:r>
            <a:r>
              <a:rPr lang="en-US" sz="2000" dirty="0" smtClean="0"/>
              <a:t> Noah und seiner </a:t>
            </a:r>
            <a:r>
              <a:rPr lang="en-US" sz="2000" dirty="0" err="1" smtClean="0"/>
              <a:t>Familie</a:t>
            </a:r>
            <a:r>
              <a:rPr lang="en-US" sz="2000" dirty="0" smtClean="0"/>
              <a:t>.</a:t>
            </a:r>
          </a:p>
          <a:p>
            <a:pPr fontAlgn="base"/>
            <a:endParaRPr lang="en-US" dirty="0" smtClean="0"/>
          </a:p>
          <a:p>
            <a:pPr marL="0" indent="0" fontAlgn="base">
              <a:buNone/>
            </a:pPr>
            <a:endParaRPr lang="en-US" dirty="0"/>
          </a:p>
          <a:p>
            <a:pPr marL="0" indent="0" fontAlgn="base">
              <a:buNone/>
            </a:pPr>
            <a:r>
              <a:rPr lang="en-US" dirty="0" smtClean="0"/>
              <a:t>												 																</a:t>
            </a:r>
            <a:endParaRPr lang="de-DE" dirty="0"/>
          </a:p>
        </p:txBody>
      </p:sp>
      <p:sp>
        <p:nvSpPr>
          <p:cNvPr id="4" name="AutoShape 2" descr="Image result for baptismal font octag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5" name="AutoShape 4" descr="Image result for baptismal font octag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3156274"/>
            <a:ext cx="2277317" cy="3415976"/>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903" y="3121723"/>
            <a:ext cx="4600703" cy="3450527"/>
          </a:xfrm>
          <a:prstGeom prst="rect">
            <a:avLst/>
          </a:prstGeom>
        </p:spPr>
      </p:pic>
    </p:spTree>
    <p:extLst>
      <p:ext uri="{BB962C8B-B14F-4D97-AF65-F5344CB8AC3E}">
        <p14:creationId xmlns:p14="http://schemas.microsoft.com/office/powerpoint/2010/main" val="30305171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8 - </a:t>
            </a:r>
            <a:r>
              <a:rPr lang="de-DE" dirty="0"/>
              <a:t>S</a:t>
            </a:r>
            <a:r>
              <a:rPr lang="de-DE" dirty="0" smtClean="0"/>
              <a:t>ymbol der Auferstehung</a:t>
            </a:r>
            <a:endParaRPr lang="de-DE" dirty="0"/>
          </a:p>
        </p:txBody>
      </p:sp>
      <p:sp>
        <p:nvSpPr>
          <p:cNvPr id="3" name="Inhaltsplatzhalter 2"/>
          <p:cNvSpPr>
            <a:spLocks noGrp="1"/>
          </p:cNvSpPr>
          <p:nvPr>
            <p:ph idx="1"/>
          </p:nvPr>
        </p:nvSpPr>
        <p:spPr>
          <a:xfrm>
            <a:off x="1154954" y="2486526"/>
            <a:ext cx="9152098" cy="5905000"/>
          </a:xfrm>
        </p:spPr>
        <p:txBody>
          <a:bodyPr>
            <a:normAutofit/>
          </a:bodyPr>
          <a:lstStyle/>
          <a:p>
            <a:pPr fontAlgn="base"/>
            <a:r>
              <a:rPr lang="en-US" dirty="0" smtClean="0"/>
              <a:t>Am </a:t>
            </a:r>
            <a:r>
              <a:rPr lang="en-US" b="1" dirty="0" err="1" smtClean="0">
                <a:solidFill>
                  <a:srgbClr val="C00000"/>
                </a:solidFill>
              </a:rPr>
              <a:t>achten</a:t>
            </a:r>
            <a:r>
              <a:rPr lang="en-US" b="1" dirty="0" smtClean="0">
                <a:solidFill>
                  <a:srgbClr val="C00000"/>
                </a:solidFill>
              </a:rPr>
              <a:t> </a:t>
            </a:r>
            <a:r>
              <a:rPr lang="en-US" dirty="0" smtClean="0"/>
              <a:t>Tag (</a:t>
            </a:r>
            <a:r>
              <a:rPr lang="en-US" dirty="0" err="1" smtClean="0"/>
              <a:t>dem</a:t>
            </a:r>
            <a:r>
              <a:rPr lang="en-US" dirty="0" smtClean="0"/>
              <a:t> Tag </a:t>
            </a:r>
            <a:r>
              <a:rPr lang="en-US" dirty="0" err="1" smtClean="0"/>
              <a:t>nach</a:t>
            </a:r>
            <a:r>
              <a:rPr lang="en-US" dirty="0" smtClean="0"/>
              <a:t> </a:t>
            </a:r>
            <a:r>
              <a:rPr lang="en-US" dirty="0" err="1" smtClean="0"/>
              <a:t>dem</a:t>
            </a:r>
            <a:r>
              <a:rPr lang="en-US" dirty="0" smtClean="0"/>
              <a:t> Sabbat, </a:t>
            </a:r>
            <a:r>
              <a:rPr lang="en-US" dirty="0" err="1" smtClean="0"/>
              <a:t>dem</a:t>
            </a:r>
            <a:r>
              <a:rPr lang="en-US" dirty="0" smtClean="0"/>
              <a:t> </a:t>
            </a:r>
            <a:r>
              <a:rPr lang="en-US" dirty="0" err="1" smtClean="0"/>
              <a:t>siebten</a:t>
            </a:r>
            <a:r>
              <a:rPr lang="en-US" dirty="0" smtClean="0"/>
              <a:t> Tag) </a:t>
            </a:r>
            <a:r>
              <a:rPr lang="en-US" dirty="0" err="1" smtClean="0"/>
              <a:t>ist</a:t>
            </a:r>
            <a:r>
              <a:rPr lang="en-US" dirty="0" smtClean="0"/>
              <a:t> Jesus von den </a:t>
            </a:r>
            <a:r>
              <a:rPr lang="en-US" dirty="0" err="1" smtClean="0"/>
              <a:t>Toten</a:t>
            </a:r>
            <a:r>
              <a:rPr lang="en-US" dirty="0" smtClean="0"/>
              <a:t> </a:t>
            </a:r>
            <a:r>
              <a:rPr lang="en-US" dirty="0" err="1" smtClean="0"/>
              <a:t>auferstanden</a:t>
            </a:r>
            <a:r>
              <a:rPr lang="en-US" dirty="0" smtClean="0"/>
              <a:t>:</a:t>
            </a:r>
            <a:endParaRPr lang="de-DE" dirty="0"/>
          </a:p>
          <a:p>
            <a:pPr marL="0" indent="0" fontAlgn="base">
              <a:buNone/>
            </a:pPr>
            <a:r>
              <a:rPr lang="en-US" b="1" u="sng" dirty="0" smtClean="0"/>
              <a:t>Johannes 20:1</a:t>
            </a:r>
            <a:r>
              <a:rPr lang="en-US" dirty="0" smtClean="0"/>
              <a:t> </a:t>
            </a:r>
            <a:r>
              <a:rPr lang="de-DE" dirty="0"/>
              <a:t>Am ersten Tag der Woche kommt Maria Magdalena früh, da es noch finster war, zum Grabe und sieht, dass der Stein vom Grabe hinweg war</a:t>
            </a:r>
            <a:r>
              <a:rPr lang="de-DE" dirty="0" smtClean="0"/>
              <a:t>.</a:t>
            </a:r>
          </a:p>
          <a:p>
            <a:pPr marL="0" indent="0" fontAlgn="base">
              <a:buNone/>
            </a:pPr>
            <a:endParaRPr lang="de-DE" dirty="0" smtClean="0"/>
          </a:p>
          <a:p>
            <a:pPr marL="0" indent="0" fontAlgn="base">
              <a:buNone/>
            </a:pPr>
            <a:r>
              <a:rPr lang="en-US" b="1" u="sng" dirty="0" smtClean="0"/>
              <a:t>Johannes </a:t>
            </a:r>
            <a:r>
              <a:rPr lang="en-US" b="1" u="sng" dirty="0"/>
              <a:t>20:26</a:t>
            </a:r>
            <a:r>
              <a:rPr lang="en-US" dirty="0"/>
              <a:t> </a:t>
            </a:r>
            <a:r>
              <a:rPr lang="de-DE" dirty="0"/>
              <a:t>Und </a:t>
            </a:r>
            <a:r>
              <a:rPr lang="de-DE" dirty="0" smtClean="0"/>
              <a:t>nach </a:t>
            </a:r>
            <a:r>
              <a:rPr lang="de-DE" b="1" dirty="0">
                <a:solidFill>
                  <a:srgbClr val="C00000"/>
                </a:solidFill>
              </a:rPr>
              <a:t>acht</a:t>
            </a:r>
            <a:r>
              <a:rPr lang="de-DE" dirty="0"/>
              <a:t> </a:t>
            </a:r>
            <a:r>
              <a:rPr lang="de-DE" dirty="0" smtClean="0"/>
              <a:t>Tagen </a:t>
            </a:r>
            <a:r>
              <a:rPr lang="de-DE" dirty="0"/>
              <a:t>waren abermals seine Jünger drinnen und Thomas mit ihnen. </a:t>
            </a:r>
            <a:r>
              <a:rPr lang="de-DE" dirty="0" smtClean="0"/>
              <a:t>Dann kommt </a:t>
            </a:r>
            <a:r>
              <a:rPr lang="de-DE" dirty="0"/>
              <a:t>Jesus, da die Türen verschlossen waren, und tritt mitten ein und spricht: Friede sei mit </a:t>
            </a:r>
            <a:r>
              <a:rPr lang="de-DE" dirty="0" smtClean="0"/>
              <a:t>euch!</a:t>
            </a:r>
          </a:p>
          <a:p>
            <a:pPr marL="0" indent="0" fontAlgn="base">
              <a:buNone/>
            </a:pPr>
            <a:endParaRPr lang="de-DE" dirty="0" smtClean="0"/>
          </a:p>
          <a:p>
            <a:pPr marL="0" indent="0" fontAlgn="base">
              <a:buNone/>
            </a:pPr>
            <a:r>
              <a:rPr lang="en-US" dirty="0"/>
              <a:t>Jesus </a:t>
            </a:r>
            <a:r>
              <a:rPr lang="en-US" dirty="0" err="1"/>
              <a:t>ausgenommen</a:t>
            </a:r>
            <a:r>
              <a:rPr lang="en-US" dirty="0"/>
              <a:t> </a:t>
            </a:r>
            <a:r>
              <a:rPr lang="en-US" dirty="0" err="1"/>
              <a:t>wurden</a:t>
            </a:r>
            <a:r>
              <a:rPr lang="en-US" dirty="0"/>
              <a:t> </a:t>
            </a:r>
            <a:r>
              <a:rPr lang="en-US" b="1" dirty="0" err="1">
                <a:solidFill>
                  <a:srgbClr val="C00000"/>
                </a:solidFill>
              </a:rPr>
              <a:t>acht</a:t>
            </a:r>
            <a:r>
              <a:rPr lang="en-US" dirty="0"/>
              <a:t> Menschen in der </a:t>
            </a:r>
            <a:r>
              <a:rPr lang="en-US" dirty="0" err="1" smtClean="0"/>
              <a:t>Bibel</a:t>
            </a:r>
            <a:r>
              <a:rPr lang="en-US" dirty="0" smtClean="0"/>
              <a:t> </a:t>
            </a:r>
            <a:r>
              <a:rPr lang="en-US" dirty="0"/>
              <a:t>von den </a:t>
            </a:r>
            <a:r>
              <a:rPr lang="en-US" dirty="0" err="1"/>
              <a:t>Toten</a:t>
            </a:r>
            <a:r>
              <a:rPr lang="en-US" dirty="0"/>
              <a:t> </a:t>
            </a:r>
            <a:r>
              <a:rPr lang="en-US" dirty="0" err="1"/>
              <a:t>auferweckt</a:t>
            </a:r>
            <a:r>
              <a:rPr lang="en-US" dirty="0"/>
              <a:t> (</a:t>
            </a:r>
            <a:r>
              <a:rPr lang="en-US" u="sng" dirty="0">
                <a:solidFill>
                  <a:schemeClr val="tx1"/>
                </a:solidFill>
                <a:hlinkClick r:id="rId2"/>
              </a:rPr>
              <a:t>1. </a:t>
            </a:r>
            <a:r>
              <a:rPr lang="en-US" u="sng" dirty="0" err="1">
                <a:solidFill>
                  <a:schemeClr val="tx1"/>
                </a:solidFill>
                <a:hlinkClick r:id="rId2"/>
              </a:rPr>
              <a:t>Könige</a:t>
            </a:r>
            <a:r>
              <a:rPr lang="en-US" u="sng" dirty="0">
                <a:solidFill>
                  <a:schemeClr val="tx1"/>
                </a:solidFill>
                <a:hlinkClick r:id="rId2"/>
              </a:rPr>
              <a:t> 17:17-22</a:t>
            </a:r>
            <a:r>
              <a:rPr lang="en-US" dirty="0">
                <a:solidFill>
                  <a:schemeClr val="tx1"/>
                </a:solidFill>
              </a:rPr>
              <a:t>, </a:t>
            </a:r>
            <a:r>
              <a:rPr lang="en-US" u="sng" dirty="0">
                <a:solidFill>
                  <a:schemeClr val="tx1"/>
                </a:solidFill>
                <a:hlinkClick r:id="rId2"/>
              </a:rPr>
              <a:t>17:17-22</a:t>
            </a:r>
            <a:r>
              <a:rPr lang="en-US" dirty="0">
                <a:solidFill>
                  <a:schemeClr val="tx1"/>
                </a:solidFill>
              </a:rPr>
              <a:t>, </a:t>
            </a:r>
            <a:r>
              <a:rPr lang="en-US" u="sng" dirty="0">
                <a:solidFill>
                  <a:schemeClr val="tx1"/>
                </a:solidFill>
                <a:hlinkClick r:id="rId3"/>
              </a:rPr>
              <a:t>2. </a:t>
            </a:r>
            <a:r>
              <a:rPr lang="en-US" u="sng" dirty="0" err="1">
                <a:solidFill>
                  <a:schemeClr val="tx1"/>
                </a:solidFill>
                <a:hlinkClick r:id="rId3"/>
              </a:rPr>
              <a:t>Könige</a:t>
            </a:r>
            <a:r>
              <a:rPr lang="en-US" u="sng" dirty="0">
                <a:solidFill>
                  <a:schemeClr val="tx1"/>
                </a:solidFill>
                <a:hlinkClick r:id="rId3"/>
              </a:rPr>
              <a:t> 4:30-37</a:t>
            </a:r>
            <a:r>
              <a:rPr lang="en-US" dirty="0">
                <a:solidFill>
                  <a:schemeClr val="tx1"/>
                </a:solidFill>
              </a:rPr>
              <a:t>, </a:t>
            </a:r>
            <a:r>
              <a:rPr lang="en-US" u="sng" dirty="0">
                <a:solidFill>
                  <a:schemeClr val="tx1"/>
                </a:solidFill>
                <a:hlinkClick r:id="rId4"/>
              </a:rPr>
              <a:t>13:21</a:t>
            </a:r>
            <a:r>
              <a:rPr lang="en-US" dirty="0">
                <a:solidFill>
                  <a:schemeClr val="tx1"/>
                </a:solidFill>
              </a:rPr>
              <a:t>, </a:t>
            </a:r>
            <a:r>
              <a:rPr lang="en-US" u="sng" dirty="0">
                <a:solidFill>
                  <a:schemeClr val="tx1"/>
                </a:solidFill>
                <a:hlinkClick r:id="rId5"/>
              </a:rPr>
              <a:t>Johannes 11:38-44</a:t>
            </a:r>
            <a:r>
              <a:rPr lang="en-US" dirty="0">
                <a:solidFill>
                  <a:schemeClr val="tx1"/>
                </a:solidFill>
              </a:rPr>
              <a:t>, </a:t>
            </a:r>
            <a:r>
              <a:rPr lang="en-US" u="sng" dirty="0">
                <a:solidFill>
                  <a:schemeClr val="tx1"/>
                </a:solidFill>
                <a:hlinkClick r:id="rId6"/>
              </a:rPr>
              <a:t>Lukas 7:11-17</a:t>
            </a:r>
            <a:r>
              <a:rPr lang="en-US" dirty="0">
                <a:solidFill>
                  <a:schemeClr val="tx1"/>
                </a:solidFill>
              </a:rPr>
              <a:t>, </a:t>
            </a:r>
            <a:r>
              <a:rPr lang="en-US" u="sng" dirty="0" err="1">
                <a:solidFill>
                  <a:schemeClr val="tx1"/>
                </a:solidFill>
                <a:hlinkClick r:id="rId7"/>
              </a:rPr>
              <a:t>Matthäus</a:t>
            </a:r>
            <a:r>
              <a:rPr lang="en-US" u="sng" dirty="0">
                <a:solidFill>
                  <a:schemeClr val="tx1"/>
                </a:solidFill>
                <a:hlinkClick r:id="rId7"/>
              </a:rPr>
              <a:t> 8:28-43</a:t>
            </a:r>
            <a:r>
              <a:rPr lang="en-US" dirty="0">
                <a:solidFill>
                  <a:schemeClr val="tx1"/>
                </a:solidFill>
              </a:rPr>
              <a:t>, </a:t>
            </a:r>
            <a:r>
              <a:rPr lang="en-US" u="sng" dirty="0" err="1">
                <a:solidFill>
                  <a:schemeClr val="tx1"/>
                </a:solidFill>
                <a:hlinkClick r:id="rId8"/>
              </a:rPr>
              <a:t>Apostelgeschichte</a:t>
            </a:r>
            <a:r>
              <a:rPr lang="en-US" u="sng" dirty="0">
                <a:solidFill>
                  <a:schemeClr val="tx1"/>
                </a:solidFill>
                <a:hlinkClick r:id="rId8"/>
              </a:rPr>
              <a:t> 20:7-12</a:t>
            </a:r>
            <a:r>
              <a:rPr lang="en-US" dirty="0">
                <a:solidFill>
                  <a:schemeClr val="tx1"/>
                </a:solidFill>
              </a:rPr>
              <a:t>, </a:t>
            </a:r>
            <a:r>
              <a:rPr lang="en-US" u="sng" dirty="0">
                <a:solidFill>
                  <a:schemeClr val="tx1"/>
                </a:solidFill>
                <a:hlinkClick r:id="rId8"/>
              </a:rPr>
              <a:t>20:7-12</a:t>
            </a:r>
            <a:r>
              <a:rPr lang="en-US" dirty="0">
                <a:solidFill>
                  <a:schemeClr val="tx1"/>
                </a:solidFill>
              </a:rPr>
              <a:t>, </a:t>
            </a:r>
            <a:r>
              <a:rPr lang="en-US" u="sng" dirty="0">
                <a:solidFill>
                  <a:schemeClr val="tx1"/>
                </a:solidFill>
                <a:hlinkClick r:id="rId9"/>
              </a:rPr>
              <a:t> 9:36-42</a:t>
            </a:r>
            <a:r>
              <a:rPr lang="en-US" dirty="0"/>
              <a:t>)</a:t>
            </a:r>
            <a:endParaRPr lang="de-DE"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4094351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8 - Symbol der </a:t>
            </a:r>
            <a:r>
              <a:rPr lang="de-DE" dirty="0" smtClean="0"/>
              <a:t>Ewigkeit</a:t>
            </a:r>
            <a:endParaRPr lang="de-DE" dirty="0"/>
          </a:p>
        </p:txBody>
      </p:sp>
      <p:sp>
        <p:nvSpPr>
          <p:cNvPr id="3" name="Inhaltsplatzhalter 2"/>
          <p:cNvSpPr>
            <a:spLocks noGrp="1"/>
          </p:cNvSpPr>
          <p:nvPr>
            <p:ph idx="1"/>
          </p:nvPr>
        </p:nvSpPr>
        <p:spPr>
          <a:xfrm>
            <a:off x="1154954" y="2494547"/>
            <a:ext cx="8970120" cy="5896979"/>
          </a:xfrm>
        </p:spPr>
        <p:txBody>
          <a:bodyPr>
            <a:normAutofit lnSpcReduction="10000"/>
          </a:bodyPr>
          <a:lstStyle/>
          <a:p>
            <a:pPr marL="0" indent="0" fontAlgn="base">
              <a:buNone/>
            </a:pPr>
            <a:r>
              <a:rPr lang="en-US" sz="2800" dirty="0" smtClean="0">
                <a:solidFill>
                  <a:schemeClr val="tx1">
                    <a:lumMod val="95000"/>
                    <a:lumOff val="5000"/>
                  </a:schemeClr>
                </a:solidFill>
              </a:rPr>
              <a:t>Das </a:t>
            </a:r>
            <a:r>
              <a:rPr lang="en-US" sz="2800" dirty="0" err="1" smtClean="0">
                <a:solidFill>
                  <a:schemeClr val="tx1">
                    <a:lumMod val="95000"/>
                    <a:lumOff val="5000"/>
                  </a:schemeClr>
                </a:solidFill>
              </a:rPr>
              <a:t>wissenschaftliche</a:t>
            </a:r>
            <a:r>
              <a:rPr lang="en-US" sz="2800" dirty="0" smtClean="0">
                <a:solidFill>
                  <a:schemeClr val="tx1">
                    <a:lumMod val="95000"/>
                    <a:lumOff val="5000"/>
                  </a:schemeClr>
                </a:solidFill>
              </a:rPr>
              <a:t> Symbol der </a:t>
            </a:r>
            <a:r>
              <a:rPr lang="en-US" sz="2800" dirty="0" err="1" smtClean="0">
                <a:solidFill>
                  <a:srgbClr val="C00000"/>
                </a:solidFill>
              </a:rPr>
              <a:t>Ewigkeit</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ist</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eine</a:t>
            </a:r>
            <a:r>
              <a:rPr lang="en-US" sz="2800" dirty="0">
                <a:solidFill>
                  <a:schemeClr val="tx1">
                    <a:lumMod val="95000"/>
                    <a:lumOff val="5000"/>
                  </a:schemeClr>
                </a:solidFill>
              </a:rPr>
              <a:t> </a:t>
            </a:r>
            <a:r>
              <a:rPr lang="en-US" sz="2800" b="1" dirty="0" smtClean="0">
                <a:solidFill>
                  <a:srgbClr val="C00000"/>
                </a:solidFill>
              </a:rPr>
              <a:t>8</a:t>
            </a:r>
            <a:r>
              <a:rPr lang="en-US" sz="2800" b="1" dirty="0" smtClean="0">
                <a:solidFill>
                  <a:schemeClr val="tx1">
                    <a:lumMod val="95000"/>
                    <a:lumOff val="5000"/>
                  </a:schemeClr>
                </a:solidFill>
              </a:rPr>
              <a:t> </a:t>
            </a:r>
            <a:r>
              <a:rPr lang="en-US" sz="2800" dirty="0" smtClean="0">
                <a:solidFill>
                  <a:schemeClr val="tx1">
                    <a:lumMod val="95000"/>
                    <a:lumOff val="5000"/>
                  </a:schemeClr>
                </a:solidFill>
              </a:rPr>
              <a:t>die auf der </a:t>
            </a:r>
            <a:r>
              <a:rPr lang="en-US" sz="2800" dirty="0" err="1" smtClean="0">
                <a:solidFill>
                  <a:schemeClr val="tx1">
                    <a:lumMod val="95000"/>
                    <a:lumOff val="5000"/>
                  </a:schemeClr>
                </a:solidFill>
              </a:rPr>
              <a:t>Seite</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liegt</a:t>
            </a:r>
            <a:r>
              <a:rPr lang="en-US" sz="2800" dirty="0" smtClean="0">
                <a:solidFill>
                  <a:schemeClr val="tx1">
                    <a:lumMod val="95000"/>
                    <a:lumOff val="5000"/>
                  </a:schemeClr>
                </a:solidFill>
              </a:rPr>
              <a:t>:</a:t>
            </a:r>
          </a:p>
          <a:p>
            <a:pPr fontAlgn="base"/>
            <a:endParaRPr lang="en-US" dirty="0"/>
          </a:p>
          <a:p>
            <a:pPr fontAlgn="base"/>
            <a:endParaRPr lang="en-US" dirty="0" smtClean="0"/>
          </a:p>
          <a:p>
            <a:pPr fontAlgn="base"/>
            <a:endParaRPr lang="en-US" dirty="0"/>
          </a:p>
          <a:p>
            <a:pPr fontAlgn="base"/>
            <a:endParaRPr lang="en-US" dirty="0" smtClean="0"/>
          </a:p>
          <a:p>
            <a:pPr marL="0" indent="0" fontAlgn="base">
              <a:buNone/>
            </a:pPr>
            <a:endParaRPr lang="en-US" sz="2800" dirty="0" smtClean="0"/>
          </a:p>
          <a:p>
            <a:pPr marL="0" indent="0" fontAlgn="base">
              <a:buNone/>
            </a:pPr>
            <a:r>
              <a:rPr lang="en-US" sz="2800" dirty="0">
                <a:solidFill>
                  <a:schemeClr val="tx1">
                    <a:lumMod val="95000"/>
                    <a:lumOff val="5000"/>
                  </a:schemeClr>
                </a:solidFill>
              </a:rPr>
              <a:t>D</a:t>
            </a:r>
            <a:r>
              <a:rPr lang="en-US" sz="2800" dirty="0" smtClean="0">
                <a:solidFill>
                  <a:schemeClr val="tx1">
                    <a:lumMod val="95000"/>
                    <a:lumOff val="5000"/>
                  </a:schemeClr>
                </a:solidFill>
              </a:rPr>
              <a:t>ie </a:t>
            </a:r>
            <a:r>
              <a:rPr lang="en-US" sz="2800" dirty="0" err="1" smtClean="0">
                <a:solidFill>
                  <a:schemeClr val="tx1">
                    <a:lumMod val="95000"/>
                    <a:lumOff val="5000"/>
                  </a:schemeClr>
                </a:solidFill>
              </a:rPr>
              <a:t>Auferstehung</a:t>
            </a:r>
            <a:r>
              <a:rPr lang="en-US" sz="2800" dirty="0" smtClean="0">
                <a:solidFill>
                  <a:schemeClr val="tx1">
                    <a:lumMod val="95000"/>
                    <a:lumOff val="5000"/>
                  </a:schemeClr>
                </a:solidFill>
              </a:rPr>
              <a:t> von </a:t>
            </a:r>
            <a:r>
              <a:rPr lang="en-US" sz="2800" dirty="0" err="1" smtClean="0">
                <a:solidFill>
                  <a:schemeClr val="tx1">
                    <a:lumMod val="95000"/>
                    <a:lumOff val="5000"/>
                  </a:schemeClr>
                </a:solidFill>
              </a:rPr>
              <a:t>Christus</a:t>
            </a:r>
            <a:r>
              <a:rPr lang="en-US" sz="2800" dirty="0" smtClean="0">
                <a:solidFill>
                  <a:schemeClr val="tx1">
                    <a:lumMod val="95000"/>
                    <a:lumOff val="5000"/>
                  </a:schemeClr>
                </a:solidFill>
              </a:rPr>
              <a:t> hat die </a:t>
            </a:r>
            <a:r>
              <a:rPr lang="en-US" sz="2800" dirty="0" err="1" smtClean="0">
                <a:solidFill>
                  <a:srgbClr val="C00000"/>
                </a:solidFill>
              </a:rPr>
              <a:t>Ewigkeit</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für</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uns</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ermöglicht</a:t>
            </a:r>
            <a:r>
              <a:rPr lang="en-US" sz="2800" dirty="0" smtClean="0">
                <a:solidFill>
                  <a:schemeClr val="tx1">
                    <a:lumMod val="95000"/>
                    <a:lumOff val="5000"/>
                  </a:schemeClr>
                </a:solidFill>
              </a:rPr>
              <a:t>.</a:t>
            </a:r>
          </a:p>
          <a:p>
            <a:pPr marL="0" indent="0" fontAlgn="base">
              <a:buNone/>
            </a:pPr>
            <a:endParaRPr lang="en-US" dirty="0"/>
          </a:p>
          <a:p>
            <a:pPr fontAlgn="base"/>
            <a:endParaRPr lang="de-DE" dirty="0"/>
          </a:p>
          <a:p>
            <a:pPr marL="0" indent="0" fontAlgn="base">
              <a:buNone/>
            </a:pPr>
            <a:endParaRPr lang="en-US" dirty="0"/>
          </a:p>
          <a:p>
            <a:pPr marL="0" indent="0" fontAlgn="base">
              <a:buNone/>
            </a:pPr>
            <a:r>
              <a:rPr lang="en-US" dirty="0" smtClean="0"/>
              <a:t>												 																</a:t>
            </a:r>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754" y="3543300"/>
            <a:ext cx="1835896" cy="1223931"/>
          </a:xfrm>
          <a:prstGeom prst="rect">
            <a:avLst/>
          </a:prstGeom>
        </p:spPr>
      </p:pic>
    </p:spTree>
    <p:extLst>
      <p:ext uri="{BB962C8B-B14F-4D97-AF65-F5344CB8AC3E}">
        <p14:creationId xmlns:p14="http://schemas.microsoft.com/office/powerpoint/2010/main" val="338267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8 </a:t>
            </a:r>
            <a:r>
              <a:rPr lang="de-DE" dirty="0" smtClean="0"/>
              <a:t>als Neuanfang</a:t>
            </a:r>
            <a:endParaRPr lang="de-DE" dirty="0"/>
          </a:p>
        </p:txBody>
      </p:sp>
      <p:sp>
        <p:nvSpPr>
          <p:cNvPr id="3" name="Inhaltsplatzhalter 2"/>
          <p:cNvSpPr>
            <a:spLocks noGrp="1"/>
          </p:cNvSpPr>
          <p:nvPr>
            <p:ph idx="1"/>
          </p:nvPr>
        </p:nvSpPr>
        <p:spPr>
          <a:xfrm>
            <a:off x="1154953" y="2534653"/>
            <a:ext cx="8970121" cy="5856872"/>
          </a:xfrm>
        </p:spPr>
        <p:txBody>
          <a:bodyPr>
            <a:normAutofit/>
          </a:bodyPr>
          <a:lstStyle/>
          <a:p>
            <a:pPr fontAlgn="base"/>
            <a:r>
              <a:rPr lang="en-US" sz="2000" b="1" dirty="0" smtClean="0">
                <a:solidFill>
                  <a:srgbClr val="C00000"/>
                </a:solidFill>
              </a:rPr>
              <a:t>8</a:t>
            </a:r>
            <a:r>
              <a:rPr lang="en-US" sz="2000" dirty="0" smtClean="0"/>
              <a:t> </a:t>
            </a:r>
            <a:r>
              <a:rPr lang="en-US" sz="2000" dirty="0" err="1" smtClean="0"/>
              <a:t>Seligpreisungen</a:t>
            </a:r>
            <a:r>
              <a:rPr lang="en-US" sz="2000" dirty="0" smtClean="0"/>
              <a:t> </a:t>
            </a:r>
            <a:r>
              <a:rPr lang="en-US" sz="2000" dirty="0" err="1" smtClean="0"/>
              <a:t>bei</a:t>
            </a:r>
            <a:r>
              <a:rPr lang="en-US" sz="2000" dirty="0" smtClean="0"/>
              <a:t> der </a:t>
            </a:r>
            <a:r>
              <a:rPr lang="en-US" sz="2000" dirty="0" err="1" smtClean="0"/>
              <a:t>Bergpredigt</a:t>
            </a:r>
            <a:r>
              <a:rPr lang="en-US" sz="2000" dirty="0" smtClean="0"/>
              <a:t>. </a:t>
            </a:r>
            <a:r>
              <a:rPr lang="en-US" sz="2000" dirty="0"/>
              <a:t>(</a:t>
            </a:r>
            <a:r>
              <a:rPr lang="en-US" sz="2000" u="sng" dirty="0" err="1" smtClean="0"/>
              <a:t>Matthäus</a:t>
            </a:r>
            <a:r>
              <a:rPr lang="en-US" sz="2000" u="sng" dirty="0" smtClean="0"/>
              <a:t> 5:3-11</a:t>
            </a:r>
            <a:r>
              <a:rPr lang="en-US" sz="2000" dirty="0" smtClean="0"/>
              <a:t>)</a:t>
            </a:r>
            <a:endParaRPr lang="de-DE" sz="2000" dirty="0"/>
          </a:p>
          <a:p>
            <a:pPr fontAlgn="base"/>
            <a:r>
              <a:rPr lang="en-US" sz="2000" b="1" dirty="0">
                <a:solidFill>
                  <a:srgbClr val="C00000"/>
                </a:solidFill>
              </a:rPr>
              <a:t>8</a:t>
            </a:r>
            <a:r>
              <a:rPr lang="en-US" sz="2000" dirty="0" smtClean="0"/>
              <a:t> </a:t>
            </a:r>
            <a:r>
              <a:rPr lang="en-US" sz="2000" dirty="0" err="1" smtClean="0"/>
              <a:t>Tage</a:t>
            </a:r>
            <a:r>
              <a:rPr lang="en-US" sz="2000" dirty="0" smtClean="0"/>
              <a:t> </a:t>
            </a:r>
            <a:r>
              <a:rPr lang="en-US" sz="2000" dirty="0" err="1" smtClean="0"/>
              <a:t>nach</a:t>
            </a:r>
            <a:r>
              <a:rPr lang="en-US" sz="2000" dirty="0" smtClean="0"/>
              <a:t> der </a:t>
            </a:r>
            <a:r>
              <a:rPr lang="en-US" sz="2000" dirty="0" err="1" smtClean="0"/>
              <a:t>Geburt</a:t>
            </a:r>
            <a:r>
              <a:rPr lang="en-US" sz="2000" dirty="0" smtClean="0"/>
              <a:t> </a:t>
            </a:r>
            <a:r>
              <a:rPr lang="en-US" sz="2000" dirty="0" err="1" smtClean="0"/>
              <a:t>wurden</a:t>
            </a:r>
            <a:r>
              <a:rPr lang="en-US" sz="2000" dirty="0" smtClean="0"/>
              <a:t> die </a:t>
            </a:r>
            <a:r>
              <a:rPr lang="en-US" sz="2000" dirty="0" err="1" smtClean="0"/>
              <a:t>männlichen</a:t>
            </a:r>
            <a:r>
              <a:rPr lang="en-US" sz="2000" dirty="0" smtClean="0"/>
              <a:t> Kinder </a:t>
            </a:r>
            <a:r>
              <a:rPr lang="en-US" sz="2000" dirty="0" err="1" smtClean="0"/>
              <a:t>gemäß</a:t>
            </a:r>
            <a:r>
              <a:rPr lang="en-US" sz="2000" dirty="0" smtClean="0"/>
              <a:t> </a:t>
            </a:r>
            <a:r>
              <a:rPr lang="en-US" sz="2000" dirty="0" err="1" smtClean="0"/>
              <a:t>dem</a:t>
            </a:r>
            <a:r>
              <a:rPr lang="en-US" sz="2000" dirty="0" smtClean="0"/>
              <a:t> </a:t>
            </a:r>
            <a:r>
              <a:rPr lang="en-US" sz="2000" dirty="0" err="1" smtClean="0"/>
              <a:t>Gesetz</a:t>
            </a:r>
            <a:r>
              <a:rPr lang="en-US" sz="2000" dirty="0" smtClean="0"/>
              <a:t> </a:t>
            </a:r>
            <a:r>
              <a:rPr lang="en-US" sz="2000" dirty="0" err="1" smtClean="0"/>
              <a:t>beschnitten</a:t>
            </a:r>
            <a:r>
              <a:rPr lang="en-US" sz="2000" dirty="0" smtClean="0"/>
              <a:t>.</a:t>
            </a:r>
            <a:endParaRPr lang="de-DE" sz="2000" dirty="0"/>
          </a:p>
          <a:p>
            <a:pPr fontAlgn="base"/>
            <a:r>
              <a:rPr lang="en-US" sz="2000" b="1" dirty="0" smtClean="0">
                <a:solidFill>
                  <a:srgbClr val="C00000"/>
                </a:solidFill>
              </a:rPr>
              <a:t>8</a:t>
            </a:r>
            <a:r>
              <a:rPr lang="en-US" sz="2000" dirty="0" smtClean="0"/>
              <a:t> </a:t>
            </a:r>
            <a:r>
              <a:rPr lang="en-US" sz="2000" dirty="0" err="1"/>
              <a:t>Tage</a:t>
            </a:r>
            <a:r>
              <a:rPr lang="en-US" sz="2000" dirty="0"/>
              <a:t> </a:t>
            </a:r>
            <a:r>
              <a:rPr lang="en-US" sz="2000" dirty="0" err="1"/>
              <a:t>nach</a:t>
            </a:r>
            <a:r>
              <a:rPr lang="en-US" sz="2000" dirty="0"/>
              <a:t> der </a:t>
            </a:r>
            <a:r>
              <a:rPr lang="en-US" sz="2000" dirty="0" err="1"/>
              <a:t>Geburt</a:t>
            </a:r>
            <a:r>
              <a:rPr lang="en-US" sz="2000" dirty="0"/>
              <a:t> </a:t>
            </a:r>
            <a:r>
              <a:rPr lang="en-US" sz="2000" dirty="0" err="1" smtClean="0"/>
              <a:t>wurde</a:t>
            </a:r>
            <a:r>
              <a:rPr lang="en-US" sz="2000" dirty="0" smtClean="0"/>
              <a:t> das </a:t>
            </a:r>
            <a:r>
              <a:rPr lang="en-US" sz="2000" dirty="0" err="1" smtClean="0"/>
              <a:t>erstgeborene</a:t>
            </a:r>
            <a:r>
              <a:rPr lang="en-US" sz="2000" dirty="0" smtClean="0"/>
              <a:t> </a:t>
            </a:r>
            <a:r>
              <a:rPr lang="en-US" sz="2000" dirty="0" err="1" smtClean="0"/>
              <a:t>Vieh</a:t>
            </a:r>
            <a:r>
              <a:rPr lang="en-US" sz="2000" dirty="0" smtClean="0"/>
              <a:t> </a:t>
            </a:r>
            <a:r>
              <a:rPr lang="en-US" sz="2000" dirty="0" err="1" smtClean="0"/>
              <a:t>dem</a:t>
            </a:r>
            <a:r>
              <a:rPr lang="en-US" sz="2000" dirty="0" smtClean="0"/>
              <a:t> </a:t>
            </a:r>
            <a:r>
              <a:rPr lang="en-US" sz="2000" dirty="0" err="1" smtClean="0"/>
              <a:t>Herrn</a:t>
            </a:r>
            <a:r>
              <a:rPr lang="en-US" sz="2000" dirty="0" smtClean="0"/>
              <a:t> </a:t>
            </a:r>
            <a:r>
              <a:rPr lang="en-US" sz="2000" dirty="0" err="1" smtClean="0"/>
              <a:t>gegeben</a:t>
            </a:r>
            <a:r>
              <a:rPr lang="en-US" sz="2000" dirty="0" smtClean="0"/>
              <a:t>. </a:t>
            </a:r>
          </a:p>
          <a:p>
            <a:pPr marL="0" indent="0" fontAlgn="base">
              <a:buNone/>
            </a:pPr>
            <a:r>
              <a:rPr lang="en-US" sz="2000" u="sng" dirty="0" smtClean="0"/>
              <a:t>Exodus 22:29 </a:t>
            </a:r>
            <a:r>
              <a:rPr lang="de-DE" sz="2000" dirty="0"/>
              <a:t>So sollst du auch tun mit deinem Ochsen und Schafe. Sieben Tage </a:t>
            </a:r>
            <a:r>
              <a:rPr lang="de-DE" sz="2000" dirty="0" err="1"/>
              <a:t>laß</a:t>
            </a:r>
            <a:r>
              <a:rPr lang="de-DE" sz="2000" dirty="0"/>
              <a:t> es bei seiner Mutter sein, am </a:t>
            </a:r>
            <a:r>
              <a:rPr lang="de-DE" sz="2000" b="1" dirty="0">
                <a:solidFill>
                  <a:srgbClr val="C00000"/>
                </a:solidFill>
              </a:rPr>
              <a:t>achten</a:t>
            </a:r>
            <a:r>
              <a:rPr lang="de-DE" sz="2000" dirty="0"/>
              <a:t> Tag sollst du </a:t>
            </a:r>
            <a:r>
              <a:rPr lang="de-DE" sz="2000" dirty="0" err="1"/>
              <a:t>mir's</a:t>
            </a:r>
            <a:r>
              <a:rPr lang="de-DE" sz="2000" dirty="0"/>
              <a:t> geben.</a:t>
            </a:r>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28197674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888 als numerischer Wert von  Jesus</a:t>
            </a:r>
            <a:endParaRPr lang="de-DE" dirty="0"/>
          </a:p>
        </p:txBody>
      </p:sp>
      <p:sp>
        <p:nvSpPr>
          <p:cNvPr id="3" name="Inhaltsplatzhalter 2"/>
          <p:cNvSpPr>
            <a:spLocks noGrp="1"/>
          </p:cNvSpPr>
          <p:nvPr>
            <p:ph idx="1"/>
          </p:nvPr>
        </p:nvSpPr>
        <p:spPr>
          <a:xfrm>
            <a:off x="1088279" y="2533650"/>
            <a:ext cx="9036796" cy="5857875"/>
          </a:xfrm>
        </p:spPr>
        <p:txBody>
          <a:bodyPr>
            <a:normAutofit/>
          </a:bodyPr>
          <a:lstStyle/>
          <a:p>
            <a:pPr marL="0" indent="0" fontAlgn="base">
              <a:buNone/>
            </a:pPr>
            <a:endParaRPr lang="en-US" dirty="0"/>
          </a:p>
          <a:p>
            <a:pPr marL="0" indent="0" fontAlgn="base">
              <a:buNone/>
            </a:pPr>
            <a:r>
              <a:rPr lang="en-US" dirty="0" smtClean="0"/>
              <a:t>												 																</a:t>
            </a:r>
            <a:endParaRPr lang="de-DE" dirty="0"/>
          </a:p>
        </p:txBody>
      </p:sp>
      <p:graphicFrame>
        <p:nvGraphicFramePr>
          <p:cNvPr id="6" name="Tabelle 5"/>
          <p:cNvGraphicFramePr>
            <a:graphicFrameLocks noGrp="1"/>
          </p:cNvGraphicFramePr>
          <p:nvPr>
            <p:extLst>
              <p:ext uri="{D42A27DB-BD31-4B8C-83A1-F6EECF244321}">
                <p14:modId xmlns:p14="http://schemas.microsoft.com/office/powerpoint/2010/main" val="2883523834"/>
              </p:ext>
            </p:extLst>
          </p:nvPr>
        </p:nvGraphicFramePr>
        <p:xfrm>
          <a:off x="1154954" y="2533650"/>
          <a:ext cx="10508582" cy="4100243"/>
        </p:xfrm>
        <a:graphic>
          <a:graphicData uri="http://schemas.openxmlformats.org/drawingml/2006/table">
            <a:tbl>
              <a:tblPr/>
              <a:tblGrid>
                <a:gridCol w="10508582"/>
              </a:tblGrid>
              <a:tr h="4100243">
                <a:tc>
                  <a:txBody>
                    <a:bodyPr/>
                    <a:lstStyle/>
                    <a:p>
                      <a:r>
                        <a:rPr lang="en-US" sz="2000" b="1" dirty="0">
                          <a:latin typeface="Arial,Helvetica"/>
                        </a:rPr>
                        <a:t>JESUS ( IESOUS </a:t>
                      </a:r>
                      <a:r>
                        <a:rPr lang="en-US" sz="2000" b="1" dirty="0" err="1" smtClean="0">
                          <a:latin typeface="Arial,Helvetica"/>
                        </a:rPr>
                        <a:t>im</a:t>
                      </a:r>
                      <a:r>
                        <a:rPr lang="en-US" sz="2000" b="1" dirty="0" smtClean="0">
                          <a:latin typeface="Arial,Helvetica"/>
                        </a:rPr>
                        <a:t> </a:t>
                      </a:r>
                      <a:r>
                        <a:rPr lang="en-US" sz="2000" b="1" dirty="0" err="1" smtClean="0">
                          <a:latin typeface="Arial,Helvetica"/>
                        </a:rPr>
                        <a:t>Griechischen</a:t>
                      </a:r>
                      <a:r>
                        <a:rPr lang="en-US" sz="2000" b="1" dirty="0" smtClean="0">
                          <a:latin typeface="Arial,Helvetica"/>
                        </a:rPr>
                        <a:t> - </a:t>
                      </a:r>
                      <a:r>
                        <a:rPr lang="el-GR" sz="2000" b="1" i="0" kern="1200" dirty="0" smtClean="0">
                          <a:solidFill>
                            <a:schemeClr val="tx1"/>
                          </a:solidFill>
                          <a:effectLst/>
                          <a:latin typeface="+mn-lt"/>
                          <a:ea typeface="+mn-ea"/>
                          <a:cs typeface="+mn-cs"/>
                        </a:rPr>
                        <a:t>Ιησούς</a:t>
                      </a:r>
                      <a:r>
                        <a:rPr lang="el-GR" sz="2000" b="0" i="0" kern="1200" dirty="0" smtClean="0">
                          <a:solidFill>
                            <a:schemeClr val="tx1"/>
                          </a:solidFill>
                          <a:effectLst/>
                          <a:latin typeface="+mn-lt"/>
                          <a:ea typeface="+mn-ea"/>
                          <a:cs typeface="+mn-cs"/>
                        </a:rPr>
                        <a:t> </a:t>
                      </a:r>
                      <a:r>
                        <a:rPr lang="en-US" sz="2000" b="1" dirty="0" smtClean="0">
                          <a:latin typeface="Arial,Helvetica"/>
                        </a:rPr>
                        <a:t> </a:t>
                      </a:r>
                      <a:r>
                        <a:rPr lang="en-US" sz="2000" b="1" dirty="0">
                          <a:latin typeface="Arial,Helvetica"/>
                        </a:rPr>
                        <a:t>) = </a:t>
                      </a:r>
                      <a:r>
                        <a:rPr lang="en-US" sz="2000" b="1" dirty="0">
                          <a:solidFill>
                            <a:srgbClr val="C00000"/>
                          </a:solidFill>
                          <a:latin typeface="Arial,Helvetica"/>
                        </a:rPr>
                        <a:t>888</a:t>
                      </a:r>
                      <a:r>
                        <a:rPr lang="en-US" sz="2000" dirty="0"/>
                        <a:t> </a:t>
                      </a:r>
                      <a:endParaRPr lang="en-US" sz="2000" dirty="0" smtClean="0"/>
                    </a:p>
                    <a:p>
                      <a:endParaRPr lang="en-US" sz="2000" dirty="0" smtClean="0">
                        <a:latin typeface="Arial,Helvetica"/>
                      </a:endParaRPr>
                    </a:p>
                    <a:p>
                      <a:r>
                        <a:rPr lang="en-US" sz="2000" dirty="0" smtClean="0">
                          <a:latin typeface="Arial,Helvetica"/>
                        </a:rPr>
                        <a:t>Das </a:t>
                      </a:r>
                      <a:r>
                        <a:rPr lang="en-US" sz="2000" dirty="0" err="1" smtClean="0">
                          <a:latin typeface="Arial,Helvetica"/>
                        </a:rPr>
                        <a:t>Neue</a:t>
                      </a:r>
                      <a:r>
                        <a:rPr lang="en-US" sz="2000" dirty="0" smtClean="0">
                          <a:latin typeface="Arial,Helvetica"/>
                        </a:rPr>
                        <a:t> </a:t>
                      </a:r>
                      <a:r>
                        <a:rPr lang="en-US" sz="2000" dirty="0">
                          <a:latin typeface="Arial,Helvetica"/>
                        </a:rPr>
                        <a:t>Testament </a:t>
                      </a:r>
                      <a:r>
                        <a:rPr lang="en-US" sz="2000" dirty="0" err="1" smtClean="0">
                          <a:latin typeface="Arial,Helvetica"/>
                        </a:rPr>
                        <a:t>wurde</a:t>
                      </a:r>
                      <a:r>
                        <a:rPr lang="en-US" sz="2000" dirty="0" smtClean="0">
                          <a:latin typeface="Arial,Helvetica"/>
                        </a:rPr>
                        <a:t> </a:t>
                      </a:r>
                      <a:r>
                        <a:rPr lang="en-US" sz="2000" dirty="0" err="1" smtClean="0">
                          <a:latin typeface="Arial,Helvetica"/>
                        </a:rPr>
                        <a:t>ursprünglich</a:t>
                      </a:r>
                      <a:r>
                        <a:rPr lang="en-US" sz="2000" dirty="0" smtClean="0">
                          <a:latin typeface="Arial,Helvetica"/>
                        </a:rPr>
                        <a:t> in </a:t>
                      </a:r>
                      <a:r>
                        <a:rPr lang="en-US" sz="2000" dirty="0" err="1" smtClean="0">
                          <a:latin typeface="Arial,Helvetica"/>
                        </a:rPr>
                        <a:t>Griechisch</a:t>
                      </a:r>
                      <a:r>
                        <a:rPr lang="en-US" sz="2000" dirty="0" smtClean="0">
                          <a:latin typeface="Arial,Helvetica"/>
                        </a:rPr>
                        <a:t> </a:t>
                      </a:r>
                      <a:r>
                        <a:rPr lang="en-US" sz="2000" dirty="0" err="1" smtClean="0">
                          <a:latin typeface="Arial,Helvetica"/>
                        </a:rPr>
                        <a:t>geschrieben</a:t>
                      </a:r>
                      <a:r>
                        <a:rPr lang="en-US" sz="2000" dirty="0" smtClean="0">
                          <a:latin typeface="Arial,Helvetica"/>
                        </a:rPr>
                        <a:t>.</a:t>
                      </a:r>
                      <a:r>
                        <a:rPr lang="en-US" sz="2000" dirty="0">
                          <a:latin typeface="Arial,Helvetica"/>
                        </a:rPr>
                        <a:t> </a:t>
                      </a:r>
                      <a:endParaRPr lang="en-US" sz="2000" dirty="0" smtClean="0">
                        <a:latin typeface="Arial,Helvetica"/>
                      </a:endParaRPr>
                    </a:p>
                    <a:p>
                      <a:r>
                        <a:rPr lang="en-US" sz="2000" dirty="0" err="1" smtClean="0">
                          <a:latin typeface="Arial,Helvetica"/>
                        </a:rPr>
                        <a:t>Im</a:t>
                      </a:r>
                      <a:r>
                        <a:rPr lang="en-US" sz="2000" dirty="0" smtClean="0">
                          <a:latin typeface="Arial,Helvetica"/>
                        </a:rPr>
                        <a:t> </a:t>
                      </a:r>
                      <a:r>
                        <a:rPr lang="en-US" sz="2000" dirty="0" err="1" smtClean="0">
                          <a:latin typeface="Arial,Helvetica"/>
                        </a:rPr>
                        <a:t>griechischen</a:t>
                      </a:r>
                      <a:r>
                        <a:rPr lang="en-US" sz="2000" baseline="0" dirty="0" smtClean="0">
                          <a:latin typeface="Arial,Helvetica"/>
                        </a:rPr>
                        <a:t> A</a:t>
                      </a:r>
                      <a:r>
                        <a:rPr lang="en-US" sz="2000" dirty="0" smtClean="0">
                          <a:latin typeface="Arial,Helvetica"/>
                        </a:rPr>
                        <a:t>lphabet</a:t>
                      </a:r>
                      <a:r>
                        <a:rPr lang="en-US" sz="2000" dirty="0">
                          <a:latin typeface="Arial,Helvetica"/>
                        </a:rPr>
                        <a:t> </a:t>
                      </a:r>
                      <a:r>
                        <a:rPr lang="en-US" sz="2000" dirty="0" smtClean="0">
                          <a:latin typeface="Arial,Helvetica"/>
                        </a:rPr>
                        <a:t>hat </a:t>
                      </a:r>
                      <a:r>
                        <a:rPr lang="en-US" sz="2000" dirty="0" err="1" smtClean="0">
                          <a:latin typeface="Arial,Helvetica"/>
                        </a:rPr>
                        <a:t>jeder</a:t>
                      </a:r>
                      <a:r>
                        <a:rPr lang="en-US" sz="2000" dirty="0" smtClean="0">
                          <a:latin typeface="Arial,Helvetica"/>
                        </a:rPr>
                        <a:t> </a:t>
                      </a:r>
                      <a:r>
                        <a:rPr lang="en-US" sz="2000" dirty="0" err="1" smtClean="0">
                          <a:latin typeface="Arial,Helvetica"/>
                        </a:rPr>
                        <a:t>Buchstabe</a:t>
                      </a:r>
                      <a:r>
                        <a:rPr lang="en-US" sz="2000" dirty="0" smtClean="0">
                          <a:latin typeface="Arial,Helvetica"/>
                        </a:rPr>
                        <a:t> </a:t>
                      </a:r>
                      <a:r>
                        <a:rPr lang="en-US" sz="2000" dirty="0" err="1" smtClean="0">
                          <a:latin typeface="Arial,Helvetica"/>
                        </a:rPr>
                        <a:t>auch</a:t>
                      </a:r>
                      <a:r>
                        <a:rPr lang="en-US" sz="2000" dirty="0" smtClean="0">
                          <a:latin typeface="Arial,Helvetica"/>
                        </a:rPr>
                        <a:t> </a:t>
                      </a:r>
                      <a:r>
                        <a:rPr lang="en-US" sz="2000" dirty="0" err="1" smtClean="0">
                          <a:latin typeface="Arial,Helvetica"/>
                        </a:rPr>
                        <a:t>einen</a:t>
                      </a:r>
                      <a:r>
                        <a:rPr lang="en-US" sz="2000" dirty="0" smtClean="0">
                          <a:latin typeface="Arial,Helvetica"/>
                        </a:rPr>
                        <a:t> </a:t>
                      </a:r>
                      <a:r>
                        <a:rPr lang="en-US" sz="2000" dirty="0" err="1" smtClean="0">
                          <a:latin typeface="Arial,Helvetica"/>
                        </a:rPr>
                        <a:t>Zahlenwert</a:t>
                      </a:r>
                      <a:r>
                        <a:rPr lang="en-US" sz="2000" b="0" dirty="0" smtClean="0">
                          <a:latin typeface="Arial,Helvetica"/>
                        </a:rPr>
                        <a:t>.</a:t>
                      </a:r>
                      <a:r>
                        <a:rPr lang="en-US" sz="2000" dirty="0"/>
                        <a:t> </a:t>
                      </a:r>
                      <a:br>
                        <a:rPr lang="en-US" sz="2000" dirty="0"/>
                      </a:br>
                      <a:r>
                        <a:rPr lang="en-US" sz="2000" dirty="0"/>
                        <a:t> </a:t>
                      </a:r>
                      <a:br>
                        <a:rPr lang="en-US" sz="2000" dirty="0"/>
                      </a:br>
                      <a:r>
                        <a:rPr lang="en-US" sz="2000" dirty="0" smtClean="0"/>
                        <a:t>Der </a:t>
                      </a:r>
                      <a:r>
                        <a:rPr lang="en-US" sz="2000" dirty="0" err="1" smtClean="0"/>
                        <a:t>Zahlenwert</a:t>
                      </a:r>
                      <a:r>
                        <a:rPr lang="en-US" sz="2000" dirty="0" smtClean="0"/>
                        <a:t> </a:t>
                      </a:r>
                      <a:r>
                        <a:rPr lang="en-US" sz="2000" dirty="0" err="1" smtClean="0"/>
                        <a:t>dieser</a:t>
                      </a:r>
                      <a:r>
                        <a:rPr lang="en-US" sz="2000" dirty="0" smtClean="0"/>
                        <a:t> </a:t>
                      </a:r>
                      <a:r>
                        <a:rPr lang="en-US" sz="2000" dirty="0" err="1" smtClean="0"/>
                        <a:t>Buchstaben</a:t>
                      </a:r>
                      <a:r>
                        <a:rPr lang="en-US" sz="2000" dirty="0" smtClean="0"/>
                        <a:t> </a:t>
                      </a:r>
                      <a:r>
                        <a:rPr lang="en-US" sz="2000" dirty="0" err="1" smtClean="0"/>
                        <a:t>addiert</a:t>
                      </a:r>
                      <a:r>
                        <a:rPr lang="en-US" sz="2000" baseline="0" dirty="0" smtClean="0"/>
                        <a:t> </a:t>
                      </a:r>
                      <a:r>
                        <a:rPr lang="en-US" sz="2000" baseline="0" dirty="0" err="1" smtClean="0"/>
                        <a:t>sich</a:t>
                      </a:r>
                      <a:r>
                        <a:rPr lang="en-US" sz="2000" baseline="0" dirty="0" smtClean="0"/>
                        <a:t> </a:t>
                      </a:r>
                      <a:r>
                        <a:rPr lang="en-US" sz="2000" baseline="0" dirty="0" err="1" smtClean="0"/>
                        <a:t>folgendermaßen</a:t>
                      </a:r>
                      <a:r>
                        <a:rPr lang="en-US" sz="2000" baseline="0" dirty="0" smtClean="0"/>
                        <a:t>:</a:t>
                      </a:r>
                      <a:r>
                        <a:rPr lang="en-US" sz="2000" dirty="0" smtClean="0">
                          <a:latin typeface="Arial,Helvetica"/>
                        </a:rPr>
                        <a:t> </a:t>
                      </a:r>
                    </a:p>
                    <a:p>
                      <a:endParaRPr lang="en-US" sz="2000" b="1" i="0" kern="1200" dirty="0" smtClean="0">
                        <a:solidFill>
                          <a:schemeClr val="tx1"/>
                        </a:solidFill>
                        <a:effectLst/>
                        <a:latin typeface="Arial,Helvetica"/>
                        <a:ea typeface="+mn-ea"/>
                        <a:cs typeface="+mn-cs"/>
                      </a:endParaRPr>
                    </a:p>
                    <a:p>
                      <a:r>
                        <a:rPr lang="el-GR" sz="2000" b="1" i="0" kern="1200" dirty="0" smtClean="0">
                          <a:solidFill>
                            <a:schemeClr val="tx1"/>
                          </a:solidFill>
                          <a:effectLst/>
                          <a:latin typeface="+mn-lt"/>
                          <a:ea typeface="+mn-ea"/>
                          <a:cs typeface="+mn-cs"/>
                        </a:rPr>
                        <a:t>Ιησούς</a:t>
                      </a:r>
                      <a:r>
                        <a:rPr lang="en-US" sz="2000" b="1" dirty="0" smtClean="0"/>
                        <a:t> </a:t>
                      </a:r>
                      <a:r>
                        <a:rPr lang="en-US" sz="2000" b="1" dirty="0"/>
                        <a:t>= </a:t>
                      </a:r>
                      <a:r>
                        <a:rPr lang="en-US" sz="2000" b="1" dirty="0" smtClean="0"/>
                        <a:t>10 </a:t>
                      </a:r>
                      <a:r>
                        <a:rPr lang="en-US" sz="2000" b="1" dirty="0"/>
                        <a:t>+ 8 </a:t>
                      </a:r>
                      <a:r>
                        <a:rPr lang="en-US" sz="2000" b="1" dirty="0" smtClean="0"/>
                        <a:t>+ 200 + 70 + 400 + 200 </a:t>
                      </a:r>
                      <a:r>
                        <a:rPr lang="en-US" sz="2000" b="1" dirty="0"/>
                        <a:t>= </a:t>
                      </a:r>
                      <a:r>
                        <a:rPr lang="en-US" sz="2000" b="1" dirty="0">
                          <a:solidFill>
                            <a:srgbClr val="C00000"/>
                          </a:solidFill>
                        </a:rPr>
                        <a:t>888</a:t>
                      </a:r>
                    </a:p>
                  </a:txBody>
                  <a:tcPr marL="22860" marR="22860" marT="22860" marB="22860">
                    <a:lnL>
                      <a:noFill/>
                    </a:lnL>
                    <a:lnR>
                      <a:noFill/>
                    </a:lnR>
                    <a:lnT>
                      <a:noFill/>
                    </a:lnT>
                    <a:lnB>
                      <a:noFill/>
                    </a:lnB>
                  </a:tcPr>
                </a:tc>
              </a:tr>
            </a:tbl>
          </a:graphicData>
        </a:graphic>
      </p:graphicFrame>
      <p:sp>
        <p:nvSpPr>
          <p:cNvPr id="7" name="Rectangle 2"/>
          <p:cNvSpPr>
            <a:spLocks noChangeArrowheads="1"/>
          </p:cNvSpPr>
          <p:nvPr/>
        </p:nvSpPr>
        <p:spPr bwMode="auto">
          <a:xfrm>
            <a:off x="1155699" y="2890568"/>
            <a:ext cx="140454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smtClean="0">
                <a:ln>
                  <a:noFill/>
                </a:ln>
                <a:solidFill>
                  <a:schemeClr val="tx1"/>
                </a:solidFill>
                <a:effectLst/>
                <a:latin typeface="Arial" panose="020B0604020202020204" pitchFamily="34" charset="0"/>
              </a:rPr>
              <a:t/>
            </a:r>
            <a:br>
              <a:rPr kumimoji="0" lang="de-DE" altLang="de-DE" sz="1800" b="0" i="0" u="none" strike="noStrike" cap="none" normalizeH="0" baseline="0" smtClean="0">
                <a:ln>
                  <a:noFill/>
                </a:ln>
                <a:solidFill>
                  <a:schemeClr val="tx1"/>
                </a:solidFill>
                <a:effectLst/>
                <a:latin typeface="Arial" panose="020B0604020202020204" pitchFamily="34" charset="0"/>
              </a:rPr>
            </a:b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55927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666 als Zahlenwert des Tieres</a:t>
            </a:r>
            <a:endParaRPr lang="de-DE" dirty="0"/>
          </a:p>
        </p:txBody>
      </p:sp>
      <p:sp>
        <p:nvSpPr>
          <p:cNvPr id="3" name="Inhaltsplatzhalter 2"/>
          <p:cNvSpPr>
            <a:spLocks noGrp="1"/>
          </p:cNvSpPr>
          <p:nvPr>
            <p:ph idx="1"/>
          </p:nvPr>
        </p:nvSpPr>
        <p:spPr>
          <a:xfrm>
            <a:off x="1154954" y="2454442"/>
            <a:ext cx="10827661" cy="5937084"/>
          </a:xfrm>
        </p:spPr>
        <p:txBody>
          <a:bodyPr>
            <a:normAutofit/>
          </a:bodyPr>
          <a:lstStyle/>
          <a:p>
            <a:pPr marL="0" indent="0" fontAlgn="base">
              <a:buNone/>
            </a:pPr>
            <a:r>
              <a:rPr lang="de-DE" dirty="0" smtClean="0"/>
              <a:t>				</a:t>
            </a:r>
            <a:r>
              <a:rPr lang="de-DE" dirty="0" err="1" smtClean="0"/>
              <a:t>Neron</a:t>
            </a:r>
            <a:r>
              <a:rPr lang="de-DE" dirty="0" smtClean="0"/>
              <a:t> </a:t>
            </a:r>
            <a:r>
              <a:rPr lang="de-DE" dirty="0"/>
              <a:t>Caesar </a:t>
            </a:r>
            <a:r>
              <a:rPr lang="de-DE" dirty="0" smtClean="0"/>
              <a:t>übersetzt von Griechisch</a:t>
            </a:r>
          </a:p>
          <a:p>
            <a:pPr marL="0" indent="0" fontAlgn="base">
              <a:buNone/>
            </a:pPr>
            <a:r>
              <a:rPr lang="de-DE" dirty="0" smtClean="0"/>
              <a:t>				NRON </a:t>
            </a:r>
            <a:r>
              <a:rPr lang="de-DE" dirty="0"/>
              <a:t>QSR </a:t>
            </a:r>
            <a:r>
              <a:rPr lang="de-DE" i="1" dirty="0" smtClean="0"/>
              <a:t>in </a:t>
            </a:r>
            <a:r>
              <a:rPr lang="de-DE" i="1" dirty="0" err="1" smtClean="0"/>
              <a:t>Hebäisch</a:t>
            </a:r>
            <a:r>
              <a:rPr lang="de-DE" i="1" dirty="0" smtClean="0"/>
              <a:t> ergibt </a:t>
            </a:r>
            <a:r>
              <a:rPr lang="he-IL" dirty="0"/>
              <a:t>נרון </a:t>
            </a:r>
            <a:r>
              <a:rPr lang="he-IL" dirty="0" smtClean="0"/>
              <a:t>קסר</a:t>
            </a:r>
            <a:r>
              <a:rPr lang="en-US" dirty="0" smtClean="0"/>
              <a:t>  </a:t>
            </a:r>
            <a:r>
              <a:rPr lang="en-US" dirty="0"/>
              <a:t>= 50 + 200 + 6 + 50 + 100 + 60 + 200 = </a:t>
            </a:r>
            <a:r>
              <a:rPr lang="en-US" b="1" dirty="0">
                <a:solidFill>
                  <a:srgbClr val="C00000"/>
                </a:solidFill>
              </a:rPr>
              <a:t>666</a:t>
            </a:r>
          </a:p>
          <a:p>
            <a:pPr marL="0" indent="0" fontAlgn="base">
              <a:buNone/>
            </a:pPr>
            <a:endParaRPr lang="de-DE" dirty="0"/>
          </a:p>
          <a:p>
            <a:pPr marL="0" indent="0" fontAlgn="base">
              <a:buNone/>
            </a:pPr>
            <a:endParaRPr lang="de-DE" dirty="0" smtClean="0"/>
          </a:p>
          <a:p>
            <a:pPr marL="0" indent="0" fontAlgn="base">
              <a:buNone/>
            </a:pPr>
            <a:endParaRPr lang="de-DE" dirty="0" smtClean="0"/>
          </a:p>
          <a:p>
            <a:pPr marL="0" indent="0" fontAlgn="base">
              <a:buNone/>
            </a:pPr>
            <a:r>
              <a:rPr lang="de-DE" dirty="0" smtClean="0"/>
              <a:t>				</a:t>
            </a:r>
            <a:r>
              <a:rPr lang="de-DE" dirty="0"/>
              <a:t> </a:t>
            </a:r>
            <a:r>
              <a:rPr lang="de-DE" dirty="0" smtClean="0"/>
              <a:t>Nero </a:t>
            </a:r>
            <a:r>
              <a:rPr lang="de-DE" dirty="0"/>
              <a:t>Caesar </a:t>
            </a:r>
            <a:r>
              <a:rPr lang="de-DE" dirty="0" smtClean="0"/>
              <a:t>übersetzt von Latein</a:t>
            </a:r>
          </a:p>
          <a:p>
            <a:pPr marL="0" indent="0" fontAlgn="base">
              <a:buNone/>
            </a:pPr>
            <a:r>
              <a:rPr lang="de-DE" dirty="0"/>
              <a:t>	</a:t>
            </a:r>
            <a:r>
              <a:rPr lang="de-DE" dirty="0" smtClean="0"/>
              <a:t>			 NRO </a:t>
            </a:r>
            <a:r>
              <a:rPr lang="de-DE" dirty="0"/>
              <a:t>QSR</a:t>
            </a:r>
            <a:r>
              <a:rPr lang="de-DE" i="1" dirty="0"/>
              <a:t> </a:t>
            </a:r>
            <a:r>
              <a:rPr lang="de-DE" i="1" dirty="0" smtClean="0"/>
              <a:t>in Hebräisch ergibt</a:t>
            </a:r>
            <a:r>
              <a:rPr lang="he-IL" dirty="0" smtClean="0"/>
              <a:t>נרו קסר </a:t>
            </a:r>
            <a:r>
              <a:rPr lang="de-DE" dirty="0" smtClean="0"/>
              <a:t>  </a:t>
            </a:r>
            <a:r>
              <a:rPr lang="en-US" dirty="0" smtClean="0"/>
              <a:t>= 50 </a:t>
            </a:r>
            <a:r>
              <a:rPr lang="en-US" dirty="0"/>
              <a:t>+ 200 + 6 </a:t>
            </a:r>
            <a:r>
              <a:rPr lang="en-US" dirty="0" smtClean="0"/>
              <a:t>+ </a:t>
            </a:r>
            <a:r>
              <a:rPr lang="en-US" dirty="0"/>
              <a:t>100 + 60 + 200 = </a:t>
            </a:r>
            <a:r>
              <a:rPr lang="en-US" b="1" dirty="0" smtClean="0">
                <a:solidFill>
                  <a:srgbClr val="C00000"/>
                </a:solidFill>
              </a:rPr>
              <a:t>616</a:t>
            </a:r>
            <a:r>
              <a:rPr lang="en-US" dirty="0" smtClean="0"/>
              <a:t> </a:t>
            </a:r>
            <a:r>
              <a:rPr lang="el-GR" dirty="0"/>
              <a:t>χιϛ</a:t>
            </a:r>
            <a:r>
              <a:rPr lang="el-GR" b="1" dirty="0"/>
              <a:t>ʹ</a:t>
            </a:r>
            <a:endParaRPr lang="de-DE" dirty="0"/>
          </a:p>
          <a:p>
            <a:pPr marL="0" indent="0" fontAlgn="base">
              <a:buNone/>
            </a:pPr>
            <a:r>
              <a:rPr lang="en-US" dirty="0" smtClean="0"/>
              <a:t>				 Papyrus 115 </a:t>
            </a:r>
            <a:r>
              <a:rPr lang="en-US" dirty="0" err="1" smtClean="0"/>
              <a:t>eine</a:t>
            </a:r>
            <a:r>
              <a:rPr lang="en-US" dirty="0" smtClean="0"/>
              <a:t> </a:t>
            </a:r>
            <a:r>
              <a:rPr lang="en-US" dirty="0" err="1" smtClean="0"/>
              <a:t>Schrift</a:t>
            </a:r>
            <a:r>
              <a:rPr lang="en-US" dirty="0" smtClean="0"/>
              <a:t> </a:t>
            </a:r>
            <a:r>
              <a:rPr lang="en-US" dirty="0" err="1" smtClean="0"/>
              <a:t>aus</a:t>
            </a:r>
            <a:r>
              <a:rPr lang="en-US" dirty="0" smtClean="0"/>
              <a:t> </a:t>
            </a:r>
            <a:r>
              <a:rPr lang="en-US" dirty="0" err="1" smtClean="0"/>
              <a:t>Offenbarung</a:t>
            </a:r>
            <a:r>
              <a:rPr lang="en-US" dirty="0" smtClean="0"/>
              <a:t> 13 </a:t>
            </a:r>
            <a:r>
              <a:rPr lang="en-US" dirty="0" err="1" smtClean="0"/>
              <a:t>Vers</a:t>
            </a:r>
            <a:r>
              <a:rPr lang="en-US" dirty="0" smtClean="0"/>
              <a:t> 18 um das </a:t>
            </a:r>
            <a:r>
              <a:rPr lang="en-US" dirty="0" err="1" smtClean="0"/>
              <a:t>Jahr</a:t>
            </a:r>
            <a:r>
              <a:rPr lang="en-US" dirty="0" smtClean="0"/>
              <a:t> 300</a:t>
            </a:r>
            <a:r>
              <a:rPr lang="de-DE" dirty="0" smtClean="0"/>
              <a:t>				</a:t>
            </a:r>
            <a:r>
              <a:rPr lang="el-GR" b="1" dirty="0"/>
              <a:t> </a:t>
            </a:r>
            <a:endParaRPr lang="de-DE" dirty="0"/>
          </a:p>
          <a:p>
            <a:pPr marL="0" indent="0" fontAlgn="base">
              <a:buNone/>
            </a:pPr>
            <a:r>
              <a:rPr lang="de-DE" dirty="0" smtClean="0"/>
              <a:t>Nero verfolgte die Christen nach dem großen Feuer 64 n.Chr</a:t>
            </a:r>
            <a:r>
              <a:rPr lang="de-DE" dirty="0"/>
              <a:t>.</a:t>
            </a:r>
            <a:r>
              <a:rPr lang="de-DE" dirty="0" smtClean="0"/>
              <a:t> in Rom und befahl den Tod von Petrus und Paulus.</a:t>
            </a:r>
            <a:endParaRPr lang="en-US" dirty="0"/>
          </a:p>
          <a:p>
            <a:pPr marL="0" indent="0" fontAlgn="base">
              <a:buNone/>
            </a:pPr>
            <a:r>
              <a:rPr lang="en-US" dirty="0" smtClean="0"/>
              <a:t>														</a:t>
            </a: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355" y="2533650"/>
            <a:ext cx="1160891" cy="1546887"/>
          </a:xfrm>
          <a:prstGeom prst="rect">
            <a:avLst/>
          </a:prstGeo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8355" y="4541555"/>
            <a:ext cx="1174060" cy="1312812"/>
          </a:xfrm>
          <a:prstGeom prst="rect">
            <a:avLst/>
          </a:prstGeom>
        </p:spPr>
      </p:pic>
    </p:spTree>
    <p:extLst>
      <p:ext uri="{BB962C8B-B14F-4D97-AF65-F5344CB8AC3E}">
        <p14:creationId xmlns:p14="http://schemas.microsoft.com/office/powerpoint/2010/main" val="27498637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6 </a:t>
            </a:r>
            <a:r>
              <a:rPr lang="de-DE" dirty="0"/>
              <a:t>u</a:t>
            </a:r>
            <a:r>
              <a:rPr lang="de-DE" dirty="0" smtClean="0"/>
              <a:t>nd 6 </a:t>
            </a:r>
            <a:r>
              <a:rPr lang="de-DE" dirty="0"/>
              <a:t>u</a:t>
            </a:r>
            <a:r>
              <a:rPr lang="de-DE" dirty="0" smtClean="0"/>
              <a:t>nd 6 bei Salomo</a:t>
            </a:r>
            <a:endParaRPr lang="de-DE" dirty="0"/>
          </a:p>
        </p:txBody>
      </p:sp>
      <p:sp>
        <p:nvSpPr>
          <p:cNvPr id="3" name="Inhaltsplatzhalter 2"/>
          <p:cNvSpPr>
            <a:spLocks noGrp="1"/>
          </p:cNvSpPr>
          <p:nvPr>
            <p:ph idx="1"/>
          </p:nvPr>
        </p:nvSpPr>
        <p:spPr>
          <a:xfrm>
            <a:off x="1154954" y="2534653"/>
            <a:ext cx="10827661" cy="5856872"/>
          </a:xfrm>
        </p:spPr>
        <p:txBody>
          <a:bodyPr>
            <a:normAutofit/>
          </a:bodyPr>
          <a:lstStyle/>
          <a:p>
            <a:pPr marL="0" indent="0">
              <a:buNone/>
            </a:pPr>
            <a:r>
              <a:rPr lang="en-US" sz="2000" b="1" u="sng" dirty="0" smtClean="0"/>
              <a:t>1. </a:t>
            </a:r>
            <a:r>
              <a:rPr lang="en-US" sz="2000" b="1" u="sng" dirty="0" err="1" smtClean="0"/>
              <a:t>Könige</a:t>
            </a:r>
            <a:r>
              <a:rPr lang="en-US" sz="2000" b="1" u="sng" dirty="0" smtClean="0"/>
              <a:t> 10:14</a:t>
            </a:r>
            <a:endParaRPr lang="en-US" sz="2000" dirty="0"/>
          </a:p>
          <a:p>
            <a:pPr marL="0" indent="0">
              <a:buNone/>
            </a:pPr>
            <a:r>
              <a:rPr lang="de-DE" sz="2000" dirty="0"/>
              <a:t>Des Goldes aber, das Salomo in einem Jahr bekam, war am Gewicht </a:t>
            </a:r>
            <a:r>
              <a:rPr lang="de-DE" sz="2000" b="1" dirty="0">
                <a:solidFill>
                  <a:srgbClr val="C00000"/>
                </a:solidFill>
              </a:rPr>
              <a:t>sechshundertsechsundsechzig</a:t>
            </a:r>
            <a:r>
              <a:rPr lang="de-DE" sz="2000" dirty="0"/>
              <a:t> Zentner</a:t>
            </a:r>
            <a:r>
              <a:rPr lang="de-DE" sz="2000" dirty="0" smtClean="0"/>
              <a:t>,</a:t>
            </a:r>
          </a:p>
          <a:p>
            <a:pPr marL="0" indent="0">
              <a:buNone/>
            </a:pPr>
            <a:r>
              <a:rPr lang="en-US" sz="2000" b="1" u="sng" dirty="0" smtClean="0"/>
              <a:t>2. </a:t>
            </a:r>
            <a:r>
              <a:rPr lang="en-US" sz="2000" b="1" u="sng" dirty="0" err="1" smtClean="0"/>
              <a:t>Chroniker</a:t>
            </a:r>
            <a:r>
              <a:rPr lang="en-US" sz="2000" b="1" u="sng" dirty="0" smtClean="0"/>
              <a:t> 9:13</a:t>
            </a:r>
            <a:endParaRPr lang="en-US" sz="2000" dirty="0"/>
          </a:p>
          <a:p>
            <a:pPr marL="0" indent="0">
              <a:buNone/>
            </a:pPr>
            <a:r>
              <a:rPr lang="de-DE" sz="2000" dirty="0"/>
              <a:t>Des Goldes aber, das Salomo in einem Jahr gebracht ward, war </a:t>
            </a:r>
            <a:r>
              <a:rPr lang="de-DE" sz="2000" b="1" dirty="0">
                <a:solidFill>
                  <a:srgbClr val="C00000"/>
                </a:solidFill>
              </a:rPr>
              <a:t>sechshundertsechsundsechzig</a:t>
            </a:r>
            <a:r>
              <a:rPr lang="de-DE" sz="2000" dirty="0"/>
              <a:t> Zentner</a:t>
            </a:r>
            <a:r>
              <a:rPr lang="de-DE" sz="2000" dirty="0" smtClean="0"/>
              <a:t>,</a:t>
            </a:r>
          </a:p>
          <a:p>
            <a:pPr marL="0" indent="0">
              <a:buNone/>
            </a:pPr>
            <a:r>
              <a:rPr lang="en-US" sz="2000" b="1" u="sng" dirty="0" smtClean="0"/>
              <a:t>1. </a:t>
            </a:r>
            <a:r>
              <a:rPr lang="en-US" sz="2000" b="1" u="sng" dirty="0" err="1" smtClean="0"/>
              <a:t>Könige</a:t>
            </a:r>
            <a:r>
              <a:rPr lang="en-US" sz="2000" b="1" u="sng" dirty="0" smtClean="0"/>
              <a:t> 10:19</a:t>
            </a:r>
            <a:endParaRPr lang="en-US" sz="2000" b="1" dirty="0"/>
          </a:p>
          <a:p>
            <a:pPr marL="0" indent="0">
              <a:buNone/>
            </a:pPr>
            <a:r>
              <a:rPr lang="de-DE" sz="2000" dirty="0"/>
              <a:t>Und der Stuhl hatte </a:t>
            </a:r>
            <a:r>
              <a:rPr lang="de-DE" sz="2000" b="1" dirty="0">
                <a:solidFill>
                  <a:srgbClr val="C00000"/>
                </a:solidFill>
              </a:rPr>
              <a:t>sechs</a:t>
            </a:r>
            <a:r>
              <a:rPr lang="de-DE" sz="2000" dirty="0"/>
              <a:t> Stufen, und das Haupt hinten am Stuhl war rund, und waren Lehnen auf beiden Seiten um den Sitz, und zwei Löwen standen an den Lehnen</a:t>
            </a:r>
            <a:r>
              <a:rPr lang="de-DE" sz="2000" dirty="0" smtClean="0"/>
              <a:t>.</a:t>
            </a:r>
            <a:endParaRPr lang="en-US" sz="2000" dirty="0"/>
          </a:p>
          <a:p>
            <a:pPr marL="0" indent="0" fontAlgn="base">
              <a:buNone/>
            </a:pPr>
            <a:r>
              <a:rPr lang="de-DE" dirty="0" smtClean="0"/>
              <a:t>				</a:t>
            </a:r>
            <a:r>
              <a:rPr lang="en-US" dirty="0" smtClean="0"/>
              <a:t>			</a:t>
            </a:r>
          </a:p>
          <a:p>
            <a:pPr marL="0" indent="0" fontAlgn="base">
              <a:buNone/>
            </a:pPr>
            <a:endParaRPr lang="de-DE" dirty="0"/>
          </a:p>
        </p:txBody>
      </p:sp>
    </p:spTree>
    <p:extLst>
      <p:ext uri="{BB962C8B-B14F-4D97-AF65-F5344CB8AC3E}">
        <p14:creationId xmlns:p14="http://schemas.microsoft.com/office/powerpoint/2010/main" val="17407757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54954" y="973668"/>
            <a:ext cx="8893921" cy="706964"/>
          </a:xfrm>
        </p:spPr>
        <p:txBody>
          <a:bodyPr/>
          <a:lstStyle/>
          <a:p>
            <a:r>
              <a:rPr lang="de-DE" dirty="0" smtClean="0"/>
              <a:t>Die Zahl 6 als Gott den Mensch erschuf</a:t>
            </a:r>
            <a:endParaRPr lang="de-DE" dirty="0"/>
          </a:p>
        </p:txBody>
      </p:sp>
      <p:sp>
        <p:nvSpPr>
          <p:cNvPr id="3" name="Inhaltsplatzhalter 2"/>
          <p:cNvSpPr>
            <a:spLocks noGrp="1"/>
          </p:cNvSpPr>
          <p:nvPr>
            <p:ph idx="1"/>
          </p:nvPr>
        </p:nvSpPr>
        <p:spPr>
          <a:xfrm>
            <a:off x="1154954" y="2326106"/>
            <a:ext cx="10284571" cy="5884446"/>
          </a:xfrm>
        </p:spPr>
        <p:txBody>
          <a:bodyPr>
            <a:normAutofit/>
          </a:bodyPr>
          <a:lstStyle/>
          <a:p>
            <a:pPr marL="0" indent="0" fontAlgn="base">
              <a:buNone/>
            </a:pPr>
            <a:r>
              <a:rPr lang="en-US" b="1" u="sng" dirty="0" smtClean="0"/>
              <a:t>Genesis 1:27, 31</a:t>
            </a:r>
          </a:p>
          <a:p>
            <a:pPr marL="0" indent="0" fontAlgn="base">
              <a:buNone/>
            </a:pPr>
            <a:endParaRPr lang="en-US" b="1" u="sng" baseline="30000" dirty="0"/>
          </a:p>
          <a:p>
            <a:pPr marL="0" indent="0" fontAlgn="base">
              <a:buNone/>
            </a:pPr>
            <a:r>
              <a:rPr lang="en-US" b="1" baseline="30000" dirty="0" smtClean="0"/>
              <a:t>27</a:t>
            </a:r>
            <a:r>
              <a:rPr lang="en-US" b="1" baseline="30000" dirty="0"/>
              <a:t> </a:t>
            </a:r>
            <a:r>
              <a:rPr lang="de-DE" dirty="0"/>
              <a:t>Und Gott schuf den Menschen ihm zum Bilde, zum Bilde Gottes schuf er ihn; und schuf sie einen Mann und </a:t>
            </a:r>
            <a:r>
              <a:rPr lang="de-DE" dirty="0" smtClean="0"/>
              <a:t>eine Frau.</a:t>
            </a:r>
            <a:endParaRPr lang="en-US" dirty="0" smtClean="0"/>
          </a:p>
          <a:p>
            <a:pPr marL="0" indent="0" fontAlgn="base">
              <a:buNone/>
            </a:pPr>
            <a:r>
              <a:rPr lang="en-US" b="1" baseline="30000" dirty="0"/>
              <a:t>31 </a:t>
            </a:r>
            <a:r>
              <a:rPr lang="de-DE" dirty="0"/>
              <a:t>Und Gott sah alles an, was er gemacht hatte; und siehe da, es war sehr gut. Da ward aus Abend und </a:t>
            </a:r>
            <a:r>
              <a:rPr lang="de-DE" dirty="0" smtClean="0"/>
              <a:t>Morgen der </a:t>
            </a:r>
            <a:r>
              <a:rPr lang="de-DE" b="1" dirty="0">
                <a:solidFill>
                  <a:srgbClr val="C00000"/>
                </a:solidFill>
              </a:rPr>
              <a:t>sechste</a:t>
            </a:r>
            <a:r>
              <a:rPr lang="de-DE" dirty="0"/>
              <a:t> Tag</a:t>
            </a:r>
            <a:r>
              <a:rPr lang="de-DE" dirty="0" smtClean="0"/>
              <a:t>.</a:t>
            </a:r>
            <a:r>
              <a:rPr lang="en-US" dirty="0" smtClean="0"/>
              <a:t> </a:t>
            </a:r>
            <a:r>
              <a:rPr lang="de-DE" dirty="0" smtClean="0"/>
              <a:t>	</a:t>
            </a:r>
          </a:p>
          <a:p>
            <a:pPr marL="0" indent="0" fontAlgn="base">
              <a:buNone/>
            </a:pPr>
            <a:r>
              <a:rPr lang="de-DE" dirty="0" smtClean="0"/>
              <a:t>	</a:t>
            </a:r>
          </a:p>
          <a:p>
            <a:pPr marL="0" indent="0">
              <a:buNone/>
            </a:pPr>
            <a:r>
              <a:rPr lang="en-US" b="1" u="sng" dirty="0" smtClean="0"/>
              <a:t>Exodus 20:9,11</a:t>
            </a:r>
            <a:endParaRPr lang="en-US" b="1" dirty="0"/>
          </a:p>
          <a:p>
            <a:pPr marL="0" indent="0">
              <a:buNone/>
            </a:pPr>
            <a:r>
              <a:rPr lang="en-US" b="1" baseline="30000" dirty="0" smtClean="0"/>
              <a:t>9  </a:t>
            </a:r>
            <a:r>
              <a:rPr lang="de-DE" b="1" dirty="0">
                <a:solidFill>
                  <a:srgbClr val="C00000"/>
                </a:solidFill>
              </a:rPr>
              <a:t>Sechs</a:t>
            </a:r>
            <a:r>
              <a:rPr lang="de-DE" dirty="0"/>
              <a:t> Tage sollst du arbeiten und alle dein Dinge beschicken</a:t>
            </a:r>
            <a:r>
              <a:rPr lang="de-DE" dirty="0" smtClean="0"/>
              <a:t>;</a:t>
            </a:r>
            <a:endParaRPr lang="en-US" dirty="0" smtClean="0"/>
          </a:p>
          <a:p>
            <a:pPr marL="0" indent="0">
              <a:buNone/>
            </a:pPr>
            <a:r>
              <a:rPr lang="en-US" b="1" baseline="30000" dirty="0" smtClean="0"/>
              <a:t>11 </a:t>
            </a:r>
            <a:r>
              <a:rPr lang="de-DE" dirty="0"/>
              <a:t>Denn in </a:t>
            </a:r>
            <a:r>
              <a:rPr lang="de-DE" b="1" dirty="0">
                <a:solidFill>
                  <a:srgbClr val="C00000"/>
                </a:solidFill>
              </a:rPr>
              <a:t>sechs</a:t>
            </a:r>
            <a:r>
              <a:rPr lang="de-DE" dirty="0"/>
              <a:t> Tagen hat der HERR Himmel und Erde gemacht und das Meer und alles, was darinnen ist, und ruhte am siebenten Tage. Darum segnete der HERR den Sabbattag und heiligte ihn</a:t>
            </a:r>
            <a:r>
              <a:rPr lang="de-DE" dirty="0" smtClean="0"/>
              <a:t>.</a:t>
            </a:r>
            <a:r>
              <a:rPr lang="en-US" dirty="0" smtClean="0"/>
              <a:t> </a:t>
            </a:r>
            <a:r>
              <a:rPr lang="de-DE" dirty="0" smtClean="0"/>
              <a:t>		</a:t>
            </a:r>
            <a:r>
              <a:rPr lang="en-US" dirty="0" smtClean="0"/>
              <a:t>			</a:t>
            </a:r>
          </a:p>
          <a:p>
            <a:pPr marL="0" indent="0" fontAlgn="base">
              <a:buNone/>
            </a:pPr>
            <a:endParaRPr lang="de-DE" dirty="0"/>
          </a:p>
        </p:txBody>
      </p:sp>
    </p:spTree>
    <p:extLst>
      <p:ext uri="{BB962C8B-B14F-4D97-AF65-F5344CB8AC3E}">
        <p14:creationId xmlns:p14="http://schemas.microsoft.com/office/powerpoint/2010/main" val="3910765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6 symbolisiert die Arbeit</a:t>
            </a:r>
            <a:endParaRPr lang="de-DE" dirty="0"/>
          </a:p>
        </p:txBody>
      </p:sp>
      <p:sp>
        <p:nvSpPr>
          <p:cNvPr id="3" name="Inhaltsplatzhalter 2"/>
          <p:cNvSpPr>
            <a:spLocks noGrp="1"/>
          </p:cNvSpPr>
          <p:nvPr>
            <p:ph idx="1"/>
          </p:nvPr>
        </p:nvSpPr>
        <p:spPr>
          <a:xfrm>
            <a:off x="1154954" y="2550695"/>
            <a:ext cx="10532386" cy="5964655"/>
          </a:xfrm>
        </p:spPr>
        <p:txBody>
          <a:bodyPr>
            <a:normAutofit/>
          </a:bodyPr>
          <a:lstStyle/>
          <a:p>
            <a:pPr marL="0" indent="0" fontAlgn="base">
              <a:buNone/>
            </a:pPr>
            <a:endParaRPr lang="en-US" b="1" baseline="30000" dirty="0" smtClean="0"/>
          </a:p>
          <a:p>
            <a:pPr marL="0" indent="0">
              <a:buNone/>
            </a:pPr>
            <a:r>
              <a:rPr lang="en-US" sz="2000" b="1" u="sng" dirty="0" smtClean="0"/>
              <a:t>Exodus 16:26</a:t>
            </a:r>
            <a:endParaRPr lang="en-US" sz="2000" b="1" dirty="0"/>
          </a:p>
          <a:p>
            <a:pPr marL="0" indent="0">
              <a:buNone/>
            </a:pPr>
            <a:r>
              <a:rPr lang="en-US" sz="2000" b="1" baseline="30000" dirty="0" smtClean="0"/>
              <a:t>26 </a:t>
            </a:r>
            <a:r>
              <a:rPr lang="de-DE" sz="2000" b="1" dirty="0">
                <a:solidFill>
                  <a:srgbClr val="C00000"/>
                </a:solidFill>
              </a:rPr>
              <a:t>Sechs</a:t>
            </a:r>
            <a:r>
              <a:rPr lang="de-DE" sz="2000" dirty="0"/>
              <a:t> Tage sollt ihr sammeln; aber der siebente Tag ist der Sabbat, an dem wird nichts da sein</a:t>
            </a:r>
            <a:r>
              <a:rPr lang="de-DE" sz="2000" dirty="0" smtClean="0"/>
              <a:t>.</a:t>
            </a:r>
          </a:p>
          <a:p>
            <a:pPr marL="0" indent="0">
              <a:buNone/>
            </a:pPr>
            <a:endParaRPr lang="en-US" sz="2000" dirty="0"/>
          </a:p>
          <a:p>
            <a:pPr marL="0" indent="0" fontAlgn="base">
              <a:buNone/>
            </a:pPr>
            <a:r>
              <a:rPr lang="en-US" sz="2000" b="1" u="sng" dirty="0" smtClean="0"/>
              <a:t>Exodus 21:2</a:t>
            </a:r>
            <a:endParaRPr lang="en-US" sz="2000" b="1" baseline="30000" dirty="0"/>
          </a:p>
          <a:p>
            <a:pPr marL="0" indent="0" fontAlgn="base">
              <a:buNone/>
            </a:pPr>
            <a:r>
              <a:rPr lang="en-US" sz="2000" b="1" baseline="30000" dirty="0" smtClean="0"/>
              <a:t>2</a:t>
            </a:r>
            <a:r>
              <a:rPr lang="en-US" sz="2000" b="1" baseline="30000" dirty="0"/>
              <a:t> </a:t>
            </a:r>
            <a:r>
              <a:rPr lang="de-DE" sz="2000" dirty="0" smtClean="0"/>
              <a:t>So </a:t>
            </a:r>
            <a:r>
              <a:rPr lang="de-DE" sz="2000" dirty="0"/>
              <a:t>du einen hebräischen Knecht kaufst, der soll dir </a:t>
            </a:r>
            <a:r>
              <a:rPr lang="de-DE" sz="2000" b="1" dirty="0">
                <a:solidFill>
                  <a:srgbClr val="C00000"/>
                </a:solidFill>
              </a:rPr>
              <a:t>sechs</a:t>
            </a:r>
            <a:r>
              <a:rPr lang="de-DE" sz="2000" dirty="0"/>
              <a:t> Jahre dienen; im siebenten Jahr soll er frei ausgehen umsonst</a:t>
            </a:r>
            <a:r>
              <a:rPr lang="de-DE" sz="2000" dirty="0" smtClean="0"/>
              <a:t>.</a:t>
            </a:r>
            <a:endParaRPr lang="de-DE" sz="2000" dirty="0"/>
          </a:p>
        </p:txBody>
      </p:sp>
    </p:spTree>
    <p:extLst>
      <p:ext uri="{BB962C8B-B14F-4D97-AF65-F5344CB8AC3E}">
        <p14:creationId xmlns:p14="http://schemas.microsoft.com/office/powerpoint/2010/main" val="42869091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6 in Daniel</a:t>
            </a:r>
            <a:endParaRPr lang="de-DE" dirty="0"/>
          </a:p>
        </p:txBody>
      </p:sp>
      <p:sp>
        <p:nvSpPr>
          <p:cNvPr id="3" name="Inhaltsplatzhalter 2"/>
          <p:cNvSpPr>
            <a:spLocks noGrp="1"/>
          </p:cNvSpPr>
          <p:nvPr>
            <p:ph idx="1"/>
          </p:nvPr>
        </p:nvSpPr>
        <p:spPr>
          <a:xfrm>
            <a:off x="1154954" y="2590800"/>
            <a:ext cx="10106604" cy="5395661"/>
          </a:xfrm>
        </p:spPr>
        <p:txBody>
          <a:bodyPr>
            <a:normAutofit/>
          </a:bodyPr>
          <a:lstStyle/>
          <a:p>
            <a:pPr marL="0" indent="0" fontAlgn="base">
              <a:buNone/>
            </a:pPr>
            <a:endParaRPr lang="en-US" b="1" baseline="30000" dirty="0" smtClean="0"/>
          </a:p>
          <a:p>
            <a:pPr marL="0" indent="0" fontAlgn="base">
              <a:buNone/>
            </a:pPr>
            <a:r>
              <a:rPr lang="en-US" sz="2000" b="1" u="sng" dirty="0" smtClean="0"/>
              <a:t>Daniel 3:1,5</a:t>
            </a:r>
            <a:endParaRPr lang="en-US" sz="2000" b="1" u="sng" baseline="30000" dirty="0" smtClean="0"/>
          </a:p>
          <a:p>
            <a:pPr marL="0" indent="0" fontAlgn="base">
              <a:buNone/>
            </a:pPr>
            <a:endParaRPr lang="en-US" sz="2000" b="1" baseline="30000" dirty="0"/>
          </a:p>
          <a:p>
            <a:pPr marL="0" indent="0" fontAlgn="base">
              <a:buNone/>
            </a:pPr>
            <a:r>
              <a:rPr lang="en-US" sz="2000" b="1" baseline="30000" dirty="0" smtClean="0"/>
              <a:t>1 </a:t>
            </a:r>
            <a:r>
              <a:rPr lang="en-US" sz="2000" dirty="0" smtClean="0"/>
              <a:t>D</a:t>
            </a:r>
            <a:r>
              <a:rPr lang="de-DE" sz="2000" dirty="0" smtClean="0"/>
              <a:t>er </a:t>
            </a:r>
            <a:r>
              <a:rPr lang="de-DE" sz="2000" dirty="0"/>
              <a:t>König Nebukadnezar ließ ein goldenes Bild machen, </a:t>
            </a:r>
            <a:r>
              <a:rPr lang="de-DE" sz="2000" b="1" dirty="0">
                <a:solidFill>
                  <a:srgbClr val="C00000"/>
                </a:solidFill>
              </a:rPr>
              <a:t>sechzig</a:t>
            </a:r>
            <a:r>
              <a:rPr lang="de-DE" sz="2000" dirty="0"/>
              <a:t> Ellen hoch und </a:t>
            </a:r>
            <a:r>
              <a:rPr lang="de-DE" sz="2000" b="1" dirty="0">
                <a:solidFill>
                  <a:srgbClr val="C00000"/>
                </a:solidFill>
              </a:rPr>
              <a:t>sechs</a:t>
            </a:r>
            <a:r>
              <a:rPr lang="de-DE" sz="2000" dirty="0"/>
              <a:t> Ellen breit, und ließ es setzen ins Tal Dura in der Landschaft Babel</a:t>
            </a:r>
            <a:r>
              <a:rPr lang="de-DE" sz="2000" dirty="0" smtClean="0"/>
              <a:t>.</a:t>
            </a:r>
          </a:p>
          <a:p>
            <a:pPr marL="0" indent="0" fontAlgn="base">
              <a:buNone/>
            </a:pPr>
            <a:r>
              <a:rPr lang="en-US" sz="2000" b="1" baseline="30000" dirty="0"/>
              <a:t>5 </a:t>
            </a:r>
            <a:r>
              <a:rPr lang="de-DE" sz="2000" dirty="0" smtClean="0"/>
              <a:t>Wenn </a:t>
            </a:r>
            <a:r>
              <a:rPr lang="de-DE" sz="2000" dirty="0"/>
              <a:t>ihr hören werdet den Schall der </a:t>
            </a:r>
            <a:r>
              <a:rPr lang="de-DE" sz="2000" b="1" dirty="0">
                <a:solidFill>
                  <a:srgbClr val="C00000"/>
                </a:solidFill>
              </a:rPr>
              <a:t>Posaunen</a:t>
            </a:r>
            <a:r>
              <a:rPr lang="de-DE" sz="2000" dirty="0"/>
              <a:t>, </a:t>
            </a:r>
            <a:r>
              <a:rPr lang="de-DE" sz="2000" b="1" dirty="0" smtClean="0">
                <a:solidFill>
                  <a:srgbClr val="C00000"/>
                </a:solidFill>
              </a:rPr>
              <a:t>Flöten</a:t>
            </a:r>
            <a:r>
              <a:rPr lang="de-DE" sz="2000" dirty="0" smtClean="0"/>
              <a:t>, </a:t>
            </a:r>
            <a:r>
              <a:rPr lang="de-DE" sz="2000" b="1" dirty="0">
                <a:solidFill>
                  <a:srgbClr val="C00000"/>
                </a:solidFill>
              </a:rPr>
              <a:t>Harfen</a:t>
            </a:r>
            <a:r>
              <a:rPr lang="de-DE" sz="2000" dirty="0"/>
              <a:t>, </a:t>
            </a:r>
            <a:r>
              <a:rPr lang="de-DE" sz="2000" b="1" dirty="0">
                <a:solidFill>
                  <a:srgbClr val="C00000"/>
                </a:solidFill>
              </a:rPr>
              <a:t>Geigen</a:t>
            </a:r>
            <a:r>
              <a:rPr lang="de-DE" sz="2000" dirty="0"/>
              <a:t>, </a:t>
            </a:r>
            <a:r>
              <a:rPr lang="de-DE" sz="2000" b="1" dirty="0">
                <a:solidFill>
                  <a:srgbClr val="C00000"/>
                </a:solidFill>
              </a:rPr>
              <a:t>Psalter</a:t>
            </a:r>
            <a:r>
              <a:rPr lang="de-DE" sz="2000" dirty="0"/>
              <a:t>, </a:t>
            </a:r>
            <a:r>
              <a:rPr lang="de-DE" sz="2000" b="1" dirty="0" err="1" smtClean="0">
                <a:solidFill>
                  <a:srgbClr val="C00000"/>
                </a:solidFill>
              </a:rPr>
              <a:t>Sackpfeiffen</a:t>
            </a:r>
            <a:r>
              <a:rPr lang="de-DE" sz="2000" dirty="0" smtClean="0"/>
              <a:t> </a:t>
            </a:r>
            <a:r>
              <a:rPr lang="de-DE" sz="2000" dirty="0"/>
              <a:t>und allerlei </a:t>
            </a:r>
            <a:r>
              <a:rPr lang="de-DE" sz="2000" dirty="0" smtClean="0"/>
              <a:t>Art von Musik, </a:t>
            </a:r>
            <a:r>
              <a:rPr lang="de-DE" sz="2000" dirty="0"/>
              <a:t>so sollt ihr niederfallen und das goldene Bild anbeten, das der König Nebukadnezar hat setzen lassen</a:t>
            </a:r>
            <a:r>
              <a:rPr lang="de-DE" sz="2000" dirty="0" smtClean="0"/>
              <a:t>.</a:t>
            </a:r>
            <a:r>
              <a:rPr lang="en-US" sz="2000" dirty="0" smtClean="0"/>
              <a:t> </a:t>
            </a:r>
            <a:r>
              <a:rPr lang="de-DE" sz="2000" dirty="0" smtClean="0"/>
              <a:t>	</a:t>
            </a:r>
            <a:r>
              <a:rPr lang="de-DE" dirty="0" smtClean="0"/>
              <a:t>	</a:t>
            </a:r>
            <a:r>
              <a:rPr lang="en-US" dirty="0" smtClean="0"/>
              <a:t>			</a:t>
            </a:r>
          </a:p>
          <a:p>
            <a:pPr marL="0" indent="0" fontAlgn="base">
              <a:buNone/>
            </a:pPr>
            <a:endParaRPr lang="de-DE" dirty="0"/>
          </a:p>
        </p:txBody>
      </p:sp>
    </p:spTree>
    <p:extLst>
      <p:ext uri="{BB962C8B-B14F-4D97-AF65-F5344CB8AC3E}">
        <p14:creationId xmlns:p14="http://schemas.microsoft.com/office/powerpoint/2010/main" val="19779515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6 und Riesen</a:t>
            </a:r>
            <a:endParaRPr lang="de-DE" dirty="0"/>
          </a:p>
        </p:txBody>
      </p:sp>
      <p:sp>
        <p:nvSpPr>
          <p:cNvPr id="3" name="Inhaltsplatzhalter 2"/>
          <p:cNvSpPr>
            <a:spLocks noGrp="1"/>
          </p:cNvSpPr>
          <p:nvPr>
            <p:ph idx="1"/>
          </p:nvPr>
        </p:nvSpPr>
        <p:spPr>
          <a:xfrm>
            <a:off x="1154954" y="2574758"/>
            <a:ext cx="10894337" cy="5848851"/>
          </a:xfrm>
        </p:spPr>
        <p:txBody>
          <a:bodyPr>
            <a:normAutofit/>
          </a:bodyPr>
          <a:lstStyle/>
          <a:p>
            <a:pPr marL="0" indent="0">
              <a:buNone/>
            </a:pPr>
            <a:r>
              <a:rPr lang="en-US" b="1" dirty="0" smtClean="0">
                <a:hlinkClick r:id="rId2"/>
              </a:rPr>
              <a:t>1. </a:t>
            </a:r>
            <a:r>
              <a:rPr lang="en-US" b="1" dirty="0">
                <a:hlinkClick r:id="rId2"/>
              </a:rPr>
              <a:t>Samuel 17:4</a:t>
            </a:r>
            <a:endParaRPr lang="en-US" b="1" dirty="0"/>
          </a:p>
          <a:p>
            <a:pPr marL="0" indent="0">
              <a:buNone/>
            </a:pPr>
            <a:r>
              <a:rPr lang="de-DE" dirty="0"/>
              <a:t>Da trat aus den Lagern der Philister ein Riese mit Namen Goliath von </a:t>
            </a:r>
            <a:r>
              <a:rPr lang="de-DE" dirty="0" err="1"/>
              <a:t>Gath</a:t>
            </a:r>
            <a:r>
              <a:rPr lang="de-DE" dirty="0"/>
              <a:t>, </a:t>
            </a:r>
            <a:r>
              <a:rPr lang="de-DE" b="1" dirty="0">
                <a:solidFill>
                  <a:srgbClr val="C00000"/>
                </a:solidFill>
              </a:rPr>
              <a:t>sechs</a:t>
            </a:r>
            <a:r>
              <a:rPr lang="de-DE" dirty="0"/>
              <a:t> Ellen und eine Handbreit hoch</a:t>
            </a:r>
            <a:r>
              <a:rPr lang="de-DE" dirty="0" smtClean="0"/>
              <a:t>;</a:t>
            </a:r>
          </a:p>
          <a:p>
            <a:pPr marL="0" indent="0">
              <a:buNone/>
            </a:pPr>
            <a:r>
              <a:rPr lang="en-US" b="1" dirty="0" smtClean="0">
                <a:hlinkClick r:id="rId3"/>
              </a:rPr>
              <a:t>1. </a:t>
            </a:r>
            <a:r>
              <a:rPr lang="en-US" b="1" dirty="0">
                <a:hlinkClick r:id="rId3"/>
              </a:rPr>
              <a:t>Samuel 17:7</a:t>
            </a:r>
            <a:endParaRPr lang="en-US" b="1" dirty="0"/>
          </a:p>
          <a:p>
            <a:pPr marL="0" indent="0">
              <a:buNone/>
            </a:pPr>
            <a:r>
              <a:rPr lang="de-DE" dirty="0"/>
              <a:t>Und der Schaft seines Spießes war wie ein Weberbaum, und das Eisen seines Spießes hatte </a:t>
            </a:r>
            <a:r>
              <a:rPr lang="de-DE" b="1" dirty="0">
                <a:solidFill>
                  <a:srgbClr val="C00000"/>
                </a:solidFill>
              </a:rPr>
              <a:t>sechshundert</a:t>
            </a:r>
            <a:r>
              <a:rPr lang="de-DE" dirty="0"/>
              <a:t> Lot Eisen; und sein Schildträger ging vor ihm </a:t>
            </a:r>
            <a:r>
              <a:rPr lang="de-DE" dirty="0" smtClean="0"/>
              <a:t>her.</a:t>
            </a:r>
            <a:endParaRPr lang="en-US" dirty="0" smtClean="0"/>
          </a:p>
          <a:p>
            <a:pPr marL="0" indent="0">
              <a:buNone/>
            </a:pPr>
            <a:r>
              <a:rPr lang="en-US" b="1" u="sng" dirty="0" smtClean="0">
                <a:hlinkClick r:id="rId4"/>
              </a:rPr>
              <a:t>2. Samuel 21:20</a:t>
            </a:r>
            <a:endParaRPr lang="en-US" b="1" dirty="0" smtClean="0"/>
          </a:p>
          <a:p>
            <a:pPr marL="0" indent="0">
              <a:buNone/>
            </a:pPr>
            <a:r>
              <a:rPr lang="de-DE" dirty="0" smtClean="0"/>
              <a:t>Und </a:t>
            </a:r>
            <a:r>
              <a:rPr lang="de-DE" dirty="0"/>
              <a:t>es erhob sich noch ein Krieg zu </a:t>
            </a:r>
            <a:r>
              <a:rPr lang="de-DE" dirty="0" err="1"/>
              <a:t>Gath</a:t>
            </a:r>
            <a:r>
              <a:rPr lang="de-DE" dirty="0"/>
              <a:t>. Da war ein langer Mann, der hatte </a:t>
            </a:r>
            <a:r>
              <a:rPr lang="de-DE" b="1" dirty="0">
                <a:solidFill>
                  <a:srgbClr val="C00000"/>
                </a:solidFill>
              </a:rPr>
              <a:t>sechs</a:t>
            </a:r>
            <a:r>
              <a:rPr lang="de-DE" dirty="0"/>
              <a:t> Finger an seinen Händen und </a:t>
            </a:r>
            <a:r>
              <a:rPr lang="de-DE" b="1" dirty="0">
                <a:solidFill>
                  <a:srgbClr val="C00000"/>
                </a:solidFill>
              </a:rPr>
              <a:t>sechs</a:t>
            </a:r>
            <a:r>
              <a:rPr lang="de-DE" dirty="0"/>
              <a:t> Zehen an seinen Füßen, das ist vierundzwanzig an der Zahl; und er war auch geboren dem </a:t>
            </a:r>
            <a:r>
              <a:rPr lang="de-DE" dirty="0" err="1"/>
              <a:t>Rapha</a:t>
            </a:r>
            <a:r>
              <a:rPr lang="de-DE" dirty="0" smtClean="0"/>
              <a:t>.</a:t>
            </a:r>
            <a:endParaRPr lang="en-US" dirty="0"/>
          </a:p>
          <a:p>
            <a:pPr marL="0" indent="0">
              <a:buNone/>
            </a:pPr>
            <a:endParaRPr lang="en-US" dirty="0"/>
          </a:p>
          <a:p>
            <a:pPr marL="0" indent="0" fontAlgn="base">
              <a:buNone/>
            </a:pPr>
            <a:endParaRPr lang="en-US" b="1" baseline="30000" dirty="0" smtClean="0"/>
          </a:p>
        </p:txBody>
      </p:sp>
    </p:spTree>
    <p:extLst>
      <p:ext uri="{BB962C8B-B14F-4D97-AF65-F5344CB8AC3E}">
        <p14:creationId xmlns:p14="http://schemas.microsoft.com/office/powerpoint/2010/main" val="3318687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6 im Johannesevangelium</a:t>
            </a:r>
            <a:endParaRPr lang="de-DE" dirty="0"/>
          </a:p>
        </p:txBody>
      </p:sp>
      <p:sp>
        <p:nvSpPr>
          <p:cNvPr id="3" name="Inhaltsplatzhalter 2"/>
          <p:cNvSpPr>
            <a:spLocks noGrp="1"/>
          </p:cNvSpPr>
          <p:nvPr>
            <p:ph idx="1"/>
          </p:nvPr>
        </p:nvSpPr>
        <p:spPr>
          <a:xfrm>
            <a:off x="1154954" y="2662989"/>
            <a:ext cx="10122646" cy="5347535"/>
          </a:xfrm>
        </p:spPr>
        <p:txBody>
          <a:bodyPr>
            <a:normAutofit/>
          </a:bodyPr>
          <a:lstStyle/>
          <a:p>
            <a:pPr marL="0" indent="0" fontAlgn="base">
              <a:buNone/>
            </a:pPr>
            <a:endParaRPr lang="en-US" b="1" baseline="30000" dirty="0" smtClean="0"/>
          </a:p>
          <a:p>
            <a:pPr marL="0" indent="0" fontAlgn="base">
              <a:buNone/>
            </a:pPr>
            <a:r>
              <a:rPr lang="en-US" sz="2000" b="1" u="sng" dirty="0" err="1" smtClean="0"/>
              <a:t>Johannnes</a:t>
            </a:r>
            <a:r>
              <a:rPr lang="en-US" sz="2000" b="1" u="sng" dirty="0" smtClean="0"/>
              <a:t> 2:6</a:t>
            </a:r>
            <a:endParaRPr lang="en-US" sz="2000" b="1" baseline="30000" dirty="0"/>
          </a:p>
          <a:p>
            <a:pPr marL="0" indent="0">
              <a:buNone/>
            </a:pPr>
            <a:r>
              <a:rPr lang="de-DE" sz="2000" dirty="0"/>
              <a:t>Es waren aber </a:t>
            </a:r>
            <a:r>
              <a:rPr lang="de-DE" sz="2000" dirty="0" smtClean="0"/>
              <a:t>da </a:t>
            </a:r>
            <a:r>
              <a:rPr lang="de-DE" sz="2000" b="1" dirty="0">
                <a:solidFill>
                  <a:srgbClr val="C00000"/>
                </a:solidFill>
              </a:rPr>
              <a:t>sechs</a:t>
            </a:r>
            <a:r>
              <a:rPr lang="de-DE" sz="2000" dirty="0"/>
              <a:t> steinerne Wasserkrüge gesetzt nach der Weise der jüdischen Reinigung, und ging in je einen zwei oder drei Maß</a:t>
            </a:r>
            <a:r>
              <a:rPr lang="de-DE" sz="2000" dirty="0" smtClean="0"/>
              <a:t>.</a:t>
            </a:r>
            <a:endParaRPr lang="de-DE" sz="2000" dirty="0"/>
          </a:p>
        </p:txBody>
      </p:sp>
    </p:spTree>
    <p:extLst>
      <p:ext uri="{BB962C8B-B14F-4D97-AF65-F5344CB8AC3E}">
        <p14:creationId xmlns:p14="http://schemas.microsoft.com/office/powerpoint/2010/main" val="25855571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6 im Lukasevangelium</a:t>
            </a:r>
            <a:endParaRPr lang="de-DE" dirty="0"/>
          </a:p>
        </p:txBody>
      </p:sp>
      <p:sp>
        <p:nvSpPr>
          <p:cNvPr id="3" name="Inhaltsplatzhalter 2"/>
          <p:cNvSpPr>
            <a:spLocks noGrp="1"/>
          </p:cNvSpPr>
          <p:nvPr>
            <p:ph idx="1"/>
          </p:nvPr>
        </p:nvSpPr>
        <p:spPr>
          <a:xfrm>
            <a:off x="1154954" y="2470484"/>
            <a:ext cx="10122646" cy="5540041"/>
          </a:xfrm>
        </p:spPr>
        <p:txBody>
          <a:bodyPr>
            <a:normAutofit/>
          </a:bodyPr>
          <a:lstStyle/>
          <a:p>
            <a:pPr marL="0" indent="0" fontAlgn="base">
              <a:buNone/>
            </a:pPr>
            <a:endParaRPr lang="en-US" b="1" baseline="30000" dirty="0" smtClean="0"/>
          </a:p>
          <a:p>
            <a:pPr marL="0" indent="0" fontAlgn="base">
              <a:buNone/>
            </a:pPr>
            <a:endParaRPr lang="en-US" b="1" baseline="30000" dirty="0" smtClean="0"/>
          </a:p>
          <a:p>
            <a:pPr marL="0" indent="0">
              <a:buNone/>
            </a:pPr>
            <a:r>
              <a:rPr lang="en-US" sz="2000" b="1" u="sng" dirty="0" smtClean="0"/>
              <a:t>Lukas 23:44-45</a:t>
            </a:r>
          </a:p>
          <a:p>
            <a:pPr marL="0" indent="0">
              <a:buNone/>
            </a:pPr>
            <a:endParaRPr lang="en-US" sz="2000" b="1" u="sng" baseline="30000" dirty="0"/>
          </a:p>
          <a:p>
            <a:pPr marL="0" indent="0">
              <a:buNone/>
            </a:pPr>
            <a:r>
              <a:rPr lang="de-DE" sz="2000" dirty="0"/>
              <a:t>Und es war um die </a:t>
            </a:r>
            <a:r>
              <a:rPr lang="de-DE" sz="2000" b="1" dirty="0">
                <a:solidFill>
                  <a:srgbClr val="C00000"/>
                </a:solidFill>
              </a:rPr>
              <a:t>sechste</a:t>
            </a:r>
            <a:r>
              <a:rPr lang="de-DE" sz="2000" dirty="0"/>
              <a:t> Stunde, und es ward eine Finsternis über das ganze Land bis an die neunte Stunde</a:t>
            </a:r>
            <a:r>
              <a:rPr lang="de-DE" sz="2000" dirty="0" smtClean="0"/>
              <a:t>,</a:t>
            </a:r>
          </a:p>
          <a:p>
            <a:pPr marL="0" indent="0">
              <a:buNone/>
            </a:pPr>
            <a:r>
              <a:rPr lang="de-DE" sz="2000" dirty="0"/>
              <a:t/>
            </a:r>
            <a:br>
              <a:rPr lang="de-DE" sz="2000" dirty="0"/>
            </a:br>
            <a:r>
              <a:rPr lang="de-DE" sz="2000" dirty="0" smtClean="0"/>
              <a:t>und </a:t>
            </a:r>
            <a:r>
              <a:rPr lang="de-DE" sz="2000" dirty="0"/>
              <a:t>die Sonne verlor ihren Schein, und der Vorhang des Tempels </a:t>
            </a:r>
            <a:r>
              <a:rPr lang="de-DE" sz="2000" dirty="0" smtClean="0"/>
              <a:t>zerriss </a:t>
            </a:r>
            <a:r>
              <a:rPr lang="de-DE" sz="2000" dirty="0"/>
              <a:t>mitten entzwei</a:t>
            </a:r>
            <a:r>
              <a:rPr lang="de-DE" sz="2000" dirty="0" smtClean="0"/>
              <a:t>.</a:t>
            </a:r>
            <a:endParaRPr lang="de-DE" sz="2000" dirty="0"/>
          </a:p>
        </p:txBody>
      </p:sp>
    </p:spTree>
    <p:extLst>
      <p:ext uri="{BB962C8B-B14F-4D97-AF65-F5344CB8AC3E}">
        <p14:creationId xmlns:p14="http://schemas.microsoft.com/office/powerpoint/2010/main" val="25752329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5</a:t>
            </a:r>
            <a:endParaRPr lang="de-DE" dirty="0"/>
          </a:p>
        </p:txBody>
      </p:sp>
      <p:sp>
        <p:nvSpPr>
          <p:cNvPr id="3" name="Inhaltsplatzhalter 2"/>
          <p:cNvSpPr>
            <a:spLocks noGrp="1"/>
          </p:cNvSpPr>
          <p:nvPr>
            <p:ph idx="1"/>
          </p:nvPr>
        </p:nvSpPr>
        <p:spPr>
          <a:xfrm>
            <a:off x="1154954" y="2590801"/>
            <a:ext cx="10122646" cy="5419724"/>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smtClean="0"/>
              <a:t>Der Mensch hat </a:t>
            </a:r>
            <a:r>
              <a:rPr lang="en-US" sz="2000" b="1" dirty="0" err="1" smtClean="0">
                <a:solidFill>
                  <a:srgbClr val="C00000"/>
                </a:solidFill>
              </a:rPr>
              <a:t>fünf</a:t>
            </a:r>
            <a:r>
              <a:rPr lang="en-US" sz="2000" dirty="0" smtClean="0"/>
              <a:t> Finger,</a:t>
            </a:r>
            <a:r>
              <a:rPr lang="en-US" sz="2000" dirty="0"/>
              <a:t> </a:t>
            </a:r>
            <a:r>
              <a:rPr lang="en-US" sz="2000" b="1" dirty="0" err="1" smtClean="0">
                <a:solidFill>
                  <a:srgbClr val="C00000"/>
                </a:solidFill>
              </a:rPr>
              <a:t>fünf</a:t>
            </a:r>
            <a:r>
              <a:rPr lang="en-US" sz="2000" dirty="0" smtClean="0"/>
              <a:t> </a:t>
            </a:r>
            <a:r>
              <a:rPr lang="en-US" sz="2000" dirty="0" err="1" smtClean="0"/>
              <a:t>Zehen</a:t>
            </a:r>
            <a:r>
              <a:rPr lang="en-US" sz="2000" dirty="0" smtClean="0"/>
              <a:t>,</a:t>
            </a:r>
            <a:r>
              <a:rPr lang="en-US" sz="2000" dirty="0"/>
              <a:t> </a:t>
            </a:r>
            <a:r>
              <a:rPr lang="en-US" sz="2000" b="1" dirty="0" err="1" smtClean="0">
                <a:solidFill>
                  <a:srgbClr val="C00000"/>
                </a:solidFill>
              </a:rPr>
              <a:t>fünf</a:t>
            </a:r>
            <a:r>
              <a:rPr lang="en-US" sz="2000" dirty="0" smtClean="0"/>
              <a:t> </a:t>
            </a:r>
            <a:r>
              <a:rPr lang="en-US" sz="2000" dirty="0" err="1" smtClean="0"/>
              <a:t>Sinne</a:t>
            </a:r>
            <a:r>
              <a:rPr lang="en-US" sz="2000" dirty="0" smtClean="0"/>
              <a:t>.</a:t>
            </a:r>
            <a:endParaRPr lang="de-DE" sz="2000" dirty="0"/>
          </a:p>
          <a:p>
            <a:pPr marL="0" indent="0" fontAlgn="base">
              <a:buNone/>
            </a:pPr>
            <a:endParaRPr lang="de-DE" dirty="0"/>
          </a:p>
        </p:txBody>
      </p:sp>
    </p:spTree>
    <p:extLst>
      <p:ext uri="{BB962C8B-B14F-4D97-AF65-F5344CB8AC3E}">
        <p14:creationId xmlns:p14="http://schemas.microsoft.com/office/powerpoint/2010/main" val="11230929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5 in der Heiligen Schrift</a:t>
            </a:r>
            <a:endParaRPr lang="de-DE" dirty="0"/>
          </a:p>
        </p:txBody>
      </p:sp>
      <p:sp>
        <p:nvSpPr>
          <p:cNvPr id="3" name="Inhaltsplatzhalter 2"/>
          <p:cNvSpPr>
            <a:spLocks noGrp="1"/>
          </p:cNvSpPr>
          <p:nvPr>
            <p:ph idx="1"/>
          </p:nvPr>
        </p:nvSpPr>
        <p:spPr>
          <a:xfrm>
            <a:off x="1154954" y="2542674"/>
            <a:ext cx="10122646" cy="5467851"/>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smtClean="0"/>
              <a:t>Das </a:t>
            </a:r>
            <a:r>
              <a:rPr lang="en-US" sz="2000" dirty="0" err="1" smtClean="0"/>
              <a:t>Gesetz</a:t>
            </a:r>
            <a:r>
              <a:rPr lang="en-US" sz="2000" dirty="0"/>
              <a:t> </a:t>
            </a:r>
            <a:r>
              <a:rPr lang="en-US" sz="2000" dirty="0" smtClean="0"/>
              <a:t>- die Torah - </a:t>
            </a:r>
            <a:r>
              <a:rPr lang="en-US" sz="2000" dirty="0" err="1" smtClean="0"/>
              <a:t>sind</a:t>
            </a:r>
            <a:r>
              <a:rPr lang="en-US" sz="2000" dirty="0" smtClean="0"/>
              <a:t> die </a:t>
            </a:r>
            <a:r>
              <a:rPr lang="en-US" sz="2000" b="1" dirty="0" smtClean="0">
                <a:solidFill>
                  <a:srgbClr val="C00000"/>
                </a:solidFill>
              </a:rPr>
              <a:t>5</a:t>
            </a:r>
            <a:r>
              <a:rPr lang="en-US" sz="2000" dirty="0" smtClean="0"/>
              <a:t> </a:t>
            </a:r>
            <a:r>
              <a:rPr lang="en-US" sz="2000" dirty="0" err="1" smtClean="0"/>
              <a:t>Bücher</a:t>
            </a:r>
            <a:r>
              <a:rPr lang="en-US" sz="2000" dirty="0" smtClean="0"/>
              <a:t> von Moses (Genesis </a:t>
            </a:r>
            <a:r>
              <a:rPr lang="en-US" sz="2000" dirty="0"/>
              <a:t>– </a:t>
            </a:r>
            <a:r>
              <a:rPr lang="en-US" sz="2000" dirty="0" err="1"/>
              <a:t>D</a:t>
            </a:r>
            <a:r>
              <a:rPr lang="en-US" sz="2000" dirty="0" err="1" smtClean="0"/>
              <a:t>euteronomium</a:t>
            </a:r>
            <a:r>
              <a:rPr lang="en-US" sz="2000" dirty="0" smtClean="0"/>
              <a:t>). </a:t>
            </a:r>
          </a:p>
          <a:p>
            <a:pPr marL="0" indent="0" fontAlgn="base">
              <a:buNone/>
            </a:pPr>
            <a:r>
              <a:rPr lang="en-US" sz="2000" dirty="0" smtClean="0"/>
              <a:t>Das Wort </a:t>
            </a:r>
            <a:r>
              <a:rPr lang="en-US" sz="2000" dirty="0"/>
              <a:t>Pentateuch </a:t>
            </a:r>
            <a:r>
              <a:rPr lang="en-US" sz="2000" dirty="0" err="1" smtClean="0"/>
              <a:t>kommt</a:t>
            </a:r>
            <a:r>
              <a:rPr lang="en-US" sz="2000" dirty="0" smtClean="0"/>
              <a:t> </a:t>
            </a:r>
            <a:r>
              <a:rPr lang="en-US" sz="2000" dirty="0" err="1" smtClean="0"/>
              <a:t>aus</a:t>
            </a:r>
            <a:r>
              <a:rPr lang="en-US" sz="2000" dirty="0" smtClean="0"/>
              <a:t> </a:t>
            </a:r>
            <a:r>
              <a:rPr lang="en-US" sz="2000" dirty="0" err="1" smtClean="0"/>
              <a:t>dem</a:t>
            </a:r>
            <a:r>
              <a:rPr lang="en-US" sz="2000" dirty="0" smtClean="0"/>
              <a:t> </a:t>
            </a:r>
            <a:r>
              <a:rPr lang="en-US" sz="2000" dirty="0" err="1"/>
              <a:t>G</a:t>
            </a:r>
            <a:r>
              <a:rPr lang="en-US" sz="2000" dirty="0" err="1" smtClean="0"/>
              <a:t>riechischen</a:t>
            </a:r>
            <a:r>
              <a:rPr lang="en-US" sz="2000" dirty="0" smtClean="0"/>
              <a:t> und </a:t>
            </a:r>
            <a:r>
              <a:rPr lang="en-US" sz="2000" dirty="0" err="1" smtClean="0"/>
              <a:t>bedeutet</a:t>
            </a:r>
            <a:r>
              <a:rPr lang="en-US" sz="2000" dirty="0" smtClean="0"/>
              <a:t> "</a:t>
            </a:r>
            <a:r>
              <a:rPr lang="en-US" sz="2000" b="1" dirty="0" err="1" smtClean="0">
                <a:solidFill>
                  <a:srgbClr val="C00000"/>
                </a:solidFill>
              </a:rPr>
              <a:t>fünf</a:t>
            </a:r>
            <a:r>
              <a:rPr lang="en-US" sz="2000" dirty="0" smtClean="0"/>
              <a:t> </a:t>
            </a:r>
            <a:r>
              <a:rPr lang="en-US" sz="2000" dirty="0" err="1"/>
              <a:t>B</a:t>
            </a:r>
            <a:r>
              <a:rPr lang="en-US" sz="2000" dirty="0" err="1" smtClean="0"/>
              <a:t>ücher</a:t>
            </a:r>
            <a:r>
              <a:rPr lang="en-US" sz="2000" dirty="0" smtClean="0"/>
              <a:t>" </a:t>
            </a:r>
            <a:r>
              <a:rPr lang="en-US" sz="2000" dirty="0" err="1" smtClean="0"/>
              <a:t>oder</a:t>
            </a:r>
            <a:r>
              <a:rPr lang="en-US" sz="2000" dirty="0" smtClean="0"/>
              <a:t> "</a:t>
            </a:r>
            <a:r>
              <a:rPr lang="en-US" sz="2000" b="1" dirty="0" err="1" smtClean="0">
                <a:solidFill>
                  <a:srgbClr val="C00000"/>
                </a:solidFill>
              </a:rPr>
              <a:t>fünf</a:t>
            </a:r>
            <a:r>
              <a:rPr lang="en-US" sz="2000" b="1" dirty="0" smtClean="0">
                <a:solidFill>
                  <a:srgbClr val="C00000"/>
                </a:solidFill>
              </a:rPr>
              <a:t> </a:t>
            </a:r>
            <a:r>
              <a:rPr lang="en-US" sz="2000" dirty="0" err="1" smtClean="0"/>
              <a:t>Schriftrollen</a:t>
            </a:r>
            <a:r>
              <a:rPr lang="en-US" sz="2000" dirty="0" smtClean="0"/>
              <a:t>.“</a:t>
            </a:r>
          </a:p>
          <a:p>
            <a:pPr marL="0" indent="0" fontAlgn="base">
              <a:buNone/>
            </a:pPr>
            <a:endParaRPr lang="en-US" sz="2000" dirty="0" smtClean="0"/>
          </a:p>
          <a:p>
            <a:pPr marL="0" indent="0" fontAlgn="base">
              <a:buNone/>
            </a:pPr>
            <a:r>
              <a:rPr lang="en-US" sz="2000" dirty="0" smtClean="0"/>
              <a:t>Die </a:t>
            </a:r>
            <a:r>
              <a:rPr lang="en-US" sz="2000" dirty="0" err="1" smtClean="0"/>
              <a:t>Psalmen</a:t>
            </a:r>
            <a:r>
              <a:rPr lang="en-US" sz="2000" dirty="0" smtClean="0"/>
              <a:t> </a:t>
            </a:r>
            <a:r>
              <a:rPr lang="en-US" sz="2000" dirty="0" err="1" smtClean="0"/>
              <a:t>sind</a:t>
            </a:r>
            <a:r>
              <a:rPr lang="en-US" sz="2000" dirty="0" smtClean="0"/>
              <a:t> </a:t>
            </a:r>
            <a:r>
              <a:rPr lang="en-US" sz="2000" dirty="0" err="1" smtClean="0"/>
              <a:t>auch</a:t>
            </a:r>
            <a:r>
              <a:rPr lang="en-US" sz="2000" dirty="0" smtClean="0"/>
              <a:t> in </a:t>
            </a:r>
            <a:r>
              <a:rPr lang="en-US" sz="2000" b="1" dirty="0" smtClean="0">
                <a:solidFill>
                  <a:srgbClr val="C00000"/>
                </a:solidFill>
              </a:rPr>
              <a:t>5</a:t>
            </a:r>
            <a:r>
              <a:rPr lang="en-US" sz="2000" dirty="0" smtClean="0"/>
              <a:t> </a:t>
            </a:r>
            <a:r>
              <a:rPr lang="en-US" sz="2000" dirty="0" err="1" smtClean="0"/>
              <a:t>Bücher</a:t>
            </a:r>
            <a:r>
              <a:rPr lang="en-US" sz="2000" dirty="0" smtClean="0"/>
              <a:t> </a:t>
            </a:r>
            <a:r>
              <a:rPr lang="en-US" sz="2000" dirty="0" err="1" smtClean="0"/>
              <a:t>aufgeteilt</a:t>
            </a:r>
            <a:r>
              <a:rPr lang="en-US" sz="2000" dirty="0" smtClean="0"/>
              <a:t>.</a:t>
            </a:r>
          </a:p>
          <a:p>
            <a:pPr marL="0" indent="0" fontAlgn="base">
              <a:buNone/>
            </a:pPr>
            <a:endParaRPr lang="en-US" sz="2000" dirty="0" smtClean="0"/>
          </a:p>
          <a:p>
            <a:pPr marL="0" indent="0" fontAlgn="base">
              <a:buNone/>
            </a:pPr>
            <a:r>
              <a:rPr lang="en-US" sz="2000" dirty="0" smtClean="0"/>
              <a:t>Jesus </a:t>
            </a:r>
            <a:r>
              <a:rPr lang="en-US" sz="2000" dirty="0" err="1" smtClean="0"/>
              <a:t>hält</a:t>
            </a:r>
            <a:r>
              <a:rPr lang="en-US" sz="2000" dirty="0" smtClean="0"/>
              <a:t> </a:t>
            </a:r>
            <a:r>
              <a:rPr lang="en-US" sz="2000" b="1" dirty="0" smtClean="0">
                <a:solidFill>
                  <a:srgbClr val="C00000"/>
                </a:solidFill>
              </a:rPr>
              <a:t>5</a:t>
            </a:r>
            <a:r>
              <a:rPr lang="en-US" sz="2000" dirty="0" smtClean="0"/>
              <a:t> </a:t>
            </a:r>
            <a:r>
              <a:rPr lang="en-US" sz="2000" dirty="0" err="1" smtClean="0"/>
              <a:t>große</a:t>
            </a:r>
            <a:r>
              <a:rPr lang="en-US" sz="2000" dirty="0" smtClean="0"/>
              <a:t> </a:t>
            </a:r>
            <a:r>
              <a:rPr lang="en-US" sz="2000" dirty="0" err="1" smtClean="0"/>
              <a:t>Reden</a:t>
            </a:r>
            <a:r>
              <a:rPr lang="en-US" sz="2000" dirty="0" smtClean="0"/>
              <a:t> </a:t>
            </a:r>
            <a:r>
              <a:rPr lang="en-US" sz="2000" dirty="0" err="1" smtClean="0"/>
              <a:t>im</a:t>
            </a:r>
            <a:r>
              <a:rPr lang="en-US" sz="2000" dirty="0" smtClean="0"/>
              <a:t> </a:t>
            </a:r>
            <a:r>
              <a:rPr lang="en-US" sz="2000" dirty="0" err="1" smtClean="0"/>
              <a:t>Matthäusevangelium</a:t>
            </a:r>
            <a:r>
              <a:rPr lang="en-US" sz="2000" dirty="0" smtClean="0"/>
              <a:t>.</a:t>
            </a:r>
          </a:p>
          <a:p>
            <a:pPr marL="0" indent="0" fontAlgn="base">
              <a:buNone/>
            </a:pPr>
            <a:endParaRPr lang="de-DE" sz="2000" dirty="0"/>
          </a:p>
          <a:p>
            <a:pPr marL="0" indent="0" fontAlgn="base">
              <a:buNone/>
            </a:pPr>
            <a:endParaRPr lang="de-DE" dirty="0"/>
          </a:p>
        </p:txBody>
      </p:sp>
    </p:spTree>
    <p:extLst>
      <p:ext uri="{BB962C8B-B14F-4D97-AF65-F5344CB8AC3E}">
        <p14:creationId xmlns:p14="http://schemas.microsoft.com/office/powerpoint/2010/main" val="15266116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5 in </a:t>
            </a:r>
            <a:r>
              <a:rPr lang="de-DE" smtClean="0"/>
              <a:t>der Heiligen Schrift</a:t>
            </a:r>
            <a:endParaRPr lang="de-DE" dirty="0"/>
          </a:p>
        </p:txBody>
      </p:sp>
      <p:sp>
        <p:nvSpPr>
          <p:cNvPr id="3" name="Inhaltsplatzhalter 2"/>
          <p:cNvSpPr>
            <a:spLocks noGrp="1"/>
          </p:cNvSpPr>
          <p:nvPr>
            <p:ph idx="1"/>
          </p:nvPr>
        </p:nvSpPr>
        <p:spPr>
          <a:xfrm>
            <a:off x="1154954" y="2494547"/>
            <a:ext cx="10122646" cy="5515978"/>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err="1" smtClean="0"/>
              <a:t>Im</a:t>
            </a:r>
            <a:r>
              <a:rPr lang="en-US" sz="2000" dirty="0" smtClean="0"/>
              <a:t> </a:t>
            </a:r>
            <a:r>
              <a:rPr lang="en-US" sz="2000" dirty="0" err="1" smtClean="0"/>
              <a:t>levitischen</a:t>
            </a:r>
            <a:r>
              <a:rPr lang="en-US" sz="2000" dirty="0" smtClean="0"/>
              <a:t> </a:t>
            </a:r>
            <a:r>
              <a:rPr lang="en-US" sz="2000" dirty="0" err="1" smtClean="0"/>
              <a:t>Gesetz</a:t>
            </a:r>
            <a:r>
              <a:rPr lang="en-US" sz="2000" dirty="0" smtClean="0"/>
              <a:t> </a:t>
            </a:r>
            <a:r>
              <a:rPr lang="en-US" sz="2000" dirty="0" err="1" smtClean="0"/>
              <a:t>gibt</a:t>
            </a:r>
            <a:r>
              <a:rPr lang="en-US" sz="2000" dirty="0" smtClean="0"/>
              <a:t> </a:t>
            </a:r>
            <a:r>
              <a:rPr lang="en-US" sz="2000" dirty="0" err="1" smtClean="0"/>
              <a:t>es</a:t>
            </a:r>
            <a:r>
              <a:rPr lang="en-US" sz="2000" dirty="0" smtClean="0"/>
              <a:t> </a:t>
            </a:r>
            <a:r>
              <a:rPr lang="en-US" sz="2000" b="1" dirty="0" err="1" smtClean="0">
                <a:solidFill>
                  <a:srgbClr val="C00000"/>
                </a:solidFill>
              </a:rPr>
              <a:t>fünf</a:t>
            </a:r>
            <a:r>
              <a:rPr lang="en-US" sz="2000" dirty="0" smtClean="0"/>
              <a:t> </a:t>
            </a:r>
            <a:r>
              <a:rPr lang="en-US" sz="2000" dirty="0" err="1" smtClean="0"/>
              <a:t>Arten</a:t>
            </a:r>
            <a:r>
              <a:rPr lang="en-US" sz="2000" dirty="0" smtClean="0"/>
              <a:t> von </a:t>
            </a:r>
            <a:r>
              <a:rPr lang="en-US" sz="2000" dirty="0" err="1" smtClean="0"/>
              <a:t>Opfer</a:t>
            </a:r>
            <a:r>
              <a:rPr lang="en-US" sz="2000" dirty="0" smtClean="0"/>
              <a:t>: </a:t>
            </a:r>
            <a:r>
              <a:rPr lang="en-US" sz="2000" dirty="0" err="1" smtClean="0"/>
              <a:t>Brandopfer</a:t>
            </a:r>
            <a:r>
              <a:rPr lang="en-US" sz="2000" dirty="0" smtClean="0"/>
              <a:t>, </a:t>
            </a:r>
            <a:r>
              <a:rPr lang="en-US" sz="2000" dirty="0" err="1" smtClean="0"/>
              <a:t>Speisopfer</a:t>
            </a:r>
            <a:r>
              <a:rPr lang="en-US" sz="2000" dirty="0" smtClean="0"/>
              <a:t>, </a:t>
            </a:r>
            <a:r>
              <a:rPr lang="en-US" sz="2000" dirty="0" err="1" smtClean="0"/>
              <a:t>Friedensopfer</a:t>
            </a:r>
            <a:r>
              <a:rPr lang="en-US" sz="2000" dirty="0" smtClean="0"/>
              <a:t>, </a:t>
            </a:r>
            <a:r>
              <a:rPr lang="en-US" sz="2000" dirty="0" err="1" smtClean="0"/>
              <a:t>Sündopfer</a:t>
            </a:r>
            <a:r>
              <a:rPr lang="en-US" sz="2000" dirty="0" smtClean="0"/>
              <a:t>, </a:t>
            </a:r>
            <a:r>
              <a:rPr lang="en-US" sz="2000" dirty="0" err="1" smtClean="0"/>
              <a:t>Übertretungsopfer</a:t>
            </a:r>
            <a:r>
              <a:rPr lang="en-US" sz="2000" dirty="0" smtClean="0"/>
              <a:t>.</a:t>
            </a:r>
          </a:p>
          <a:p>
            <a:pPr marL="0" indent="0" fontAlgn="base">
              <a:buNone/>
            </a:pPr>
            <a:endParaRPr lang="en-US" sz="2000" dirty="0"/>
          </a:p>
          <a:p>
            <a:pPr marL="0" indent="0" fontAlgn="base">
              <a:buNone/>
            </a:pPr>
            <a:endParaRPr lang="en-US" sz="2000" dirty="0"/>
          </a:p>
          <a:p>
            <a:pPr marL="0" indent="0" fontAlgn="base">
              <a:buNone/>
            </a:pPr>
            <a:r>
              <a:rPr lang="en-US" sz="2000" dirty="0" smtClean="0"/>
              <a:t>Die </a:t>
            </a:r>
            <a:r>
              <a:rPr lang="en-US" sz="2000" dirty="0" err="1" smtClean="0"/>
              <a:t>Zahl</a:t>
            </a:r>
            <a:r>
              <a:rPr lang="en-US" sz="2000" dirty="0" smtClean="0"/>
              <a:t> </a:t>
            </a:r>
            <a:r>
              <a:rPr lang="en-US" sz="2000" b="1" dirty="0" smtClean="0">
                <a:solidFill>
                  <a:srgbClr val="C00000"/>
                </a:solidFill>
              </a:rPr>
              <a:t>5</a:t>
            </a:r>
            <a:r>
              <a:rPr lang="en-US" sz="2000" dirty="0"/>
              <a:t> </a:t>
            </a:r>
            <a:r>
              <a:rPr lang="en-US" sz="2000" dirty="0" err="1" smtClean="0"/>
              <a:t>ist</a:t>
            </a:r>
            <a:r>
              <a:rPr lang="en-US" sz="2000" dirty="0" smtClean="0"/>
              <a:t> </a:t>
            </a:r>
            <a:r>
              <a:rPr lang="en-US" sz="2000" dirty="0" err="1" smtClean="0"/>
              <a:t>auch</a:t>
            </a:r>
            <a:r>
              <a:rPr lang="en-US" sz="2000" dirty="0" smtClean="0"/>
              <a:t> </a:t>
            </a:r>
            <a:r>
              <a:rPr lang="en-US" sz="2000" dirty="0" err="1" smtClean="0"/>
              <a:t>sehr</a:t>
            </a:r>
            <a:r>
              <a:rPr lang="en-US" sz="2000" dirty="0" smtClean="0"/>
              <a:t> </a:t>
            </a:r>
            <a:r>
              <a:rPr lang="en-US" sz="2000" dirty="0" err="1" smtClean="0"/>
              <a:t>bedeutungsvoll</a:t>
            </a:r>
            <a:r>
              <a:rPr lang="en-US" sz="2000" dirty="0" smtClean="0"/>
              <a:t> in der </a:t>
            </a:r>
            <a:r>
              <a:rPr lang="en-US" sz="2000" dirty="0" err="1" smtClean="0"/>
              <a:t>Stiftshütte</a:t>
            </a:r>
            <a:r>
              <a:rPr lang="en-US" sz="2000" dirty="0" smtClean="0"/>
              <a:t>.</a:t>
            </a:r>
          </a:p>
          <a:p>
            <a:pPr marL="0" indent="0" fontAlgn="base">
              <a:buNone/>
            </a:pPr>
            <a:endParaRPr lang="de-DE" sz="2000" dirty="0"/>
          </a:p>
          <a:p>
            <a:pPr marL="0" indent="0" fontAlgn="base">
              <a:buNone/>
            </a:pPr>
            <a:endParaRPr lang="de-DE" sz="2000" dirty="0"/>
          </a:p>
          <a:p>
            <a:pPr marL="0" indent="0" fontAlgn="base">
              <a:buNone/>
            </a:pPr>
            <a:endParaRPr lang="de-DE" dirty="0"/>
          </a:p>
        </p:txBody>
      </p:sp>
    </p:spTree>
    <p:extLst>
      <p:ext uri="{BB962C8B-B14F-4D97-AF65-F5344CB8AC3E}">
        <p14:creationId xmlns:p14="http://schemas.microsoft.com/office/powerpoint/2010/main" val="3080665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5 in der Stiftshütte</a:t>
            </a:r>
            <a:endParaRPr lang="de-DE" dirty="0"/>
          </a:p>
        </p:txBody>
      </p:sp>
      <p:sp>
        <p:nvSpPr>
          <p:cNvPr id="3" name="Inhaltsplatzhalter 2"/>
          <p:cNvSpPr>
            <a:spLocks noGrp="1"/>
          </p:cNvSpPr>
          <p:nvPr>
            <p:ph idx="1"/>
          </p:nvPr>
        </p:nvSpPr>
        <p:spPr>
          <a:xfrm>
            <a:off x="1154954" y="2350167"/>
            <a:ext cx="10122646" cy="5660357"/>
          </a:xfrm>
        </p:spPr>
        <p:txBody>
          <a:bodyPr>
            <a:normAutofit/>
          </a:bodyPr>
          <a:lstStyle/>
          <a:p>
            <a:pPr marL="0" indent="0" fontAlgn="base">
              <a:buNone/>
            </a:pPr>
            <a:r>
              <a:rPr lang="de-DE" sz="2000" dirty="0" smtClean="0"/>
              <a:t>In Exodus hat Gott eine </a:t>
            </a:r>
            <a:r>
              <a:rPr lang="de-DE" sz="2000" dirty="0" err="1" smtClean="0"/>
              <a:t>detalierte</a:t>
            </a:r>
            <a:r>
              <a:rPr lang="de-DE" sz="2000" dirty="0" smtClean="0"/>
              <a:t> Beschreibung der Stiftshütte gegeben mit</a:t>
            </a:r>
          </a:p>
          <a:p>
            <a:pPr marL="0" indent="0" fontAlgn="base">
              <a:buNone/>
            </a:pPr>
            <a:r>
              <a:rPr lang="en-US" sz="2000" b="1" dirty="0" err="1" smtClean="0">
                <a:solidFill>
                  <a:srgbClr val="C00000"/>
                </a:solidFill>
              </a:rPr>
              <a:t>fünf</a:t>
            </a:r>
            <a:r>
              <a:rPr lang="en-US" sz="2000" dirty="0" smtClean="0"/>
              <a:t> </a:t>
            </a:r>
            <a:r>
              <a:rPr lang="en-US" sz="2000" dirty="0" err="1" smtClean="0"/>
              <a:t>Vorhängen</a:t>
            </a:r>
            <a:r>
              <a:rPr lang="en-US" sz="2000" dirty="0" smtClean="0"/>
              <a:t> </a:t>
            </a:r>
            <a:r>
              <a:rPr lang="en-US" sz="2000" dirty="0"/>
              <a:t>(Exodus 26:3), </a:t>
            </a:r>
            <a:endParaRPr lang="en-US" sz="2000" dirty="0" smtClean="0"/>
          </a:p>
          <a:p>
            <a:pPr marL="0" indent="0" fontAlgn="base">
              <a:buNone/>
            </a:pPr>
            <a:r>
              <a:rPr lang="en-US" sz="2000" b="1" dirty="0" err="1" smtClean="0">
                <a:solidFill>
                  <a:srgbClr val="C00000"/>
                </a:solidFill>
              </a:rPr>
              <a:t>fünf</a:t>
            </a:r>
            <a:r>
              <a:rPr lang="en-US" sz="2000" dirty="0" smtClean="0"/>
              <a:t> </a:t>
            </a:r>
            <a:r>
              <a:rPr lang="en-US" sz="2000" dirty="0" err="1" smtClean="0"/>
              <a:t>Riegel</a:t>
            </a:r>
            <a:r>
              <a:rPr lang="en-US" sz="2000" dirty="0" smtClean="0"/>
              <a:t> </a:t>
            </a:r>
            <a:r>
              <a:rPr lang="en-US" sz="2000" dirty="0"/>
              <a:t>(Exodus 26:26 - 27), </a:t>
            </a:r>
            <a:endParaRPr lang="en-US" sz="2000" dirty="0" smtClean="0"/>
          </a:p>
          <a:p>
            <a:pPr marL="0" indent="0" fontAlgn="base">
              <a:buNone/>
            </a:pPr>
            <a:r>
              <a:rPr lang="en-US" sz="2000" b="1" dirty="0" err="1" smtClean="0">
                <a:solidFill>
                  <a:srgbClr val="C00000"/>
                </a:solidFill>
              </a:rPr>
              <a:t>fünf</a:t>
            </a:r>
            <a:r>
              <a:rPr lang="en-US" sz="2000" dirty="0" smtClean="0"/>
              <a:t> </a:t>
            </a:r>
            <a:r>
              <a:rPr lang="en-US" sz="2000" dirty="0" err="1" smtClean="0"/>
              <a:t>Säulen</a:t>
            </a:r>
            <a:r>
              <a:rPr lang="en-US" sz="2000" dirty="0" smtClean="0"/>
              <a:t> und </a:t>
            </a:r>
            <a:r>
              <a:rPr lang="en-US" sz="2000" b="1" dirty="0" err="1" smtClean="0">
                <a:solidFill>
                  <a:srgbClr val="C00000"/>
                </a:solidFill>
              </a:rPr>
              <a:t>fünf</a:t>
            </a:r>
            <a:r>
              <a:rPr lang="en-US" sz="2000" dirty="0" smtClean="0"/>
              <a:t> </a:t>
            </a:r>
            <a:r>
              <a:rPr lang="en-US" sz="2000" dirty="0" err="1" smtClean="0"/>
              <a:t>Sockel</a:t>
            </a:r>
            <a:r>
              <a:rPr lang="en-US" sz="2000" dirty="0" smtClean="0"/>
              <a:t> </a:t>
            </a:r>
            <a:r>
              <a:rPr lang="en-US" sz="2000" dirty="0"/>
              <a:t>(Exodus 26:37) </a:t>
            </a:r>
            <a:endParaRPr lang="en-US" sz="2000" dirty="0" smtClean="0"/>
          </a:p>
          <a:p>
            <a:pPr marL="0" indent="0" fontAlgn="base">
              <a:buNone/>
            </a:pPr>
            <a:r>
              <a:rPr lang="en-US" sz="2000" dirty="0" smtClean="0"/>
              <a:t>Der Altar </a:t>
            </a:r>
            <a:r>
              <a:rPr lang="en-US" sz="2000" dirty="0" err="1" smtClean="0"/>
              <a:t>aus</a:t>
            </a:r>
            <a:r>
              <a:rPr lang="en-US" sz="2000" dirty="0" smtClean="0"/>
              <a:t> </a:t>
            </a:r>
            <a:r>
              <a:rPr lang="en-US" sz="2000" dirty="0" err="1" smtClean="0"/>
              <a:t>Akazienholz</a:t>
            </a:r>
            <a:r>
              <a:rPr lang="en-US" sz="2000" dirty="0" smtClean="0"/>
              <a:t> war </a:t>
            </a:r>
            <a:r>
              <a:rPr lang="en-US" sz="2000" b="1" dirty="0" err="1" smtClean="0">
                <a:solidFill>
                  <a:srgbClr val="C00000"/>
                </a:solidFill>
              </a:rPr>
              <a:t>fünf</a:t>
            </a:r>
            <a:r>
              <a:rPr lang="en-US" sz="2000" dirty="0" smtClean="0"/>
              <a:t> Ellen </a:t>
            </a:r>
            <a:r>
              <a:rPr lang="en-US" sz="2000" dirty="0" err="1" smtClean="0"/>
              <a:t>lang</a:t>
            </a:r>
            <a:r>
              <a:rPr lang="en-US" sz="2000" dirty="0" smtClean="0"/>
              <a:t> und </a:t>
            </a:r>
            <a:r>
              <a:rPr lang="en-US" sz="2000" b="1" dirty="0" err="1" smtClean="0">
                <a:solidFill>
                  <a:srgbClr val="C00000"/>
                </a:solidFill>
              </a:rPr>
              <a:t>fünf</a:t>
            </a:r>
            <a:r>
              <a:rPr lang="en-US" sz="2000" dirty="0" smtClean="0"/>
              <a:t> Ellen </a:t>
            </a:r>
            <a:r>
              <a:rPr lang="en-US" sz="2000" dirty="0" err="1" smtClean="0"/>
              <a:t>breit</a:t>
            </a:r>
            <a:r>
              <a:rPr lang="en-US" sz="2000" dirty="0" smtClean="0"/>
              <a:t> </a:t>
            </a:r>
            <a:r>
              <a:rPr lang="en-US" sz="2000" dirty="0"/>
              <a:t>(Exodus 27:1). </a:t>
            </a:r>
            <a:endParaRPr lang="en-US" sz="2000" dirty="0" smtClean="0"/>
          </a:p>
          <a:p>
            <a:pPr marL="0" indent="0" fontAlgn="base">
              <a:buNone/>
            </a:pPr>
            <a:r>
              <a:rPr lang="en-US" sz="2000" dirty="0" smtClean="0"/>
              <a:t>Die </a:t>
            </a:r>
            <a:r>
              <a:rPr lang="en-US" sz="2000" dirty="0" err="1" smtClean="0"/>
              <a:t>Höhe</a:t>
            </a:r>
            <a:r>
              <a:rPr lang="en-US" sz="2000" dirty="0" smtClean="0"/>
              <a:t> des </a:t>
            </a:r>
            <a:r>
              <a:rPr lang="en-US" sz="2000" dirty="0" err="1" smtClean="0"/>
              <a:t>Vorhofs</a:t>
            </a:r>
            <a:r>
              <a:rPr lang="en-US" sz="2000" dirty="0" smtClean="0"/>
              <a:t> </a:t>
            </a:r>
            <a:r>
              <a:rPr lang="en-US" sz="2000" dirty="0" err="1" smtClean="0"/>
              <a:t>betrug</a:t>
            </a:r>
            <a:r>
              <a:rPr lang="en-US" sz="2000" dirty="0" smtClean="0"/>
              <a:t> </a:t>
            </a:r>
            <a:r>
              <a:rPr lang="en-US" sz="2000" b="1" dirty="0" err="1" smtClean="0">
                <a:solidFill>
                  <a:srgbClr val="C00000"/>
                </a:solidFill>
              </a:rPr>
              <a:t>fünf</a:t>
            </a:r>
            <a:r>
              <a:rPr lang="en-US" sz="2000" b="1" dirty="0" smtClean="0">
                <a:solidFill>
                  <a:srgbClr val="C00000"/>
                </a:solidFill>
              </a:rPr>
              <a:t> </a:t>
            </a:r>
            <a:r>
              <a:rPr lang="en-US" sz="2000" dirty="0" smtClean="0"/>
              <a:t>Ellen </a:t>
            </a:r>
            <a:r>
              <a:rPr lang="en-US" sz="2000" dirty="0"/>
              <a:t>(Exodus 27:18).</a:t>
            </a:r>
          </a:p>
          <a:p>
            <a:pPr marL="0" indent="0" fontAlgn="base">
              <a:buNone/>
            </a:pPr>
            <a:r>
              <a:rPr lang="en-US" sz="2000" dirty="0" smtClean="0"/>
              <a:t>Das </a:t>
            </a:r>
            <a:r>
              <a:rPr lang="en-US" sz="2000" dirty="0" err="1" smtClean="0"/>
              <a:t>heilige</a:t>
            </a:r>
            <a:r>
              <a:rPr lang="en-US" sz="2000" dirty="0" smtClean="0"/>
              <a:t> </a:t>
            </a:r>
            <a:r>
              <a:rPr lang="en-US" sz="2000" dirty="0" err="1" smtClean="0"/>
              <a:t>Salböl</a:t>
            </a:r>
            <a:r>
              <a:rPr lang="en-US" sz="2000" dirty="0" smtClean="0"/>
              <a:t> </a:t>
            </a:r>
            <a:r>
              <a:rPr lang="en-US" sz="2000" dirty="0" err="1" smtClean="0"/>
              <a:t>wurde</a:t>
            </a:r>
            <a:r>
              <a:rPr lang="en-US" sz="2000" dirty="0" smtClean="0"/>
              <a:t> </a:t>
            </a:r>
            <a:r>
              <a:rPr lang="en-US" sz="2000" dirty="0" err="1" smtClean="0"/>
              <a:t>aus</a:t>
            </a:r>
            <a:r>
              <a:rPr lang="en-US" sz="2000" dirty="0" smtClean="0"/>
              <a:t> </a:t>
            </a:r>
            <a:r>
              <a:rPr lang="en-US" sz="2000" b="1" dirty="0" err="1" smtClean="0">
                <a:solidFill>
                  <a:srgbClr val="C00000"/>
                </a:solidFill>
              </a:rPr>
              <a:t>fünf</a:t>
            </a:r>
            <a:r>
              <a:rPr lang="en-US" sz="2000" dirty="0" smtClean="0"/>
              <a:t> </a:t>
            </a:r>
            <a:r>
              <a:rPr lang="en-US" sz="2000" dirty="0" err="1" smtClean="0"/>
              <a:t>Teilen</a:t>
            </a:r>
            <a:r>
              <a:rPr lang="en-US" sz="2000" dirty="0" smtClean="0"/>
              <a:t> </a:t>
            </a:r>
            <a:r>
              <a:rPr lang="en-US" sz="2000" dirty="0" err="1" smtClean="0"/>
              <a:t>hergestellt</a:t>
            </a:r>
            <a:r>
              <a:rPr lang="en-US" sz="2000" dirty="0" smtClean="0"/>
              <a:t> </a:t>
            </a:r>
            <a:r>
              <a:rPr lang="en-US" sz="2000" dirty="0"/>
              <a:t>(Exodus 30:23 - </a:t>
            </a:r>
            <a:r>
              <a:rPr lang="en-US" sz="2000" dirty="0" smtClean="0"/>
              <a:t>25). Das </a:t>
            </a:r>
            <a:r>
              <a:rPr lang="en-US" sz="2000" dirty="0" err="1" smtClean="0"/>
              <a:t>Verhältnis</a:t>
            </a:r>
            <a:r>
              <a:rPr lang="en-US" sz="2000" dirty="0" smtClean="0"/>
              <a:t> der </a:t>
            </a:r>
            <a:r>
              <a:rPr lang="en-US" sz="2000" dirty="0" err="1" smtClean="0"/>
              <a:t>Gewürze</a:t>
            </a:r>
            <a:r>
              <a:rPr lang="en-US" sz="2000" dirty="0" smtClean="0"/>
              <a:t> die </a:t>
            </a:r>
            <a:r>
              <a:rPr lang="en-US" sz="2000" dirty="0" err="1" smtClean="0"/>
              <a:t>für</a:t>
            </a:r>
            <a:r>
              <a:rPr lang="en-US" sz="2000" dirty="0" smtClean="0"/>
              <a:t> das </a:t>
            </a:r>
            <a:r>
              <a:rPr lang="en-US" sz="2000" dirty="0" err="1" smtClean="0"/>
              <a:t>Öl</a:t>
            </a:r>
            <a:r>
              <a:rPr lang="en-US" sz="2000" dirty="0" smtClean="0"/>
              <a:t> </a:t>
            </a:r>
            <a:r>
              <a:rPr lang="en-US" sz="2000" dirty="0" err="1" smtClean="0"/>
              <a:t>gebraucht</a:t>
            </a:r>
            <a:r>
              <a:rPr lang="en-US" sz="2000" dirty="0" smtClean="0"/>
              <a:t> </a:t>
            </a:r>
            <a:r>
              <a:rPr lang="en-US" sz="2000" dirty="0" err="1" smtClean="0"/>
              <a:t>wurden</a:t>
            </a:r>
            <a:r>
              <a:rPr lang="en-US" sz="2000" dirty="0" smtClean="0"/>
              <a:t> war </a:t>
            </a:r>
            <a:r>
              <a:rPr lang="en-US" sz="2000" dirty="0" err="1" smtClean="0"/>
              <a:t>ein</a:t>
            </a:r>
            <a:r>
              <a:rPr lang="en-US" sz="2000" dirty="0" smtClean="0"/>
              <a:t> </a:t>
            </a:r>
            <a:r>
              <a:rPr lang="en-US" sz="2000" dirty="0" err="1"/>
              <a:t>V</a:t>
            </a:r>
            <a:r>
              <a:rPr lang="en-US" sz="2000" dirty="0" err="1" smtClean="0"/>
              <a:t>ielfaches</a:t>
            </a:r>
            <a:r>
              <a:rPr lang="en-US" sz="2000" dirty="0" smtClean="0"/>
              <a:t> von </a:t>
            </a:r>
            <a:r>
              <a:rPr lang="en-US" sz="2000" b="1" dirty="0" err="1" smtClean="0">
                <a:solidFill>
                  <a:srgbClr val="C00000"/>
                </a:solidFill>
              </a:rPr>
              <a:t>fünf</a:t>
            </a:r>
            <a:r>
              <a:rPr lang="en-US" sz="2000" dirty="0" smtClean="0"/>
              <a:t>:</a:t>
            </a:r>
          </a:p>
          <a:p>
            <a:pPr marL="0" indent="0" fontAlgn="base">
              <a:buNone/>
            </a:pPr>
            <a:r>
              <a:rPr lang="en-US" sz="2000" dirty="0" smtClean="0"/>
              <a:t>500 </a:t>
            </a:r>
            <a:r>
              <a:rPr lang="en-US" sz="2000" dirty="0" err="1" smtClean="0"/>
              <a:t>Schekel</a:t>
            </a:r>
            <a:r>
              <a:rPr lang="en-US" sz="2000" dirty="0" smtClean="0"/>
              <a:t> </a:t>
            </a:r>
            <a:r>
              <a:rPr lang="en-US" sz="2000" dirty="0" err="1" smtClean="0"/>
              <a:t>reiner</a:t>
            </a:r>
            <a:r>
              <a:rPr lang="en-US" sz="2000" dirty="0" smtClean="0"/>
              <a:t> </a:t>
            </a:r>
            <a:r>
              <a:rPr lang="en-US" sz="2000" dirty="0" err="1" smtClean="0"/>
              <a:t>Myrrhe</a:t>
            </a:r>
            <a:r>
              <a:rPr lang="en-US" sz="2000" dirty="0" smtClean="0"/>
              <a:t> </a:t>
            </a:r>
            <a:r>
              <a:rPr lang="en-US" sz="2000" dirty="0"/>
              <a:t>u</a:t>
            </a:r>
            <a:r>
              <a:rPr lang="en-US" sz="2000" dirty="0" smtClean="0"/>
              <a:t>nd </a:t>
            </a:r>
            <a:r>
              <a:rPr lang="en-US" sz="2000" dirty="0"/>
              <a:t>250 </a:t>
            </a:r>
            <a:r>
              <a:rPr lang="en-US" sz="2000" dirty="0" err="1" smtClean="0"/>
              <a:t>Schekl</a:t>
            </a:r>
            <a:r>
              <a:rPr lang="en-US" sz="2000" dirty="0" smtClean="0"/>
              <a:t> </a:t>
            </a:r>
            <a:r>
              <a:rPr lang="en-US" sz="2000" dirty="0" err="1" smtClean="0"/>
              <a:t>wohlriechender</a:t>
            </a:r>
            <a:r>
              <a:rPr lang="en-US" sz="2000" dirty="0" smtClean="0"/>
              <a:t> </a:t>
            </a:r>
            <a:r>
              <a:rPr lang="en-US" sz="2000" dirty="0" err="1" smtClean="0"/>
              <a:t>Zimt</a:t>
            </a:r>
            <a:r>
              <a:rPr lang="en-US" sz="2000" dirty="0" smtClean="0"/>
              <a:t>, </a:t>
            </a:r>
          </a:p>
          <a:p>
            <a:pPr marL="0" indent="0" fontAlgn="base">
              <a:buNone/>
            </a:pPr>
            <a:r>
              <a:rPr lang="en-US" sz="2000" dirty="0" smtClean="0"/>
              <a:t>250 </a:t>
            </a:r>
            <a:r>
              <a:rPr lang="en-US" sz="2000" dirty="0" err="1" smtClean="0"/>
              <a:t>Schekel</a:t>
            </a:r>
            <a:r>
              <a:rPr lang="en-US" sz="2000" dirty="0" smtClean="0"/>
              <a:t> </a:t>
            </a:r>
            <a:r>
              <a:rPr lang="en-US" sz="2000" dirty="0" err="1" smtClean="0"/>
              <a:t>Kalmus</a:t>
            </a:r>
            <a:r>
              <a:rPr lang="en-US" sz="2000" dirty="0" smtClean="0"/>
              <a:t> </a:t>
            </a:r>
            <a:r>
              <a:rPr lang="en-US" sz="2000" dirty="0"/>
              <a:t>u</a:t>
            </a:r>
            <a:r>
              <a:rPr lang="en-US" sz="2000" dirty="0" smtClean="0"/>
              <a:t>nd 500 </a:t>
            </a:r>
            <a:r>
              <a:rPr lang="en-US" sz="2000" dirty="0" err="1" smtClean="0"/>
              <a:t>Schekel</a:t>
            </a:r>
            <a:r>
              <a:rPr lang="en-US" sz="2000" dirty="0" smtClean="0"/>
              <a:t> </a:t>
            </a:r>
            <a:r>
              <a:rPr lang="en-US" sz="2000" dirty="0" err="1" smtClean="0"/>
              <a:t>Kassia</a:t>
            </a:r>
            <a:r>
              <a:rPr lang="en-US" sz="2000" dirty="0" smtClean="0"/>
              <a:t>.</a:t>
            </a:r>
            <a:endParaRPr lang="en-US" sz="2000" dirty="0"/>
          </a:p>
          <a:p>
            <a:pPr marL="0" indent="0">
              <a:buNone/>
            </a:pPr>
            <a:r>
              <a:rPr lang="en-US" sz="2000" dirty="0"/>
              <a:t/>
            </a:r>
            <a:br>
              <a:rPr lang="en-US" sz="2000" dirty="0"/>
            </a:br>
            <a:endParaRPr lang="de-DE" sz="2000" dirty="0"/>
          </a:p>
          <a:p>
            <a:pPr marL="0" indent="0" fontAlgn="base">
              <a:buNone/>
            </a:pPr>
            <a:endParaRPr lang="de-DE" dirty="0"/>
          </a:p>
        </p:txBody>
      </p:sp>
    </p:spTree>
    <p:extLst>
      <p:ext uri="{BB962C8B-B14F-4D97-AF65-F5344CB8AC3E}">
        <p14:creationId xmlns:p14="http://schemas.microsoft.com/office/powerpoint/2010/main" val="17676887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5 im NT</a:t>
            </a:r>
            <a:endParaRPr lang="de-DE" dirty="0"/>
          </a:p>
        </p:txBody>
      </p:sp>
      <p:sp>
        <p:nvSpPr>
          <p:cNvPr id="3" name="Inhaltsplatzhalter 2"/>
          <p:cNvSpPr>
            <a:spLocks noGrp="1"/>
          </p:cNvSpPr>
          <p:nvPr>
            <p:ph idx="1"/>
          </p:nvPr>
        </p:nvSpPr>
        <p:spPr>
          <a:xfrm>
            <a:off x="1154954" y="2462463"/>
            <a:ext cx="10122646" cy="5548062"/>
          </a:xfrm>
        </p:spPr>
        <p:txBody>
          <a:bodyPr>
            <a:normAutofit/>
          </a:bodyPr>
          <a:lstStyle/>
          <a:p>
            <a:pPr marL="0" indent="0" fontAlgn="base">
              <a:buNone/>
            </a:pPr>
            <a:r>
              <a:rPr lang="en-US" sz="2000" b="1" dirty="0" err="1" smtClean="0">
                <a:solidFill>
                  <a:srgbClr val="C00000"/>
                </a:solidFill>
              </a:rPr>
              <a:t>Fünf</a:t>
            </a:r>
            <a:r>
              <a:rPr lang="en-US" sz="2000" dirty="0" smtClean="0"/>
              <a:t> </a:t>
            </a:r>
            <a:r>
              <a:rPr lang="en-US" sz="2000" dirty="0" err="1" smtClean="0"/>
              <a:t>Brote</a:t>
            </a:r>
            <a:r>
              <a:rPr lang="en-US" sz="2000" dirty="0" smtClean="0"/>
              <a:t> in </a:t>
            </a:r>
            <a:r>
              <a:rPr lang="en-US" sz="2000" u="sng" dirty="0"/>
              <a:t>Mt </a:t>
            </a:r>
            <a:r>
              <a:rPr lang="en-US" sz="2000" u="sng" dirty="0" smtClean="0"/>
              <a:t>14,17</a:t>
            </a:r>
            <a:r>
              <a:rPr lang="de-DE" sz="2000" dirty="0" smtClean="0"/>
              <a:t> Sie </a:t>
            </a:r>
            <a:r>
              <a:rPr lang="de-DE" sz="2000" dirty="0"/>
              <a:t>sprachen: Wir haben hier nichts denn </a:t>
            </a:r>
            <a:r>
              <a:rPr lang="de-DE" sz="2000" b="1" dirty="0">
                <a:solidFill>
                  <a:srgbClr val="C00000"/>
                </a:solidFill>
              </a:rPr>
              <a:t>fünf</a:t>
            </a:r>
            <a:r>
              <a:rPr lang="de-DE" sz="2000" dirty="0"/>
              <a:t> Brote und zwei Fische.</a:t>
            </a:r>
            <a:r>
              <a:rPr lang="en-US" sz="2000" u="sng" dirty="0" smtClean="0"/>
              <a:t> </a:t>
            </a:r>
          </a:p>
          <a:p>
            <a:pPr marL="0" indent="0" fontAlgn="base">
              <a:buNone/>
            </a:pPr>
            <a:endParaRPr lang="en-US" sz="2000" dirty="0" smtClean="0"/>
          </a:p>
          <a:p>
            <a:pPr marL="0" indent="0" fontAlgn="base">
              <a:buNone/>
            </a:pPr>
            <a:r>
              <a:rPr lang="en-US" sz="2000" b="1" dirty="0" err="1" smtClean="0">
                <a:solidFill>
                  <a:srgbClr val="C00000"/>
                </a:solidFill>
              </a:rPr>
              <a:t>Fünf</a:t>
            </a:r>
            <a:r>
              <a:rPr lang="en-US" sz="2000" dirty="0" smtClean="0"/>
              <a:t> </a:t>
            </a:r>
            <a:r>
              <a:rPr lang="en-US" sz="2000" dirty="0" err="1" smtClean="0"/>
              <a:t>Brüder</a:t>
            </a:r>
            <a:r>
              <a:rPr lang="en-US" sz="2000" dirty="0" smtClean="0"/>
              <a:t> </a:t>
            </a:r>
            <a:r>
              <a:rPr lang="en-US" sz="2000" dirty="0"/>
              <a:t>in </a:t>
            </a:r>
            <a:r>
              <a:rPr lang="en-US" sz="2000" u="sng" dirty="0" smtClean="0"/>
              <a:t>Lukas 16, 28</a:t>
            </a:r>
            <a:r>
              <a:rPr lang="en-US" sz="2000" dirty="0"/>
              <a:t> </a:t>
            </a:r>
            <a:r>
              <a:rPr lang="en-US" sz="2000" dirty="0" smtClean="0"/>
              <a:t>die </a:t>
            </a:r>
            <a:r>
              <a:rPr lang="en-US" sz="2000" dirty="0" err="1" smtClean="0"/>
              <a:t>nicht</a:t>
            </a:r>
            <a:r>
              <a:rPr lang="en-US" sz="2000" dirty="0" smtClean="0"/>
              <a:t> Moses und den </a:t>
            </a:r>
            <a:r>
              <a:rPr lang="en-US" sz="2000" dirty="0" err="1" smtClean="0"/>
              <a:t>Propheten</a:t>
            </a:r>
            <a:r>
              <a:rPr lang="en-US" sz="2000" dirty="0" smtClean="0"/>
              <a:t> </a:t>
            </a:r>
            <a:r>
              <a:rPr lang="en-US" sz="2000" dirty="0" err="1" smtClean="0"/>
              <a:t>Glauben</a:t>
            </a:r>
            <a:r>
              <a:rPr lang="en-US" sz="2000" dirty="0" smtClean="0"/>
              <a:t> </a:t>
            </a:r>
            <a:r>
              <a:rPr lang="en-US" sz="2000" dirty="0" err="1" smtClean="0"/>
              <a:t>schenken</a:t>
            </a:r>
            <a:r>
              <a:rPr lang="en-US" sz="2000" dirty="0" smtClean="0"/>
              <a:t>.</a:t>
            </a:r>
          </a:p>
          <a:p>
            <a:pPr marL="0" indent="0" fontAlgn="base">
              <a:buNone/>
            </a:pPr>
            <a:r>
              <a:rPr lang="de-DE" sz="2000" dirty="0" smtClean="0"/>
              <a:t>…denn </a:t>
            </a:r>
            <a:r>
              <a:rPr lang="de-DE" sz="2000" dirty="0"/>
              <a:t>ich habe noch </a:t>
            </a:r>
            <a:r>
              <a:rPr lang="de-DE" sz="2000" b="1" dirty="0">
                <a:solidFill>
                  <a:srgbClr val="C00000"/>
                </a:solidFill>
              </a:rPr>
              <a:t>fünf</a:t>
            </a:r>
            <a:r>
              <a:rPr lang="de-DE" sz="2000" dirty="0"/>
              <a:t> Brüder, dass er ihnen bezeuge, auf dass sie nicht auch kommen an diesen Ort der Qual.</a:t>
            </a:r>
            <a:endParaRPr lang="en-US" sz="2000" dirty="0" smtClean="0"/>
          </a:p>
          <a:p>
            <a:pPr marL="0" indent="0" fontAlgn="base">
              <a:buNone/>
            </a:pPr>
            <a:endParaRPr lang="de-DE" sz="2000" dirty="0"/>
          </a:p>
          <a:p>
            <a:pPr marL="0" indent="0" fontAlgn="base">
              <a:buNone/>
            </a:pPr>
            <a:r>
              <a:rPr lang="en-US" sz="2000" b="1" dirty="0" err="1" smtClean="0">
                <a:solidFill>
                  <a:srgbClr val="C00000"/>
                </a:solidFill>
              </a:rPr>
              <a:t>Fünf</a:t>
            </a:r>
            <a:r>
              <a:rPr lang="en-US" sz="2000" dirty="0" smtClean="0"/>
              <a:t> </a:t>
            </a:r>
            <a:r>
              <a:rPr lang="en-US" sz="2000" dirty="0" err="1" smtClean="0"/>
              <a:t>Männer</a:t>
            </a:r>
            <a:r>
              <a:rPr lang="en-US" sz="2000" dirty="0" smtClean="0"/>
              <a:t> </a:t>
            </a:r>
            <a:r>
              <a:rPr lang="en-US" sz="2000" dirty="0" err="1" smtClean="0"/>
              <a:t>konnten</a:t>
            </a:r>
            <a:r>
              <a:rPr lang="en-US" sz="2000" dirty="0" smtClean="0"/>
              <a:t> die Frau am </a:t>
            </a:r>
            <a:r>
              <a:rPr lang="en-US" sz="2000" dirty="0" err="1" smtClean="0"/>
              <a:t>Jakobsbrunnen</a:t>
            </a:r>
            <a:r>
              <a:rPr lang="en-US" sz="2000" dirty="0" smtClean="0"/>
              <a:t> </a:t>
            </a:r>
            <a:r>
              <a:rPr lang="en-US" sz="2000" dirty="0" err="1" smtClean="0"/>
              <a:t>nicht</a:t>
            </a:r>
            <a:r>
              <a:rPr lang="en-US" sz="2000" dirty="0" smtClean="0"/>
              <a:t> </a:t>
            </a:r>
            <a:r>
              <a:rPr lang="en-US" sz="2000" dirty="0" err="1" smtClean="0"/>
              <a:t>zufriedenstellen</a:t>
            </a:r>
            <a:r>
              <a:rPr lang="en-US" sz="2000" dirty="0" smtClean="0"/>
              <a:t> in</a:t>
            </a:r>
          </a:p>
          <a:p>
            <a:pPr marL="0" indent="0" fontAlgn="base">
              <a:buNone/>
            </a:pPr>
            <a:r>
              <a:rPr lang="en-US" sz="2000" u="sng" dirty="0" smtClean="0"/>
              <a:t>Johannes 4,18</a:t>
            </a:r>
            <a:r>
              <a:rPr lang="de-DE" sz="2000" dirty="0" smtClean="0"/>
              <a:t> </a:t>
            </a:r>
            <a:r>
              <a:rPr lang="de-DE" sz="2000" dirty="0"/>
              <a:t> </a:t>
            </a:r>
            <a:r>
              <a:rPr lang="de-DE" sz="2000" b="1" dirty="0">
                <a:solidFill>
                  <a:srgbClr val="C00000"/>
                </a:solidFill>
              </a:rPr>
              <a:t>Fünf</a:t>
            </a:r>
            <a:r>
              <a:rPr lang="de-DE" sz="2000" dirty="0"/>
              <a:t> Männer hast du gehabt, und den du nun hast, der ist nicht dein Mann; da hast du recht gesagt.</a:t>
            </a:r>
          </a:p>
          <a:p>
            <a:pPr marL="0" indent="0" fontAlgn="base">
              <a:buNone/>
            </a:pPr>
            <a:endParaRPr lang="de-DE" dirty="0"/>
          </a:p>
        </p:txBody>
      </p:sp>
    </p:spTree>
    <p:extLst>
      <p:ext uri="{BB962C8B-B14F-4D97-AF65-F5344CB8AC3E}">
        <p14:creationId xmlns:p14="http://schemas.microsoft.com/office/powerpoint/2010/main" val="17906708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5 im NT</a:t>
            </a:r>
            <a:endParaRPr lang="de-DE" dirty="0"/>
          </a:p>
        </p:txBody>
      </p:sp>
      <p:sp>
        <p:nvSpPr>
          <p:cNvPr id="3" name="Inhaltsplatzhalter 2"/>
          <p:cNvSpPr>
            <a:spLocks noGrp="1"/>
          </p:cNvSpPr>
          <p:nvPr>
            <p:ph idx="1"/>
          </p:nvPr>
        </p:nvSpPr>
        <p:spPr>
          <a:xfrm>
            <a:off x="1154954" y="2286000"/>
            <a:ext cx="10146710" cy="5467851"/>
          </a:xfrm>
        </p:spPr>
        <p:txBody>
          <a:bodyPr>
            <a:normAutofit/>
          </a:bodyPr>
          <a:lstStyle/>
          <a:p>
            <a:pPr marL="0" indent="0" fontAlgn="base">
              <a:buNone/>
            </a:pPr>
            <a:endParaRPr lang="en-US" b="1" baseline="30000" dirty="0" smtClean="0"/>
          </a:p>
          <a:p>
            <a:pPr marL="0" indent="0">
              <a:buNone/>
            </a:pPr>
            <a:r>
              <a:rPr lang="en-US" sz="2000" b="1" u="sng" dirty="0" err="1" smtClean="0"/>
              <a:t>Matthäus</a:t>
            </a:r>
            <a:r>
              <a:rPr lang="en-US" sz="2000" b="1" u="sng" dirty="0" smtClean="0"/>
              <a:t> 25, 2</a:t>
            </a:r>
          </a:p>
          <a:p>
            <a:pPr marL="0" indent="0">
              <a:buNone/>
            </a:pPr>
            <a:r>
              <a:rPr lang="en-US" sz="2000" dirty="0" smtClean="0"/>
              <a:t>Aber</a:t>
            </a:r>
            <a:r>
              <a:rPr lang="en-US" sz="2000" dirty="0"/>
              <a:t> </a:t>
            </a:r>
            <a:r>
              <a:rPr lang="en-US" sz="2000" b="1" dirty="0" err="1" smtClean="0">
                <a:solidFill>
                  <a:srgbClr val="C00000"/>
                </a:solidFill>
              </a:rPr>
              <a:t>fünf</a:t>
            </a:r>
            <a:r>
              <a:rPr lang="en-US" sz="2000" dirty="0"/>
              <a:t> </a:t>
            </a:r>
            <a:r>
              <a:rPr lang="en-US" sz="2000" dirty="0" err="1" smtClean="0"/>
              <a:t>unter</a:t>
            </a:r>
            <a:r>
              <a:rPr lang="en-US" sz="2000" dirty="0" smtClean="0"/>
              <a:t> </a:t>
            </a:r>
            <a:r>
              <a:rPr lang="en-US" sz="2000" dirty="0" err="1" smtClean="0"/>
              <a:t>ihnen</a:t>
            </a:r>
            <a:r>
              <a:rPr lang="en-US" sz="2000" dirty="0" smtClean="0"/>
              <a:t> </a:t>
            </a:r>
            <a:r>
              <a:rPr lang="en-US" sz="2000" dirty="0" err="1" smtClean="0"/>
              <a:t>waren</a:t>
            </a:r>
            <a:r>
              <a:rPr lang="en-US" sz="2000" dirty="0" smtClean="0"/>
              <a:t> </a:t>
            </a:r>
            <a:r>
              <a:rPr lang="en-US" sz="2000" dirty="0" err="1" smtClean="0"/>
              <a:t>töricht</a:t>
            </a:r>
            <a:r>
              <a:rPr lang="en-US" sz="2000" dirty="0" smtClean="0"/>
              <a:t>, und</a:t>
            </a:r>
            <a:r>
              <a:rPr lang="en-US" sz="2000" dirty="0"/>
              <a:t> </a:t>
            </a:r>
            <a:r>
              <a:rPr lang="en-US" sz="2000" b="1" dirty="0" err="1" smtClean="0">
                <a:solidFill>
                  <a:srgbClr val="C00000"/>
                </a:solidFill>
              </a:rPr>
              <a:t>fünf</a:t>
            </a:r>
            <a:r>
              <a:rPr lang="en-US" sz="2000" b="1" dirty="0" smtClean="0">
                <a:solidFill>
                  <a:srgbClr val="C00000"/>
                </a:solidFill>
              </a:rPr>
              <a:t> </a:t>
            </a:r>
            <a:r>
              <a:rPr lang="en-US" sz="2000" dirty="0" err="1" smtClean="0"/>
              <a:t>waren</a:t>
            </a:r>
            <a:r>
              <a:rPr lang="en-US" sz="2000" dirty="0" smtClean="0"/>
              <a:t> </a:t>
            </a:r>
            <a:r>
              <a:rPr lang="en-US" sz="2000" dirty="0" err="1" smtClean="0"/>
              <a:t>klug</a:t>
            </a:r>
            <a:r>
              <a:rPr lang="de-DE" sz="2000" dirty="0" smtClean="0"/>
              <a:t>.</a:t>
            </a:r>
            <a:r>
              <a:rPr lang="en-US" sz="2000" dirty="0" smtClean="0"/>
              <a:t> </a:t>
            </a:r>
          </a:p>
          <a:p>
            <a:pPr marL="0" indent="0">
              <a:buNone/>
            </a:pPr>
            <a:endParaRPr lang="en-US" sz="2000" dirty="0"/>
          </a:p>
          <a:p>
            <a:pPr marL="0" indent="0">
              <a:buNone/>
            </a:pPr>
            <a:r>
              <a:rPr lang="en-US" sz="2000" b="1" u="sng" dirty="0" err="1" smtClean="0"/>
              <a:t>Matthäus</a:t>
            </a:r>
            <a:r>
              <a:rPr lang="en-US" sz="2000" b="1" u="sng" dirty="0" smtClean="0"/>
              <a:t> 25, 16</a:t>
            </a:r>
          </a:p>
          <a:p>
            <a:pPr marL="0" indent="0">
              <a:buNone/>
            </a:pPr>
            <a:r>
              <a:rPr lang="de-DE" sz="2000" dirty="0"/>
              <a:t>Da ging der hin, der </a:t>
            </a:r>
            <a:r>
              <a:rPr lang="de-DE" sz="2000" b="1" dirty="0">
                <a:solidFill>
                  <a:srgbClr val="C00000"/>
                </a:solidFill>
              </a:rPr>
              <a:t>fünf</a:t>
            </a:r>
            <a:r>
              <a:rPr lang="de-DE" sz="2000" dirty="0"/>
              <a:t> Zentner empfangen hatte, und handelte mit ihnen und gewann andere </a:t>
            </a:r>
            <a:r>
              <a:rPr lang="de-DE" sz="2000" b="1" dirty="0">
                <a:solidFill>
                  <a:srgbClr val="C00000"/>
                </a:solidFill>
              </a:rPr>
              <a:t>fünf</a:t>
            </a:r>
            <a:r>
              <a:rPr lang="de-DE" sz="2000" dirty="0"/>
              <a:t> Zentner</a:t>
            </a:r>
            <a:r>
              <a:rPr lang="de-DE" sz="2000" dirty="0" smtClean="0"/>
              <a:t>.</a:t>
            </a:r>
            <a:endParaRPr lang="en-US" sz="2000" dirty="0" smtClean="0"/>
          </a:p>
          <a:p>
            <a:pPr marL="0" indent="0">
              <a:buNone/>
            </a:pPr>
            <a:endParaRPr lang="en-US" sz="2000" dirty="0"/>
          </a:p>
          <a:p>
            <a:pPr marL="0" indent="0">
              <a:buNone/>
            </a:pPr>
            <a:r>
              <a:rPr lang="en-US" sz="2000" b="1" u="sng" dirty="0" smtClean="0"/>
              <a:t>Johannes 5, 2</a:t>
            </a:r>
          </a:p>
          <a:p>
            <a:pPr marL="0" indent="0">
              <a:buNone/>
            </a:pPr>
            <a:r>
              <a:rPr lang="de-DE" sz="2000" dirty="0"/>
              <a:t>Es ist aber zu Jerusalem bei dem </a:t>
            </a:r>
            <a:r>
              <a:rPr lang="de-DE" sz="2000" dirty="0" err="1"/>
              <a:t>Schaftor</a:t>
            </a:r>
            <a:r>
              <a:rPr lang="de-DE" sz="2000" dirty="0"/>
              <a:t> ein Teich, der heißt auf hebräisch Bethesda und hat </a:t>
            </a:r>
            <a:r>
              <a:rPr lang="de-DE" sz="2000" b="1" dirty="0">
                <a:solidFill>
                  <a:srgbClr val="C00000"/>
                </a:solidFill>
              </a:rPr>
              <a:t>fünf</a:t>
            </a:r>
            <a:r>
              <a:rPr lang="de-DE" sz="2000" dirty="0"/>
              <a:t> </a:t>
            </a:r>
            <a:r>
              <a:rPr lang="de-DE" sz="2000" dirty="0" smtClean="0"/>
              <a:t>Hallen.</a:t>
            </a:r>
            <a:endParaRPr lang="en-US" sz="2000" dirty="0" smtClean="0"/>
          </a:p>
        </p:txBody>
      </p:sp>
    </p:spTree>
    <p:extLst>
      <p:ext uri="{BB962C8B-B14F-4D97-AF65-F5344CB8AC3E}">
        <p14:creationId xmlns:p14="http://schemas.microsoft.com/office/powerpoint/2010/main" val="23616387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der Gnade: 5</a:t>
            </a:r>
            <a:endParaRPr lang="de-DE" dirty="0"/>
          </a:p>
        </p:txBody>
      </p:sp>
      <p:sp>
        <p:nvSpPr>
          <p:cNvPr id="3" name="Inhaltsplatzhalter 2"/>
          <p:cNvSpPr>
            <a:spLocks noGrp="1"/>
          </p:cNvSpPr>
          <p:nvPr>
            <p:ph idx="1"/>
          </p:nvPr>
        </p:nvSpPr>
        <p:spPr>
          <a:xfrm>
            <a:off x="1154954" y="2614863"/>
            <a:ext cx="10122646" cy="5395662"/>
          </a:xfrm>
        </p:spPr>
        <p:txBody>
          <a:bodyPr>
            <a:normAutofit/>
          </a:bodyPr>
          <a:lstStyle/>
          <a:p>
            <a:pPr marL="0" indent="0" fontAlgn="base">
              <a:buNone/>
            </a:pPr>
            <a:endParaRPr lang="en-US" b="1" baseline="30000" dirty="0" smtClean="0"/>
          </a:p>
          <a:p>
            <a:pPr marL="0" indent="0" fontAlgn="base">
              <a:buNone/>
            </a:pPr>
            <a:r>
              <a:rPr lang="en-US" sz="2800" b="1" u="sng" baseline="30000" dirty="0" smtClean="0"/>
              <a:t>1. Samuel 17, 40</a:t>
            </a:r>
          </a:p>
          <a:p>
            <a:pPr marL="0" indent="0" fontAlgn="base">
              <a:buNone/>
            </a:pPr>
            <a:r>
              <a:rPr lang="de-DE" sz="2000" dirty="0"/>
              <a:t>U</a:t>
            </a:r>
            <a:r>
              <a:rPr lang="de-DE" sz="2000" dirty="0" smtClean="0"/>
              <a:t>nd </a:t>
            </a:r>
            <a:r>
              <a:rPr lang="de-DE" sz="2000" dirty="0"/>
              <a:t>nahm seinen Stab in seine Hand und erwählte </a:t>
            </a:r>
            <a:r>
              <a:rPr lang="de-DE" sz="2000" b="1" dirty="0">
                <a:solidFill>
                  <a:srgbClr val="C00000"/>
                </a:solidFill>
              </a:rPr>
              <a:t>fünf</a:t>
            </a:r>
            <a:r>
              <a:rPr lang="de-DE" sz="2000" dirty="0"/>
              <a:t> glatte Steine aus dem Bach und tat sie in seine Hirtentasche, die er hatte, und in den Sack und nahm die Schleuder in seine Hand und machte sich zu dem </a:t>
            </a:r>
            <a:r>
              <a:rPr lang="de-DE" sz="2000" dirty="0" smtClean="0"/>
              <a:t>Philister.</a:t>
            </a:r>
            <a:endParaRPr lang="de-DE" sz="2000" dirty="0"/>
          </a:p>
        </p:txBody>
      </p:sp>
    </p:spTree>
    <p:extLst>
      <p:ext uri="{BB962C8B-B14F-4D97-AF65-F5344CB8AC3E}">
        <p14:creationId xmlns:p14="http://schemas.microsoft.com/office/powerpoint/2010/main" val="35356135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4</a:t>
            </a:r>
            <a:endParaRPr lang="de-DE" dirty="0"/>
          </a:p>
        </p:txBody>
      </p:sp>
      <p:sp>
        <p:nvSpPr>
          <p:cNvPr id="3" name="Inhaltsplatzhalter 2"/>
          <p:cNvSpPr>
            <a:spLocks noGrp="1"/>
          </p:cNvSpPr>
          <p:nvPr>
            <p:ph idx="1"/>
          </p:nvPr>
        </p:nvSpPr>
        <p:spPr>
          <a:xfrm>
            <a:off x="1154954" y="2410994"/>
            <a:ext cx="8825659" cy="4326689"/>
          </a:xfrm>
        </p:spPr>
        <p:txBody>
          <a:bodyPr>
            <a:normAutofit/>
          </a:bodyPr>
          <a:lstStyle/>
          <a:p>
            <a:pPr marL="0" indent="0">
              <a:buNone/>
            </a:pPr>
            <a:r>
              <a:rPr lang="de-DE" sz="2000" b="1" dirty="0" smtClean="0">
                <a:solidFill>
                  <a:srgbClr val="C00000"/>
                </a:solidFill>
              </a:rPr>
              <a:t>Vier</a:t>
            </a:r>
            <a:r>
              <a:rPr lang="de-DE" sz="2000" dirty="0" smtClean="0"/>
              <a:t> Ecken der Erde in </a:t>
            </a:r>
            <a:r>
              <a:rPr lang="de-DE" sz="2000" u="sng" dirty="0" smtClean="0"/>
              <a:t>Offenbarung 7,1</a:t>
            </a:r>
          </a:p>
          <a:p>
            <a:pPr marL="0" indent="0">
              <a:buNone/>
            </a:pPr>
            <a:r>
              <a:rPr lang="de-DE" sz="2000" b="1" dirty="0">
                <a:solidFill>
                  <a:srgbClr val="C00000"/>
                </a:solidFill>
              </a:rPr>
              <a:t>Vier </a:t>
            </a:r>
            <a:r>
              <a:rPr lang="de-DE" sz="2000" dirty="0" smtClean="0"/>
              <a:t>Himmelsrichtungen (Norden, Süden, Osten, Westen)</a:t>
            </a:r>
          </a:p>
          <a:p>
            <a:pPr marL="0" indent="0" fontAlgn="base">
              <a:buNone/>
            </a:pPr>
            <a:r>
              <a:rPr lang="de-DE" sz="2000" b="1" dirty="0">
                <a:solidFill>
                  <a:srgbClr val="C00000"/>
                </a:solidFill>
              </a:rPr>
              <a:t>Vier </a:t>
            </a:r>
            <a:r>
              <a:rPr lang="en-US" sz="2000" dirty="0" err="1" smtClean="0"/>
              <a:t>Jahreszeiten</a:t>
            </a:r>
            <a:r>
              <a:rPr lang="en-US" sz="2000" dirty="0" smtClean="0"/>
              <a:t> (</a:t>
            </a:r>
            <a:r>
              <a:rPr lang="en-US" sz="2000" dirty="0" err="1" smtClean="0"/>
              <a:t>Frühling</a:t>
            </a:r>
            <a:r>
              <a:rPr lang="en-US" sz="2000" dirty="0" smtClean="0"/>
              <a:t>, Sommer</a:t>
            </a:r>
            <a:r>
              <a:rPr lang="en-US" sz="2000" dirty="0"/>
              <a:t>, </a:t>
            </a:r>
            <a:r>
              <a:rPr lang="en-US" sz="2000" dirty="0" err="1" smtClean="0"/>
              <a:t>Herbst</a:t>
            </a:r>
            <a:r>
              <a:rPr lang="en-US" sz="2000" dirty="0" smtClean="0"/>
              <a:t>, Winter)</a:t>
            </a:r>
            <a:endParaRPr lang="de-DE" sz="2000" dirty="0"/>
          </a:p>
          <a:p>
            <a:pPr marL="0" indent="0" fontAlgn="base">
              <a:buNone/>
            </a:pPr>
            <a:r>
              <a:rPr lang="de-DE" sz="2000" b="1" dirty="0">
                <a:solidFill>
                  <a:srgbClr val="C00000"/>
                </a:solidFill>
              </a:rPr>
              <a:t>Vier </a:t>
            </a:r>
            <a:r>
              <a:rPr lang="en-US" sz="2000" dirty="0" err="1" smtClean="0"/>
              <a:t>Elemente</a:t>
            </a:r>
            <a:r>
              <a:rPr lang="en-US" sz="2000" dirty="0"/>
              <a:t> </a:t>
            </a:r>
            <a:r>
              <a:rPr lang="en-US" sz="2000" dirty="0" smtClean="0"/>
              <a:t>(</a:t>
            </a:r>
            <a:r>
              <a:rPr lang="en-US" sz="2000" dirty="0" err="1" smtClean="0"/>
              <a:t>Erde</a:t>
            </a:r>
            <a:r>
              <a:rPr lang="en-US" sz="2000" dirty="0" smtClean="0"/>
              <a:t>, </a:t>
            </a:r>
            <a:r>
              <a:rPr lang="en-US" sz="2000" dirty="0" err="1" smtClean="0"/>
              <a:t>Feuer</a:t>
            </a:r>
            <a:r>
              <a:rPr lang="en-US" sz="2000" dirty="0" smtClean="0"/>
              <a:t>, Wasser, </a:t>
            </a:r>
            <a:r>
              <a:rPr lang="en-US" sz="2000" dirty="0" err="1" smtClean="0"/>
              <a:t>Luft</a:t>
            </a:r>
            <a:r>
              <a:rPr lang="en-US" sz="2000" dirty="0" smtClean="0"/>
              <a:t>)</a:t>
            </a:r>
            <a:endParaRPr lang="de-DE" sz="2000" dirty="0"/>
          </a:p>
          <a:p>
            <a:pPr marL="0" indent="0" fontAlgn="base">
              <a:buNone/>
            </a:pPr>
            <a:r>
              <a:rPr lang="de-DE" sz="2000" b="1" dirty="0">
                <a:solidFill>
                  <a:srgbClr val="C00000"/>
                </a:solidFill>
              </a:rPr>
              <a:t>Vier </a:t>
            </a:r>
            <a:r>
              <a:rPr lang="en-US" sz="2000" dirty="0" err="1" smtClean="0"/>
              <a:t>Einteilungen</a:t>
            </a:r>
            <a:r>
              <a:rPr lang="en-US" sz="2000" dirty="0" smtClean="0"/>
              <a:t> des </a:t>
            </a:r>
            <a:r>
              <a:rPr lang="en-US" sz="2000" dirty="0" err="1" smtClean="0"/>
              <a:t>Tages</a:t>
            </a:r>
            <a:r>
              <a:rPr lang="en-US" sz="2000" dirty="0" smtClean="0"/>
              <a:t> (Morgen, </a:t>
            </a:r>
            <a:r>
              <a:rPr lang="en-US" sz="2000" dirty="0" err="1" smtClean="0"/>
              <a:t>Mittag</a:t>
            </a:r>
            <a:r>
              <a:rPr lang="en-US" sz="2000" dirty="0" smtClean="0"/>
              <a:t>, Abend, </a:t>
            </a:r>
            <a:r>
              <a:rPr lang="en-US" sz="2000" dirty="0" err="1" smtClean="0"/>
              <a:t>Mitternacht</a:t>
            </a:r>
            <a:r>
              <a:rPr lang="en-US" sz="2000" dirty="0" smtClean="0"/>
              <a:t>).</a:t>
            </a:r>
            <a:endParaRPr lang="de-DE" sz="2000" dirty="0"/>
          </a:p>
          <a:p>
            <a:pPr marL="0" indent="0" fontAlgn="base">
              <a:buNone/>
            </a:pPr>
            <a:r>
              <a:rPr lang="de-DE" sz="2000" b="1" dirty="0">
                <a:solidFill>
                  <a:srgbClr val="C00000"/>
                </a:solidFill>
              </a:rPr>
              <a:t>Vier </a:t>
            </a:r>
            <a:r>
              <a:rPr lang="en-US" sz="2000" dirty="0" err="1" smtClean="0"/>
              <a:t>Mondphasen</a:t>
            </a:r>
            <a:endParaRPr lang="de-DE" sz="2000" dirty="0" smtClean="0"/>
          </a:p>
          <a:p>
            <a:pPr marL="0" indent="0">
              <a:buNone/>
            </a:pPr>
            <a:r>
              <a:rPr lang="de-DE" sz="2000" b="1" dirty="0">
                <a:solidFill>
                  <a:srgbClr val="C00000"/>
                </a:solidFill>
              </a:rPr>
              <a:t>Vier </a:t>
            </a:r>
            <a:r>
              <a:rPr lang="en-US" sz="2000" dirty="0" err="1" smtClean="0"/>
              <a:t>Winde</a:t>
            </a:r>
            <a:r>
              <a:rPr lang="en-US" sz="2000" dirty="0" smtClean="0"/>
              <a:t> (</a:t>
            </a:r>
            <a:r>
              <a:rPr lang="en-US" sz="2000" u="sng" dirty="0" err="1" smtClean="0"/>
              <a:t>Matthäus</a:t>
            </a:r>
            <a:r>
              <a:rPr lang="en-US" sz="2000" u="sng" dirty="0" smtClean="0"/>
              <a:t> 24, 31</a:t>
            </a:r>
            <a:r>
              <a:rPr lang="en-US" sz="2000" dirty="0" smtClean="0"/>
              <a:t>)</a:t>
            </a:r>
            <a:endParaRPr lang="de-DE" sz="2000" dirty="0" smtClean="0"/>
          </a:p>
          <a:p>
            <a:pPr marL="0" indent="0">
              <a:buNone/>
            </a:pPr>
            <a:r>
              <a:rPr lang="de-DE" sz="2000" b="1" dirty="0">
                <a:solidFill>
                  <a:srgbClr val="C00000"/>
                </a:solidFill>
              </a:rPr>
              <a:t>Vier </a:t>
            </a:r>
            <a:r>
              <a:rPr lang="en-US" sz="2000" dirty="0" err="1"/>
              <a:t>F</a:t>
            </a:r>
            <a:r>
              <a:rPr lang="en-US" sz="2000" dirty="0" err="1" smtClean="0"/>
              <a:t>lüsse</a:t>
            </a:r>
            <a:r>
              <a:rPr lang="en-US" sz="2000" dirty="0" smtClean="0"/>
              <a:t> </a:t>
            </a:r>
            <a:r>
              <a:rPr lang="en-US" sz="2000" dirty="0" err="1" smtClean="0"/>
              <a:t>im</a:t>
            </a:r>
            <a:r>
              <a:rPr lang="en-US" sz="2000" dirty="0" smtClean="0"/>
              <a:t> </a:t>
            </a:r>
            <a:r>
              <a:rPr lang="en-US" sz="2000" dirty="0" err="1" smtClean="0"/>
              <a:t>Paradies</a:t>
            </a:r>
            <a:r>
              <a:rPr lang="en-US" sz="2000" dirty="0" smtClean="0"/>
              <a:t> </a:t>
            </a:r>
          </a:p>
          <a:p>
            <a:pPr marL="0" indent="0">
              <a:buNone/>
            </a:pPr>
            <a:r>
              <a:rPr lang="de-DE" sz="2000" b="1" dirty="0">
                <a:solidFill>
                  <a:srgbClr val="C00000"/>
                </a:solidFill>
              </a:rPr>
              <a:t>Vier </a:t>
            </a:r>
            <a:r>
              <a:rPr lang="en-US" sz="2000" dirty="0" err="1" smtClean="0"/>
              <a:t>Hörner</a:t>
            </a:r>
            <a:r>
              <a:rPr lang="en-US" sz="2000" dirty="0" smtClean="0"/>
              <a:t> am Altar</a:t>
            </a:r>
            <a:endParaRPr lang="de-DE" sz="2000" dirty="0" smtClean="0"/>
          </a:p>
          <a:p>
            <a:pPr marL="0" indent="0">
              <a:buNone/>
            </a:pPr>
            <a:endParaRPr lang="de-DE" dirty="0"/>
          </a:p>
        </p:txBody>
      </p:sp>
    </p:spTree>
    <p:extLst>
      <p:ext uri="{BB962C8B-B14F-4D97-AF65-F5344CB8AC3E}">
        <p14:creationId xmlns:p14="http://schemas.microsoft.com/office/powerpoint/2010/main" val="25724338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Evangelium wird auf der ganzen Erde gepredigt</a:t>
            </a:r>
            <a:endParaRPr lang="de-DE" dirty="0"/>
          </a:p>
        </p:txBody>
      </p:sp>
      <p:sp>
        <p:nvSpPr>
          <p:cNvPr id="3" name="Inhaltsplatzhalter 2"/>
          <p:cNvSpPr>
            <a:spLocks noGrp="1"/>
          </p:cNvSpPr>
          <p:nvPr>
            <p:ph idx="1"/>
          </p:nvPr>
        </p:nvSpPr>
        <p:spPr>
          <a:xfrm>
            <a:off x="1154954" y="2438399"/>
            <a:ext cx="8825659" cy="4170947"/>
          </a:xfrm>
        </p:spPr>
        <p:txBody>
          <a:bodyPr>
            <a:normAutofit/>
          </a:bodyPr>
          <a:lstStyle/>
          <a:p>
            <a:pPr marL="0" indent="0" fontAlgn="base">
              <a:buNone/>
            </a:pPr>
            <a:r>
              <a:rPr lang="en-US" sz="2000" b="1" dirty="0" err="1" smtClean="0">
                <a:solidFill>
                  <a:srgbClr val="C00000"/>
                </a:solidFill>
              </a:rPr>
              <a:t>Vier</a:t>
            </a:r>
            <a:r>
              <a:rPr lang="en-US" sz="2000" b="1" dirty="0" smtClean="0">
                <a:solidFill>
                  <a:srgbClr val="FF0000"/>
                </a:solidFill>
              </a:rPr>
              <a:t> </a:t>
            </a:r>
            <a:r>
              <a:rPr lang="en-US" sz="2000" dirty="0" err="1" smtClean="0"/>
              <a:t>Evangelien</a:t>
            </a:r>
            <a:r>
              <a:rPr lang="en-US" sz="2000" dirty="0" smtClean="0"/>
              <a:t> </a:t>
            </a:r>
          </a:p>
          <a:p>
            <a:pPr marL="0" indent="0" fontAlgn="base">
              <a:buNone/>
            </a:pPr>
            <a:r>
              <a:rPr lang="en-US" sz="2000" b="1" u="sng" dirty="0" err="1" smtClean="0"/>
              <a:t>Apostelgeschichte</a:t>
            </a:r>
            <a:r>
              <a:rPr lang="en-US" sz="2000" b="1" u="sng" dirty="0" smtClean="0"/>
              <a:t> 1:8</a:t>
            </a:r>
            <a:endParaRPr lang="en-US" sz="2000" b="1" u="sng" dirty="0"/>
          </a:p>
          <a:p>
            <a:pPr marL="0" indent="0">
              <a:buNone/>
            </a:pPr>
            <a:r>
              <a:rPr lang="de-DE" sz="2000" dirty="0"/>
              <a:t>S</a:t>
            </a:r>
            <a:r>
              <a:rPr lang="de-DE" sz="2000" dirty="0" smtClean="0"/>
              <a:t>ondern </a:t>
            </a:r>
            <a:r>
              <a:rPr lang="de-DE" sz="2000" dirty="0"/>
              <a:t>ihr werdet die Kraft des Heiligen Geistes empfangen, welcher auf euch kommen wird, und werdet meine Zeugen sein zu </a:t>
            </a:r>
            <a:r>
              <a:rPr lang="de-DE" sz="2000" b="1" dirty="0">
                <a:solidFill>
                  <a:srgbClr val="C00000"/>
                </a:solidFill>
              </a:rPr>
              <a:t>Jerusalem</a:t>
            </a:r>
            <a:r>
              <a:rPr lang="de-DE" sz="2000" dirty="0"/>
              <a:t> und in ganz </a:t>
            </a:r>
            <a:r>
              <a:rPr lang="de-DE" sz="2000" b="1" dirty="0">
                <a:solidFill>
                  <a:srgbClr val="C00000"/>
                </a:solidFill>
              </a:rPr>
              <a:t>Judäa</a:t>
            </a:r>
            <a:r>
              <a:rPr lang="de-DE" sz="2000" dirty="0"/>
              <a:t> und </a:t>
            </a:r>
            <a:r>
              <a:rPr lang="de-DE" sz="2000" b="1" dirty="0" err="1">
                <a:solidFill>
                  <a:srgbClr val="C00000"/>
                </a:solidFill>
              </a:rPr>
              <a:t>Samarien</a:t>
            </a:r>
            <a:r>
              <a:rPr lang="de-DE" sz="2000" dirty="0"/>
              <a:t> und bis an das </a:t>
            </a:r>
            <a:r>
              <a:rPr lang="de-DE" sz="2000" b="1" dirty="0">
                <a:solidFill>
                  <a:srgbClr val="C00000"/>
                </a:solidFill>
              </a:rPr>
              <a:t>Ende der Erde</a:t>
            </a:r>
            <a:r>
              <a:rPr lang="de-DE" sz="2000" dirty="0" smtClean="0"/>
              <a:t>.</a:t>
            </a:r>
          </a:p>
          <a:p>
            <a:pPr marL="0" indent="0">
              <a:buNone/>
            </a:pPr>
            <a:r>
              <a:rPr lang="de-DE" sz="2000" dirty="0"/>
              <a:t/>
            </a:r>
            <a:br>
              <a:rPr lang="de-DE" sz="2000" dirty="0"/>
            </a:br>
            <a:r>
              <a:rPr lang="en-US" sz="2000" b="1" dirty="0" err="1" smtClean="0">
                <a:solidFill>
                  <a:srgbClr val="C00000"/>
                </a:solidFill>
              </a:rPr>
              <a:t>Vier</a:t>
            </a:r>
            <a:r>
              <a:rPr lang="en-US" sz="2000" dirty="0" smtClean="0"/>
              <a:t> </a:t>
            </a:r>
            <a:r>
              <a:rPr lang="en-US" sz="2000" dirty="0" err="1" smtClean="0"/>
              <a:t>Arten</a:t>
            </a:r>
            <a:r>
              <a:rPr lang="en-US" sz="2000" dirty="0" smtClean="0"/>
              <a:t> von </a:t>
            </a:r>
            <a:r>
              <a:rPr lang="en-US" sz="2000" dirty="0" err="1" smtClean="0"/>
              <a:t>Herzen</a:t>
            </a:r>
            <a:r>
              <a:rPr lang="en-US" sz="2000" dirty="0" smtClean="0"/>
              <a:t>, die das </a:t>
            </a:r>
            <a:r>
              <a:rPr lang="en-US" sz="2000" dirty="0" err="1" smtClean="0"/>
              <a:t>Evangelium</a:t>
            </a:r>
            <a:r>
              <a:rPr lang="en-US" sz="2000" dirty="0" smtClean="0"/>
              <a:t> </a:t>
            </a:r>
            <a:r>
              <a:rPr lang="en-US" sz="2000" dirty="0" err="1" smtClean="0"/>
              <a:t>empfangen</a:t>
            </a:r>
            <a:r>
              <a:rPr lang="en-US" sz="2000" dirty="0" smtClean="0"/>
              <a:t> </a:t>
            </a:r>
            <a:r>
              <a:rPr lang="en-US" sz="2000" dirty="0"/>
              <a:t>in </a:t>
            </a:r>
            <a:r>
              <a:rPr lang="en-US" sz="2000" dirty="0" err="1" smtClean="0"/>
              <a:t>dem</a:t>
            </a:r>
            <a:r>
              <a:rPr lang="en-US" sz="2000" dirty="0" smtClean="0"/>
              <a:t> </a:t>
            </a:r>
            <a:r>
              <a:rPr lang="en-US" sz="2000" dirty="0" err="1" smtClean="0"/>
              <a:t>Gleichnis</a:t>
            </a:r>
            <a:r>
              <a:rPr lang="en-US" sz="2000" dirty="0" smtClean="0"/>
              <a:t> </a:t>
            </a:r>
            <a:r>
              <a:rPr lang="en-US" sz="2000" dirty="0" err="1"/>
              <a:t>vom</a:t>
            </a:r>
            <a:r>
              <a:rPr lang="en-US" sz="2000" dirty="0"/>
              <a:t> </a:t>
            </a:r>
            <a:r>
              <a:rPr lang="en-US" sz="2000" b="1" dirty="0" err="1">
                <a:solidFill>
                  <a:srgbClr val="C00000"/>
                </a:solidFill>
              </a:rPr>
              <a:t>vierfachen</a:t>
            </a:r>
            <a:r>
              <a:rPr lang="en-US" sz="2000" dirty="0"/>
              <a:t> </a:t>
            </a:r>
            <a:r>
              <a:rPr lang="en-US" sz="2000" dirty="0" err="1" smtClean="0"/>
              <a:t>Ackerfeld</a:t>
            </a:r>
            <a:r>
              <a:rPr lang="en-US" sz="2000" dirty="0" smtClean="0"/>
              <a:t> </a:t>
            </a:r>
            <a:r>
              <a:rPr lang="en-US" sz="2000" dirty="0" err="1" smtClean="0"/>
              <a:t>aus</a:t>
            </a:r>
            <a:r>
              <a:rPr lang="en-US" sz="2000" dirty="0" smtClean="0"/>
              <a:t> </a:t>
            </a:r>
            <a:r>
              <a:rPr lang="en-US" sz="2000" b="1" u="sng" dirty="0" err="1" smtClean="0"/>
              <a:t>Matthäus</a:t>
            </a:r>
            <a:r>
              <a:rPr lang="en-US" sz="2000" b="1" u="sng" dirty="0" smtClean="0"/>
              <a:t> 13:</a:t>
            </a:r>
            <a:endParaRPr lang="en-US" sz="2000" dirty="0" smtClean="0"/>
          </a:p>
          <a:p>
            <a:pPr marL="0" indent="0" fontAlgn="base">
              <a:buNone/>
            </a:pPr>
            <a:r>
              <a:rPr lang="en-US" sz="2000" dirty="0" err="1" smtClean="0"/>
              <a:t>Etliches</a:t>
            </a:r>
            <a:r>
              <a:rPr lang="en-US" sz="2000" dirty="0" smtClean="0"/>
              <a:t> </a:t>
            </a:r>
            <a:r>
              <a:rPr lang="en-US" sz="2000" dirty="0" err="1" smtClean="0"/>
              <a:t>fiel</a:t>
            </a:r>
            <a:r>
              <a:rPr lang="en-US" sz="2000" dirty="0" smtClean="0"/>
              <a:t> an den </a:t>
            </a:r>
            <a:r>
              <a:rPr lang="en-US" sz="2000" b="1" dirty="0" err="1" smtClean="0">
                <a:solidFill>
                  <a:srgbClr val="C00000"/>
                </a:solidFill>
              </a:rPr>
              <a:t>Weg</a:t>
            </a:r>
            <a:r>
              <a:rPr lang="en-US" sz="2000" dirty="0" smtClean="0"/>
              <a:t>, auf das </a:t>
            </a:r>
            <a:r>
              <a:rPr lang="en-US" sz="2000" b="1" dirty="0" err="1" smtClean="0">
                <a:solidFill>
                  <a:srgbClr val="C00000"/>
                </a:solidFill>
              </a:rPr>
              <a:t>Steinige</a:t>
            </a:r>
            <a:r>
              <a:rPr lang="en-US" sz="2000" dirty="0" smtClean="0"/>
              <a:t>, </a:t>
            </a:r>
            <a:r>
              <a:rPr lang="en-US" sz="2000" dirty="0" err="1" smtClean="0"/>
              <a:t>unter</a:t>
            </a:r>
            <a:r>
              <a:rPr lang="en-US" sz="2000" dirty="0" smtClean="0"/>
              <a:t> </a:t>
            </a:r>
            <a:r>
              <a:rPr lang="en-US" sz="2000" b="1" dirty="0" err="1" smtClean="0">
                <a:solidFill>
                  <a:srgbClr val="C00000"/>
                </a:solidFill>
              </a:rPr>
              <a:t>Dornen</a:t>
            </a:r>
            <a:r>
              <a:rPr lang="en-US" sz="2000" dirty="0" smtClean="0"/>
              <a:t> und auf </a:t>
            </a:r>
            <a:r>
              <a:rPr lang="en-US" sz="2000" dirty="0" err="1" smtClean="0"/>
              <a:t>gute</a:t>
            </a:r>
            <a:r>
              <a:rPr lang="en-US" sz="2000" dirty="0" smtClean="0"/>
              <a:t> </a:t>
            </a:r>
            <a:r>
              <a:rPr lang="en-US" sz="2000" b="1" dirty="0" err="1">
                <a:solidFill>
                  <a:srgbClr val="C00000"/>
                </a:solidFill>
              </a:rPr>
              <a:t>E</a:t>
            </a:r>
            <a:r>
              <a:rPr lang="en-US" sz="2000" b="1" dirty="0" err="1" smtClean="0">
                <a:solidFill>
                  <a:srgbClr val="C00000"/>
                </a:solidFill>
              </a:rPr>
              <a:t>rde</a:t>
            </a:r>
            <a:r>
              <a:rPr lang="en-US" sz="2000" dirty="0" smtClean="0"/>
              <a:t>.</a:t>
            </a:r>
          </a:p>
          <a:p>
            <a:pPr marL="0" indent="0" fontAlgn="base">
              <a:buNone/>
            </a:pPr>
            <a:endParaRPr lang="de-DE" sz="2000" b="1" dirty="0" smtClean="0"/>
          </a:p>
        </p:txBody>
      </p:sp>
    </p:spTree>
    <p:extLst>
      <p:ext uri="{BB962C8B-B14F-4D97-AF65-F5344CB8AC3E}">
        <p14:creationId xmlns:p14="http://schemas.microsoft.com/office/powerpoint/2010/main" val="39942477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4</a:t>
            </a:r>
            <a:endParaRPr lang="de-DE" dirty="0"/>
          </a:p>
        </p:txBody>
      </p:sp>
      <p:sp>
        <p:nvSpPr>
          <p:cNvPr id="3" name="Inhaltsplatzhalter 2"/>
          <p:cNvSpPr>
            <a:spLocks noGrp="1"/>
          </p:cNvSpPr>
          <p:nvPr>
            <p:ph idx="1"/>
          </p:nvPr>
        </p:nvSpPr>
        <p:spPr>
          <a:xfrm>
            <a:off x="1154954" y="2406316"/>
            <a:ext cx="8825659" cy="4451683"/>
          </a:xfrm>
        </p:spPr>
        <p:txBody>
          <a:bodyPr>
            <a:normAutofit lnSpcReduction="10000"/>
          </a:bodyPr>
          <a:lstStyle/>
          <a:p>
            <a:pPr marL="0" indent="0" fontAlgn="base">
              <a:buNone/>
            </a:pPr>
            <a:r>
              <a:rPr lang="en-US" sz="2000" b="1" dirty="0" err="1" smtClean="0">
                <a:solidFill>
                  <a:srgbClr val="C00000"/>
                </a:solidFill>
              </a:rPr>
              <a:t>Vier</a:t>
            </a:r>
            <a:r>
              <a:rPr lang="en-US" sz="2000" dirty="0" smtClean="0"/>
              <a:t> </a:t>
            </a:r>
            <a:r>
              <a:rPr lang="en-US" sz="2000" dirty="0" err="1" smtClean="0"/>
              <a:t>Generäle</a:t>
            </a:r>
            <a:r>
              <a:rPr lang="en-US" sz="2000" dirty="0" smtClean="0"/>
              <a:t> </a:t>
            </a:r>
            <a:r>
              <a:rPr lang="en-US" sz="2000" dirty="0" err="1" smtClean="0"/>
              <a:t>übernahmen</a:t>
            </a:r>
            <a:r>
              <a:rPr lang="en-US" sz="2000" dirty="0" smtClean="0"/>
              <a:t> das </a:t>
            </a:r>
            <a:r>
              <a:rPr lang="en-US" sz="2000" dirty="0" err="1" smtClean="0"/>
              <a:t>Königreich</a:t>
            </a:r>
            <a:r>
              <a:rPr lang="en-US" sz="2000" dirty="0" smtClean="0"/>
              <a:t> von Alexander </a:t>
            </a:r>
            <a:r>
              <a:rPr lang="en-US" sz="2000" dirty="0" err="1" smtClean="0"/>
              <a:t>dem</a:t>
            </a:r>
            <a:r>
              <a:rPr lang="en-US" sz="2000" dirty="0" smtClean="0"/>
              <a:t> </a:t>
            </a:r>
            <a:r>
              <a:rPr lang="en-US" sz="2000" dirty="0" err="1" smtClean="0"/>
              <a:t>Großen</a:t>
            </a:r>
            <a:r>
              <a:rPr lang="en-US" sz="2000" dirty="0" smtClean="0"/>
              <a:t> </a:t>
            </a:r>
          </a:p>
          <a:p>
            <a:pPr marL="0" indent="0" fontAlgn="base">
              <a:buNone/>
            </a:pPr>
            <a:r>
              <a:rPr lang="en-US" sz="2000" b="1" dirty="0" err="1" smtClean="0">
                <a:solidFill>
                  <a:srgbClr val="C00000"/>
                </a:solidFill>
              </a:rPr>
              <a:t>Vier</a:t>
            </a:r>
            <a:r>
              <a:rPr lang="en-US" sz="2000" dirty="0" smtClean="0"/>
              <a:t> </a:t>
            </a:r>
            <a:r>
              <a:rPr lang="en-US" sz="2000" dirty="0" err="1" smtClean="0"/>
              <a:t>Hörner</a:t>
            </a:r>
            <a:r>
              <a:rPr lang="en-US" sz="2000" dirty="0" smtClean="0"/>
              <a:t> (</a:t>
            </a:r>
            <a:r>
              <a:rPr lang="en-US" sz="2000" dirty="0" err="1" smtClean="0"/>
              <a:t>Heidnische</a:t>
            </a:r>
            <a:r>
              <a:rPr lang="en-US" sz="2000" dirty="0" smtClean="0"/>
              <a:t> </a:t>
            </a:r>
            <a:r>
              <a:rPr lang="en-US" sz="2000" dirty="0" err="1" smtClean="0"/>
              <a:t>Weltmächte</a:t>
            </a:r>
            <a:r>
              <a:rPr lang="en-US" sz="2000" dirty="0" smtClean="0"/>
              <a:t>) in </a:t>
            </a:r>
            <a:r>
              <a:rPr lang="en-US" sz="2000" dirty="0" err="1" smtClean="0"/>
              <a:t>Sacharia</a:t>
            </a:r>
            <a:r>
              <a:rPr lang="en-US" sz="2000" dirty="0" smtClean="0"/>
              <a:t> 2</a:t>
            </a:r>
            <a:endParaRPr lang="de-DE" sz="2000" dirty="0" smtClean="0"/>
          </a:p>
          <a:p>
            <a:pPr marL="0" indent="0" fontAlgn="base">
              <a:buNone/>
            </a:pPr>
            <a:r>
              <a:rPr lang="en-US" sz="2000" b="1" dirty="0" err="1" smtClean="0">
                <a:solidFill>
                  <a:srgbClr val="C00000"/>
                </a:solidFill>
              </a:rPr>
              <a:t>Vier</a:t>
            </a:r>
            <a:r>
              <a:rPr lang="en-US" sz="2000" dirty="0" smtClean="0"/>
              <a:t> </a:t>
            </a:r>
            <a:r>
              <a:rPr lang="en-US" sz="2000" dirty="0" err="1" smtClean="0"/>
              <a:t>lebendige</a:t>
            </a:r>
            <a:r>
              <a:rPr lang="en-US" sz="2000" dirty="0" smtClean="0"/>
              <a:t> </a:t>
            </a:r>
            <a:r>
              <a:rPr lang="en-US" sz="2000" dirty="0" err="1" smtClean="0"/>
              <a:t>Wesen</a:t>
            </a:r>
            <a:r>
              <a:rPr lang="en-US" sz="2000" dirty="0" smtClean="0"/>
              <a:t> am </a:t>
            </a:r>
            <a:r>
              <a:rPr lang="en-US" sz="2000" dirty="0" err="1" smtClean="0"/>
              <a:t>Thron</a:t>
            </a:r>
            <a:r>
              <a:rPr lang="en-US" sz="2000" dirty="0" smtClean="0"/>
              <a:t> </a:t>
            </a:r>
            <a:r>
              <a:rPr lang="en-US" sz="2000" dirty="0" err="1" smtClean="0"/>
              <a:t>Gottes</a:t>
            </a:r>
            <a:endParaRPr lang="de-DE" sz="2000" dirty="0"/>
          </a:p>
          <a:p>
            <a:pPr marL="0" indent="0" fontAlgn="base">
              <a:buNone/>
            </a:pPr>
            <a:r>
              <a:rPr lang="en-US" sz="2000" b="1" dirty="0" err="1" smtClean="0">
                <a:solidFill>
                  <a:srgbClr val="C00000"/>
                </a:solidFill>
              </a:rPr>
              <a:t>Vier</a:t>
            </a:r>
            <a:r>
              <a:rPr lang="en-US" sz="2000" dirty="0" smtClean="0"/>
              <a:t> </a:t>
            </a:r>
            <a:r>
              <a:rPr lang="en-US" sz="2000" dirty="0" err="1" smtClean="0"/>
              <a:t>apokalyptische</a:t>
            </a:r>
            <a:r>
              <a:rPr lang="en-US" sz="2000" dirty="0" smtClean="0"/>
              <a:t> </a:t>
            </a:r>
            <a:r>
              <a:rPr lang="en-US" sz="2000" dirty="0"/>
              <a:t>R</a:t>
            </a:r>
            <a:r>
              <a:rPr lang="en-US" sz="2000" dirty="0" smtClean="0"/>
              <a:t>eiter </a:t>
            </a:r>
            <a:r>
              <a:rPr lang="en-US" sz="2000" dirty="0" err="1" smtClean="0"/>
              <a:t>bringen</a:t>
            </a:r>
            <a:r>
              <a:rPr lang="en-US" sz="2000" dirty="0" smtClean="0"/>
              <a:t> </a:t>
            </a:r>
            <a:r>
              <a:rPr lang="en-US" sz="2000" dirty="0" err="1" smtClean="0"/>
              <a:t>Unheil</a:t>
            </a:r>
            <a:r>
              <a:rPr lang="en-US" sz="2000" dirty="0" smtClean="0"/>
              <a:t> auf die </a:t>
            </a:r>
            <a:r>
              <a:rPr lang="en-US" sz="2000" dirty="0" err="1" smtClean="0"/>
              <a:t>Erde</a:t>
            </a:r>
            <a:r>
              <a:rPr lang="en-US" sz="2000" dirty="0" smtClean="0"/>
              <a:t> in </a:t>
            </a:r>
            <a:r>
              <a:rPr lang="en-US" sz="2000" dirty="0" err="1" smtClean="0"/>
              <a:t>Offenbarung</a:t>
            </a:r>
            <a:r>
              <a:rPr lang="en-US" sz="2000" dirty="0" smtClean="0"/>
              <a:t> 6</a:t>
            </a:r>
            <a:endParaRPr lang="de-DE" sz="2000" dirty="0"/>
          </a:p>
          <a:p>
            <a:pPr marL="0" indent="0" fontAlgn="base">
              <a:buNone/>
            </a:pPr>
            <a:r>
              <a:rPr lang="en-US" sz="2000" b="1" dirty="0" err="1" smtClean="0">
                <a:solidFill>
                  <a:srgbClr val="C00000"/>
                </a:solidFill>
              </a:rPr>
              <a:t>Vier</a:t>
            </a:r>
            <a:r>
              <a:rPr lang="en-US" sz="2000" dirty="0" smtClean="0"/>
              <a:t> </a:t>
            </a:r>
            <a:r>
              <a:rPr lang="en-US" sz="2000" dirty="0" err="1" smtClean="0"/>
              <a:t>Gerichte</a:t>
            </a:r>
            <a:r>
              <a:rPr lang="en-US" sz="2000" dirty="0"/>
              <a:t> in </a:t>
            </a:r>
            <a:r>
              <a:rPr lang="en-US" sz="2000" dirty="0" err="1"/>
              <a:t>Hesekiel</a:t>
            </a:r>
            <a:r>
              <a:rPr lang="en-US" sz="2000" dirty="0"/>
              <a:t> </a:t>
            </a:r>
            <a:r>
              <a:rPr lang="en-US" sz="2000" dirty="0" smtClean="0"/>
              <a:t>14: </a:t>
            </a:r>
            <a:r>
              <a:rPr lang="en-US" sz="2000" dirty="0" err="1" smtClean="0"/>
              <a:t>Schwert</a:t>
            </a:r>
            <a:r>
              <a:rPr lang="en-US" sz="2000" dirty="0" smtClean="0"/>
              <a:t>, </a:t>
            </a:r>
            <a:r>
              <a:rPr lang="en-US" sz="2000" dirty="0" err="1" smtClean="0"/>
              <a:t>Hungersnot</a:t>
            </a:r>
            <a:r>
              <a:rPr lang="en-US" sz="2000" dirty="0" smtClean="0"/>
              <a:t>, </a:t>
            </a:r>
            <a:r>
              <a:rPr lang="en-US" sz="2000" dirty="0" err="1" smtClean="0"/>
              <a:t>wilde</a:t>
            </a:r>
            <a:r>
              <a:rPr lang="en-US" sz="2000" dirty="0" smtClean="0"/>
              <a:t> </a:t>
            </a:r>
            <a:r>
              <a:rPr lang="en-US" sz="2000" dirty="0" err="1" smtClean="0"/>
              <a:t>Tiere</a:t>
            </a:r>
            <a:r>
              <a:rPr lang="en-US" sz="2000" dirty="0" smtClean="0"/>
              <a:t> und Pest</a:t>
            </a:r>
          </a:p>
          <a:p>
            <a:pPr marL="0" indent="0" fontAlgn="base">
              <a:buNone/>
            </a:pPr>
            <a:endParaRPr lang="en-US" sz="2000" b="1" u="sng" dirty="0"/>
          </a:p>
          <a:p>
            <a:pPr marL="0" indent="0" fontAlgn="base">
              <a:buNone/>
            </a:pPr>
            <a:r>
              <a:rPr lang="en-US" sz="2000" b="1" u="sng" dirty="0" err="1" smtClean="0"/>
              <a:t>Offenbarung</a:t>
            </a:r>
            <a:r>
              <a:rPr lang="en-US" sz="2000" b="1" u="sng" dirty="0" smtClean="0"/>
              <a:t> 20, 8</a:t>
            </a:r>
          </a:p>
          <a:p>
            <a:pPr marL="0" indent="0" fontAlgn="base">
              <a:buNone/>
            </a:pPr>
            <a:r>
              <a:rPr lang="de-DE" sz="2000" dirty="0"/>
              <a:t>U</a:t>
            </a:r>
            <a:r>
              <a:rPr lang="de-DE" sz="2000" dirty="0" smtClean="0"/>
              <a:t>nd </a:t>
            </a:r>
            <a:r>
              <a:rPr lang="de-DE" sz="2000" dirty="0"/>
              <a:t>wird hinausgehen, die Nationen zu verführen, die an den </a:t>
            </a:r>
            <a:r>
              <a:rPr lang="de-DE" sz="2000" b="1" dirty="0">
                <a:solidFill>
                  <a:srgbClr val="C00000"/>
                </a:solidFill>
              </a:rPr>
              <a:t>vier</a:t>
            </a:r>
            <a:r>
              <a:rPr lang="de-DE" sz="2000" dirty="0"/>
              <a:t> Ecken der Erde sind, den </a:t>
            </a:r>
            <a:r>
              <a:rPr lang="de-DE" sz="2000" dirty="0" err="1"/>
              <a:t>Gog</a:t>
            </a:r>
            <a:r>
              <a:rPr lang="de-DE" sz="2000" dirty="0"/>
              <a:t> und den </a:t>
            </a:r>
            <a:r>
              <a:rPr lang="de-DE" sz="2000" dirty="0" err="1"/>
              <a:t>Magog</a:t>
            </a:r>
            <a:r>
              <a:rPr lang="de-DE" sz="2000" dirty="0"/>
              <a:t>, um sie zum Krieg zu versammeln; deren Zahl ist wie der Sand des Meeres. </a:t>
            </a:r>
          </a:p>
          <a:p>
            <a:pPr marL="0" indent="0">
              <a:buNone/>
            </a:pPr>
            <a:endParaRPr lang="de-DE" dirty="0"/>
          </a:p>
        </p:txBody>
      </p:sp>
    </p:spTree>
    <p:extLst>
      <p:ext uri="{BB962C8B-B14F-4D97-AF65-F5344CB8AC3E}">
        <p14:creationId xmlns:p14="http://schemas.microsoft.com/office/powerpoint/2010/main" val="1126585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3 in der Dreieinigkeit</a:t>
            </a:r>
            <a:endParaRPr lang="de-DE" dirty="0"/>
          </a:p>
        </p:txBody>
      </p:sp>
      <p:sp>
        <p:nvSpPr>
          <p:cNvPr id="3" name="Inhaltsplatzhalter 2"/>
          <p:cNvSpPr>
            <a:spLocks noGrp="1"/>
          </p:cNvSpPr>
          <p:nvPr>
            <p:ph idx="1"/>
          </p:nvPr>
        </p:nvSpPr>
        <p:spPr>
          <a:xfrm>
            <a:off x="1154954" y="2406315"/>
            <a:ext cx="8825659" cy="4355431"/>
          </a:xfrm>
        </p:spPr>
        <p:txBody>
          <a:bodyPr>
            <a:normAutofit/>
          </a:bodyPr>
          <a:lstStyle/>
          <a:p>
            <a:pPr marL="0" indent="0">
              <a:buNone/>
            </a:pPr>
            <a:r>
              <a:rPr lang="de-DE" sz="2000" b="1" dirty="0" smtClean="0">
                <a:solidFill>
                  <a:srgbClr val="C00000"/>
                </a:solidFill>
              </a:rPr>
              <a:t>Vater</a:t>
            </a:r>
            <a:r>
              <a:rPr lang="de-DE" sz="2000" dirty="0" smtClean="0"/>
              <a:t>, </a:t>
            </a:r>
            <a:r>
              <a:rPr lang="de-DE" sz="2000" b="1" dirty="0" smtClean="0">
                <a:solidFill>
                  <a:srgbClr val="C00000"/>
                </a:solidFill>
              </a:rPr>
              <a:t>Sohn</a:t>
            </a:r>
            <a:r>
              <a:rPr lang="de-DE" sz="2000" dirty="0" smtClean="0"/>
              <a:t> und </a:t>
            </a:r>
            <a:r>
              <a:rPr lang="de-DE" sz="2000" b="1" dirty="0" smtClean="0">
                <a:solidFill>
                  <a:srgbClr val="C00000"/>
                </a:solidFill>
              </a:rPr>
              <a:t>Heiliger Geist</a:t>
            </a:r>
            <a:r>
              <a:rPr lang="de-DE" sz="2000" dirty="0" smtClean="0"/>
              <a:t> offenbart in einer Schriftstelle:</a:t>
            </a:r>
          </a:p>
          <a:p>
            <a:pPr marL="0" indent="0">
              <a:buNone/>
            </a:pPr>
            <a:endParaRPr lang="de-DE" sz="2000" b="1" dirty="0"/>
          </a:p>
          <a:p>
            <a:pPr marL="0" indent="0">
              <a:buNone/>
            </a:pPr>
            <a:r>
              <a:rPr lang="de-DE" sz="2000" b="1" u="sng" dirty="0" smtClean="0"/>
              <a:t>Matthäus 3, 16-17</a:t>
            </a:r>
          </a:p>
          <a:p>
            <a:pPr marL="0" indent="0">
              <a:buNone/>
            </a:pPr>
            <a:r>
              <a:rPr lang="de-DE" sz="2000" dirty="0"/>
              <a:t>Und als Jesus getauft war, stieg er </a:t>
            </a:r>
            <a:r>
              <a:rPr lang="de-DE" sz="2000" dirty="0" smtClean="0"/>
              <a:t>alsbald </a:t>
            </a:r>
            <a:r>
              <a:rPr lang="de-DE" sz="2000" dirty="0"/>
              <a:t>aus dem Wasser herauf; und siehe, die Himmel wurden </a:t>
            </a:r>
            <a:r>
              <a:rPr lang="de-DE" sz="2000" dirty="0" smtClean="0"/>
              <a:t>ihm</a:t>
            </a:r>
            <a:r>
              <a:rPr lang="de-DE" sz="2000" dirty="0"/>
              <a:t> geöffnet, und er sah den Geist Gottes wie eine Taube herabfahren und auf </a:t>
            </a:r>
            <a:r>
              <a:rPr lang="de-DE" sz="2000" dirty="0" smtClean="0"/>
              <a:t>sich</a:t>
            </a:r>
            <a:r>
              <a:rPr lang="de-DE" sz="2000" dirty="0"/>
              <a:t> kommen. </a:t>
            </a:r>
          </a:p>
          <a:p>
            <a:pPr marL="0" indent="0">
              <a:buNone/>
            </a:pPr>
            <a:r>
              <a:rPr lang="de-DE" sz="2000" dirty="0" smtClean="0"/>
              <a:t>Und </a:t>
            </a:r>
            <a:r>
              <a:rPr lang="de-DE" sz="2000" dirty="0"/>
              <a:t>siehe, eine Stimme kommt aus den </a:t>
            </a:r>
            <a:r>
              <a:rPr lang="de-DE" sz="2000" dirty="0" smtClean="0"/>
              <a:t>Himmeln und sprach: </a:t>
            </a:r>
            <a:r>
              <a:rPr lang="de-DE" sz="2000" dirty="0"/>
              <a:t>Dieser ist mein geliebter Sohn, an dem ich Wohlgefallen gefunden habe.</a:t>
            </a:r>
          </a:p>
          <a:p>
            <a:pPr marL="0" indent="0">
              <a:buNone/>
            </a:pPr>
            <a:endParaRPr lang="de-DE" dirty="0"/>
          </a:p>
        </p:txBody>
      </p:sp>
    </p:spTree>
    <p:extLst>
      <p:ext uri="{BB962C8B-B14F-4D97-AF65-F5344CB8AC3E}">
        <p14:creationId xmlns:p14="http://schemas.microsoft.com/office/powerpoint/2010/main" val="30369057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a:t>
            </a:r>
            <a:r>
              <a:rPr lang="de-DE" dirty="0" smtClean="0"/>
              <a:t>ie Zahl 3 in der Dreiteilung des Menschen</a:t>
            </a:r>
            <a:endParaRPr lang="de-DE" dirty="0"/>
          </a:p>
        </p:txBody>
      </p:sp>
      <p:sp>
        <p:nvSpPr>
          <p:cNvPr id="3" name="Inhaltsplatzhalter 2"/>
          <p:cNvSpPr>
            <a:spLocks noGrp="1"/>
          </p:cNvSpPr>
          <p:nvPr>
            <p:ph idx="1"/>
          </p:nvPr>
        </p:nvSpPr>
        <p:spPr>
          <a:xfrm>
            <a:off x="1154954" y="2518611"/>
            <a:ext cx="8825659" cy="3501189"/>
          </a:xfrm>
        </p:spPr>
        <p:txBody>
          <a:bodyPr>
            <a:normAutofit/>
          </a:bodyPr>
          <a:lstStyle/>
          <a:p>
            <a:pPr marL="0" indent="0">
              <a:buNone/>
            </a:pPr>
            <a:r>
              <a:rPr lang="de-DE" sz="2000" dirty="0" smtClean="0"/>
              <a:t>Die Dreiteilung des Menschen:</a:t>
            </a:r>
          </a:p>
          <a:p>
            <a:pPr marL="0" indent="0">
              <a:buNone/>
            </a:pPr>
            <a:endParaRPr lang="en-US" sz="2000" dirty="0"/>
          </a:p>
          <a:p>
            <a:pPr marL="0" indent="0">
              <a:buNone/>
            </a:pPr>
            <a:r>
              <a:rPr lang="en-US" sz="2000" u="sng" dirty="0" smtClean="0"/>
              <a:t>1. </a:t>
            </a:r>
            <a:r>
              <a:rPr lang="en-US" sz="2000" u="sng" dirty="0" err="1" smtClean="0"/>
              <a:t>Thessalonicher</a:t>
            </a:r>
            <a:r>
              <a:rPr lang="en-US" sz="2000" u="sng" dirty="0" smtClean="0"/>
              <a:t> 5, 23</a:t>
            </a:r>
            <a:endParaRPr lang="de-DE" sz="2000" u="sng" dirty="0"/>
          </a:p>
          <a:p>
            <a:pPr marL="0" indent="0">
              <a:buNone/>
            </a:pPr>
            <a:r>
              <a:rPr lang="de-DE" sz="2000" dirty="0" smtClean="0"/>
              <a:t>Er </a:t>
            </a:r>
            <a:r>
              <a:rPr lang="de-DE" sz="2000" dirty="0"/>
              <a:t>aber, der Gott des Friedens, heilige euch durch und durch und bewahre euren </a:t>
            </a:r>
            <a:r>
              <a:rPr lang="de-DE" sz="2000" b="1" dirty="0">
                <a:solidFill>
                  <a:srgbClr val="C00000"/>
                </a:solidFill>
              </a:rPr>
              <a:t>Geist</a:t>
            </a:r>
            <a:r>
              <a:rPr lang="de-DE" sz="2000" dirty="0"/>
              <a:t> samt </a:t>
            </a:r>
            <a:r>
              <a:rPr lang="de-DE" sz="2000" b="1" dirty="0">
                <a:solidFill>
                  <a:srgbClr val="C00000"/>
                </a:solidFill>
              </a:rPr>
              <a:t>Seele</a:t>
            </a:r>
            <a:r>
              <a:rPr lang="de-DE" sz="2000" dirty="0"/>
              <a:t> und </a:t>
            </a:r>
            <a:r>
              <a:rPr lang="de-DE" sz="2000" b="1" dirty="0">
                <a:solidFill>
                  <a:srgbClr val="C00000"/>
                </a:solidFill>
              </a:rPr>
              <a:t>Leib</a:t>
            </a:r>
            <a:r>
              <a:rPr lang="de-DE" sz="2000" dirty="0"/>
              <a:t> unversehrt, untadelig für das Kommen unseres Herrn Jesus </a:t>
            </a:r>
            <a:r>
              <a:rPr lang="de-DE" sz="2000" dirty="0" smtClean="0"/>
              <a:t>Christus.</a:t>
            </a:r>
            <a:endParaRPr lang="de-DE" sz="2000" dirty="0"/>
          </a:p>
        </p:txBody>
      </p:sp>
    </p:spTree>
    <p:extLst>
      <p:ext uri="{BB962C8B-B14F-4D97-AF65-F5344CB8AC3E}">
        <p14:creationId xmlns:p14="http://schemas.microsoft.com/office/powerpoint/2010/main" val="8740917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3 in der Stiftshütte</a:t>
            </a:r>
            <a:endParaRPr lang="de-DE" dirty="0"/>
          </a:p>
        </p:txBody>
      </p:sp>
      <p:sp>
        <p:nvSpPr>
          <p:cNvPr id="3" name="Inhaltsplatzhalter 2"/>
          <p:cNvSpPr>
            <a:spLocks noGrp="1"/>
          </p:cNvSpPr>
          <p:nvPr>
            <p:ph idx="1"/>
          </p:nvPr>
        </p:nvSpPr>
        <p:spPr>
          <a:xfrm>
            <a:off x="1154954" y="2550695"/>
            <a:ext cx="8825659" cy="3793957"/>
          </a:xfrm>
        </p:spPr>
        <p:txBody>
          <a:bodyPr/>
          <a:lstStyle/>
          <a:p>
            <a:pPr marL="0" indent="0">
              <a:buNone/>
            </a:pPr>
            <a:r>
              <a:rPr lang="de-DE" sz="2000" b="1" dirty="0">
                <a:solidFill>
                  <a:srgbClr val="C00000"/>
                </a:solidFill>
              </a:rPr>
              <a:t>Vater</a:t>
            </a:r>
            <a:r>
              <a:rPr lang="de-DE" sz="2000" dirty="0"/>
              <a:t>, </a:t>
            </a:r>
            <a:r>
              <a:rPr lang="de-DE" sz="2000" b="1" dirty="0">
                <a:solidFill>
                  <a:srgbClr val="C00000"/>
                </a:solidFill>
              </a:rPr>
              <a:t>Sohn</a:t>
            </a:r>
            <a:r>
              <a:rPr lang="de-DE" sz="2000" dirty="0"/>
              <a:t> und </a:t>
            </a:r>
            <a:r>
              <a:rPr lang="de-DE" sz="2000" b="1" dirty="0">
                <a:solidFill>
                  <a:srgbClr val="C00000"/>
                </a:solidFill>
              </a:rPr>
              <a:t>Heiliger Geist</a:t>
            </a:r>
            <a:r>
              <a:rPr lang="de-DE" sz="2000" dirty="0"/>
              <a:t> </a:t>
            </a:r>
            <a:r>
              <a:rPr lang="de-DE" sz="2000" dirty="0" smtClean="0"/>
              <a:t>offenbart in der Bundeslade:</a:t>
            </a:r>
          </a:p>
          <a:p>
            <a:pPr marL="0" indent="0">
              <a:buNone/>
            </a:pPr>
            <a:endParaRPr lang="de-DE" sz="2000" dirty="0" smtClean="0"/>
          </a:p>
          <a:p>
            <a:pPr marL="0" indent="0">
              <a:buNone/>
            </a:pPr>
            <a:r>
              <a:rPr lang="de-DE" sz="2000" dirty="0" smtClean="0"/>
              <a:t>Zehn Gebote, Stab der sprosste, goldener Topf mit Manna.</a:t>
            </a:r>
          </a:p>
          <a:p>
            <a:pPr marL="0" indent="0">
              <a:buNone/>
            </a:pPr>
            <a:endParaRPr lang="de-DE" sz="2000" dirty="0" smtClean="0"/>
          </a:p>
          <a:p>
            <a:pPr marL="0" indent="0">
              <a:buNone/>
            </a:pPr>
            <a:r>
              <a:rPr lang="de-DE" sz="2000" dirty="0"/>
              <a:t>Z</a:t>
            </a:r>
            <a:r>
              <a:rPr lang="de-DE" sz="2000" dirty="0" smtClean="0"/>
              <a:t>wei Cherubim, Gnadenthron, vergoldete Bundeslade.</a:t>
            </a:r>
          </a:p>
          <a:p>
            <a:pPr marL="0" indent="0">
              <a:buNone/>
            </a:pPr>
            <a:endParaRPr lang="de-DE" sz="2000" dirty="0"/>
          </a:p>
          <a:p>
            <a:pPr marL="0" indent="0">
              <a:buNone/>
            </a:pPr>
            <a:r>
              <a:rPr lang="de-DE" sz="2000" dirty="0" smtClean="0"/>
              <a:t>Die Dreiteilung in der Stiftshütte und in dem Tempel:</a:t>
            </a:r>
          </a:p>
          <a:p>
            <a:pPr marL="0" indent="0">
              <a:buNone/>
            </a:pPr>
            <a:r>
              <a:rPr lang="de-DE" sz="2000" dirty="0" smtClean="0"/>
              <a:t>Vorhof, Heiligtum und Allerheiligstes.</a:t>
            </a:r>
          </a:p>
          <a:p>
            <a:pPr marL="0" indent="0">
              <a:buNone/>
            </a:pPr>
            <a:endParaRPr lang="de-DE" dirty="0"/>
          </a:p>
        </p:txBody>
      </p:sp>
    </p:spTree>
    <p:extLst>
      <p:ext uri="{BB962C8B-B14F-4D97-AF65-F5344CB8AC3E}">
        <p14:creationId xmlns:p14="http://schemas.microsoft.com/office/powerpoint/2010/main" val="42183833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3 in der Arche Noah</a:t>
            </a:r>
            <a:endParaRPr lang="de-DE" dirty="0"/>
          </a:p>
        </p:txBody>
      </p:sp>
      <p:sp>
        <p:nvSpPr>
          <p:cNvPr id="3" name="Inhaltsplatzhalter 2"/>
          <p:cNvSpPr>
            <a:spLocks noGrp="1"/>
          </p:cNvSpPr>
          <p:nvPr>
            <p:ph idx="1"/>
          </p:nvPr>
        </p:nvSpPr>
        <p:spPr>
          <a:xfrm>
            <a:off x="1154954" y="2590800"/>
            <a:ext cx="8825659" cy="3429000"/>
          </a:xfrm>
        </p:spPr>
        <p:txBody>
          <a:bodyPr/>
          <a:lstStyle/>
          <a:p>
            <a:pPr marL="0" indent="0">
              <a:buNone/>
            </a:pPr>
            <a:endParaRPr lang="de-DE" dirty="0"/>
          </a:p>
          <a:p>
            <a:pPr marL="0" indent="0">
              <a:buNone/>
            </a:pPr>
            <a:r>
              <a:rPr lang="de-DE" sz="2000" dirty="0"/>
              <a:t>Die Zahl </a:t>
            </a:r>
            <a:r>
              <a:rPr lang="de-DE" sz="2000" b="1" dirty="0">
                <a:solidFill>
                  <a:srgbClr val="C00000"/>
                </a:solidFill>
              </a:rPr>
              <a:t>3</a:t>
            </a:r>
            <a:r>
              <a:rPr lang="de-DE" sz="2000" dirty="0"/>
              <a:t> in der Arche </a:t>
            </a:r>
            <a:r>
              <a:rPr lang="de-DE" sz="2000" dirty="0" smtClean="0"/>
              <a:t>Noah</a:t>
            </a:r>
            <a:r>
              <a:rPr lang="en-US" sz="2000" dirty="0" smtClean="0"/>
              <a:t>:</a:t>
            </a:r>
          </a:p>
          <a:p>
            <a:pPr marL="0" indent="0">
              <a:buNone/>
            </a:pPr>
            <a:r>
              <a:rPr lang="en-US" sz="2000" b="1" dirty="0" smtClean="0">
                <a:solidFill>
                  <a:srgbClr val="C00000"/>
                </a:solidFill>
              </a:rPr>
              <a:t>3</a:t>
            </a:r>
            <a:r>
              <a:rPr lang="en-US" sz="2000" dirty="0" smtClean="0"/>
              <a:t> </a:t>
            </a:r>
            <a:r>
              <a:rPr lang="en-US" sz="2000" dirty="0" err="1" smtClean="0"/>
              <a:t>Stockwerke</a:t>
            </a:r>
            <a:r>
              <a:rPr lang="en-US" sz="2000" dirty="0" smtClean="0"/>
              <a:t> </a:t>
            </a:r>
            <a:r>
              <a:rPr lang="en-US" sz="2000" dirty="0" err="1" smtClean="0"/>
              <a:t>hoch</a:t>
            </a:r>
            <a:r>
              <a:rPr lang="en-US" sz="2000" dirty="0" smtClean="0"/>
              <a:t> und </a:t>
            </a:r>
            <a:r>
              <a:rPr lang="en-US" sz="2000" b="1" dirty="0">
                <a:solidFill>
                  <a:srgbClr val="C00000"/>
                </a:solidFill>
              </a:rPr>
              <a:t>300</a:t>
            </a:r>
            <a:r>
              <a:rPr lang="en-US" sz="2000" dirty="0"/>
              <a:t> </a:t>
            </a:r>
            <a:r>
              <a:rPr lang="en-US" sz="2000" dirty="0" err="1" smtClean="0"/>
              <a:t>Hundert</a:t>
            </a:r>
            <a:r>
              <a:rPr lang="en-US" sz="2000" dirty="0" smtClean="0"/>
              <a:t> Ellen </a:t>
            </a:r>
            <a:r>
              <a:rPr lang="en-US" sz="2000" dirty="0" err="1" smtClean="0"/>
              <a:t>lang</a:t>
            </a:r>
            <a:r>
              <a:rPr lang="en-US" sz="2000" dirty="0" smtClean="0"/>
              <a:t> in </a:t>
            </a:r>
            <a:r>
              <a:rPr lang="en-US" sz="2000" dirty="0" err="1" smtClean="0"/>
              <a:t>Größe</a:t>
            </a:r>
            <a:r>
              <a:rPr lang="en-US" sz="2000" dirty="0" smtClean="0"/>
              <a:t>.</a:t>
            </a:r>
            <a:endParaRPr lang="de-DE" sz="2000" dirty="0"/>
          </a:p>
        </p:txBody>
      </p:sp>
    </p:spTree>
    <p:extLst>
      <p:ext uri="{BB962C8B-B14F-4D97-AF65-F5344CB8AC3E}">
        <p14:creationId xmlns:p14="http://schemas.microsoft.com/office/powerpoint/2010/main" val="29628310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a:t>
            </a:r>
            <a:r>
              <a:rPr lang="de-DE" dirty="0" smtClean="0"/>
              <a:t>ie Zahl 3 im Amt Christi</a:t>
            </a:r>
            <a:endParaRPr lang="de-DE" dirty="0"/>
          </a:p>
        </p:txBody>
      </p:sp>
      <p:sp>
        <p:nvSpPr>
          <p:cNvPr id="3" name="Inhaltsplatzhalter 2"/>
          <p:cNvSpPr>
            <a:spLocks noGrp="1"/>
          </p:cNvSpPr>
          <p:nvPr>
            <p:ph idx="1"/>
          </p:nvPr>
        </p:nvSpPr>
        <p:spPr>
          <a:xfrm>
            <a:off x="1154954" y="2735178"/>
            <a:ext cx="8825659" cy="3284621"/>
          </a:xfrm>
        </p:spPr>
        <p:txBody>
          <a:bodyPr>
            <a:normAutofit/>
          </a:bodyPr>
          <a:lstStyle/>
          <a:p>
            <a:pPr marL="0" indent="0">
              <a:buNone/>
            </a:pPr>
            <a:r>
              <a:rPr lang="de-DE" sz="2000" dirty="0"/>
              <a:t>Die Zahl </a:t>
            </a:r>
            <a:r>
              <a:rPr lang="de-DE" sz="2000" b="1" dirty="0">
                <a:solidFill>
                  <a:srgbClr val="C00000"/>
                </a:solidFill>
              </a:rPr>
              <a:t>3</a:t>
            </a:r>
            <a:r>
              <a:rPr lang="de-DE" sz="2000" dirty="0"/>
              <a:t> im Amt </a:t>
            </a:r>
            <a:r>
              <a:rPr lang="de-DE" sz="2000" dirty="0" smtClean="0"/>
              <a:t>Christi:</a:t>
            </a:r>
          </a:p>
          <a:p>
            <a:pPr marL="0" indent="0">
              <a:buNone/>
            </a:pPr>
            <a:r>
              <a:rPr lang="en-US" sz="2000" b="1" dirty="0" smtClean="0">
                <a:solidFill>
                  <a:srgbClr val="C00000"/>
                </a:solidFill>
              </a:rPr>
              <a:t>Prophet</a:t>
            </a:r>
            <a:r>
              <a:rPr lang="en-US" sz="2000" dirty="0"/>
              <a:t>, </a:t>
            </a:r>
            <a:r>
              <a:rPr lang="en-US" sz="2000" b="1" dirty="0" err="1" smtClean="0">
                <a:solidFill>
                  <a:srgbClr val="C00000"/>
                </a:solidFill>
              </a:rPr>
              <a:t>Priester</a:t>
            </a:r>
            <a:r>
              <a:rPr lang="en-US" sz="2000" dirty="0" smtClean="0"/>
              <a:t> und </a:t>
            </a:r>
            <a:r>
              <a:rPr lang="en-US" sz="2000" b="1" dirty="0" err="1" smtClean="0">
                <a:solidFill>
                  <a:srgbClr val="C00000"/>
                </a:solidFill>
              </a:rPr>
              <a:t>König</a:t>
            </a:r>
            <a:r>
              <a:rPr lang="en-US" sz="2000" dirty="0" smtClean="0">
                <a:solidFill>
                  <a:schemeClr val="tx1"/>
                </a:solidFill>
              </a:rPr>
              <a:t>.</a:t>
            </a:r>
            <a:endParaRPr lang="de-DE" sz="2000" dirty="0">
              <a:solidFill>
                <a:schemeClr val="tx1"/>
              </a:solidFill>
            </a:endParaRPr>
          </a:p>
        </p:txBody>
      </p:sp>
    </p:spTree>
    <p:extLst>
      <p:ext uri="{BB962C8B-B14F-4D97-AF65-F5344CB8AC3E}">
        <p14:creationId xmlns:p14="http://schemas.microsoft.com/office/powerpoint/2010/main" val="35382161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Vorhersage von 3 Tagen</a:t>
            </a:r>
            <a:endParaRPr lang="de-DE" dirty="0"/>
          </a:p>
        </p:txBody>
      </p:sp>
      <p:sp>
        <p:nvSpPr>
          <p:cNvPr id="3" name="Inhaltsplatzhalter 2"/>
          <p:cNvSpPr>
            <a:spLocks noGrp="1"/>
          </p:cNvSpPr>
          <p:nvPr>
            <p:ph idx="1"/>
          </p:nvPr>
        </p:nvSpPr>
        <p:spPr>
          <a:xfrm>
            <a:off x="1154955" y="2286001"/>
            <a:ext cx="8841546" cy="4572000"/>
          </a:xfrm>
        </p:spPr>
        <p:txBody>
          <a:bodyPr>
            <a:noAutofit/>
          </a:bodyPr>
          <a:lstStyle/>
          <a:p>
            <a:pPr marL="0" indent="0">
              <a:buNone/>
            </a:pPr>
            <a:r>
              <a:rPr lang="en-US" sz="2000" u="sng" dirty="0" err="1" smtClean="0"/>
              <a:t>Matthäus</a:t>
            </a:r>
            <a:r>
              <a:rPr lang="en-US" sz="2000" u="sng" dirty="0" smtClean="0"/>
              <a:t> 12, 40</a:t>
            </a:r>
          </a:p>
          <a:p>
            <a:pPr marL="0" indent="0">
              <a:buNone/>
            </a:pPr>
            <a:r>
              <a:rPr lang="de-DE" sz="2000" dirty="0"/>
              <a:t>Denn wie Jona </a:t>
            </a:r>
            <a:r>
              <a:rPr lang="de-DE" sz="2000" b="1" dirty="0">
                <a:solidFill>
                  <a:srgbClr val="C00000"/>
                </a:solidFill>
              </a:rPr>
              <a:t>drei</a:t>
            </a:r>
            <a:r>
              <a:rPr lang="de-DE" sz="2000" dirty="0"/>
              <a:t> Tage und </a:t>
            </a:r>
            <a:r>
              <a:rPr lang="de-DE" sz="2000" b="1" dirty="0">
                <a:solidFill>
                  <a:srgbClr val="C00000"/>
                </a:solidFill>
              </a:rPr>
              <a:t>drei</a:t>
            </a:r>
            <a:r>
              <a:rPr lang="de-DE" sz="2000" dirty="0"/>
              <a:t> Nächte im Bauch des Fisches war, so wird der Menschensohn </a:t>
            </a:r>
            <a:r>
              <a:rPr lang="de-DE" sz="2000" b="1" dirty="0">
                <a:solidFill>
                  <a:srgbClr val="C00000"/>
                </a:solidFill>
              </a:rPr>
              <a:t>drei</a:t>
            </a:r>
            <a:r>
              <a:rPr lang="de-DE" sz="2000" dirty="0"/>
              <a:t> Tage und </a:t>
            </a:r>
            <a:r>
              <a:rPr lang="de-DE" sz="2000" b="1" dirty="0">
                <a:solidFill>
                  <a:srgbClr val="C00000"/>
                </a:solidFill>
              </a:rPr>
              <a:t>drei</a:t>
            </a:r>
            <a:r>
              <a:rPr lang="de-DE" sz="2000" dirty="0"/>
              <a:t> Nächte im Herzen der Erde sein. </a:t>
            </a:r>
          </a:p>
          <a:p>
            <a:pPr marL="0" indent="0">
              <a:buNone/>
            </a:pPr>
            <a:r>
              <a:rPr lang="en-US" sz="2000" u="sng" dirty="0" err="1" smtClean="0"/>
              <a:t>Matthäus</a:t>
            </a:r>
            <a:r>
              <a:rPr lang="en-US" sz="2000" u="sng" dirty="0" smtClean="0"/>
              <a:t> 27, 63</a:t>
            </a:r>
            <a:endParaRPr lang="en-US" sz="2000" u="sng" dirty="0"/>
          </a:p>
          <a:p>
            <a:pPr marL="0" indent="0">
              <a:buNone/>
            </a:pPr>
            <a:r>
              <a:rPr lang="de-DE" sz="2000" dirty="0"/>
              <a:t>und sprachen: Herr, wir haben daran gedacht, dass dieser Verführer sprach, als er noch lebte: Nach </a:t>
            </a:r>
            <a:r>
              <a:rPr lang="de-DE" sz="2000" b="1" dirty="0">
                <a:solidFill>
                  <a:srgbClr val="C00000"/>
                </a:solidFill>
              </a:rPr>
              <a:t>drei</a:t>
            </a:r>
            <a:r>
              <a:rPr lang="de-DE" sz="2000" dirty="0"/>
              <a:t> Tagen werde ich auferweckt. </a:t>
            </a:r>
          </a:p>
          <a:p>
            <a:pPr marL="0" indent="0">
              <a:buNone/>
            </a:pPr>
            <a:r>
              <a:rPr lang="en-US" sz="2000" u="sng" dirty="0" smtClean="0"/>
              <a:t>Markus 8, 31 </a:t>
            </a:r>
          </a:p>
          <a:p>
            <a:pPr marL="0" indent="0">
              <a:buNone/>
            </a:pPr>
            <a:r>
              <a:rPr lang="de-DE" sz="2000" dirty="0"/>
              <a:t>Und er fing an, sie zu </a:t>
            </a:r>
            <a:r>
              <a:rPr lang="de-DE" sz="2000" dirty="0" smtClean="0"/>
              <a:t>lehren, der Menschensohn </a:t>
            </a:r>
            <a:r>
              <a:rPr lang="de-DE" sz="2000" dirty="0"/>
              <a:t>muss viel leiden und verworfen werden von den Ältesten und den </a:t>
            </a:r>
            <a:r>
              <a:rPr lang="de-DE" sz="2000" dirty="0" err="1"/>
              <a:t>Hohenpriestern</a:t>
            </a:r>
            <a:r>
              <a:rPr lang="de-DE" sz="2000" dirty="0"/>
              <a:t> und den Schriftgelehrten und getötet werden und nach </a:t>
            </a:r>
            <a:r>
              <a:rPr lang="de-DE" sz="2000" b="1" dirty="0">
                <a:solidFill>
                  <a:srgbClr val="C00000"/>
                </a:solidFill>
              </a:rPr>
              <a:t>drei</a:t>
            </a:r>
            <a:r>
              <a:rPr lang="de-DE" sz="2000" dirty="0"/>
              <a:t> Tagen </a:t>
            </a:r>
            <a:r>
              <a:rPr lang="de-DE" sz="2000" dirty="0" smtClean="0"/>
              <a:t>wiederauferstehen</a:t>
            </a:r>
            <a:r>
              <a:rPr lang="de-DE" sz="2000" dirty="0"/>
              <a:t>. </a:t>
            </a:r>
          </a:p>
        </p:txBody>
      </p:sp>
    </p:spTree>
    <p:extLst>
      <p:ext uri="{BB962C8B-B14F-4D97-AF65-F5344CB8AC3E}">
        <p14:creationId xmlns:p14="http://schemas.microsoft.com/office/powerpoint/2010/main" val="41692230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3 und die Zeit</a:t>
            </a:r>
            <a:endParaRPr lang="de-DE" dirty="0"/>
          </a:p>
        </p:txBody>
      </p:sp>
      <p:sp>
        <p:nvSpPr>
          <p:cNvPr id="3" name="Inhaltsplatzhalter 2"/>
          <p:cNvSpPr>
            <a:spLocks noGrp="1"/>
          </p:cNvSpPr>
          <p:nvPr>
            <p:ph idx="1"/>
          </p:nvPr>
        </p:nvSpPr>
        <p:spPr>
          <a:xfrm>
            <a:off x="1154954" y="2461910"/>
            <a:ext cx="8825659" cy="4473161"/>
          </a:xfrm>
        </p:spPr>
        <p:txBody>
          <a:bodyPr>
            <a:normAutofit fontScale="92500" lnSpcReduction="20000"/>
          </a:bodyPr>
          <a:lstStyle/>
          <a:p>
            <a:pPr marL="0" indent="0">
              <a:buNone/>
            </a:pPr>
            <a:r>
              <a:rPr lang="de-DE" dirty="0" smtClean="0"/>
              <a:t>Die </a:t>
            </a:r>
            <a:r>
              <a:rPr lang="de-DE" dirty="0"/>
              <a:t>Z</a:t>
            </a:r>
            <a:r>
              <a:rPr lang="de-DE" dirty="0" smtClean="0"/>
              <a:t>ahl </a:t>
            </a:r>
            <a:r>
              <a:rPr lang="de-DE" b="1" dirty="0" smtClean="0">
                <a:solidFill>
                  <a:srgbClr val="C00000"/>
                </a:solidFill>
              </a:rPr>
              <a:t>3 </a:t>
            </a:r>
            <a:r>
              <a:rPr lang="de-DE" dirty="0" smtClean="0"/>
              <a:t>und die Zeit:</a:t>
            </a:r>
          </a:p>
          <a:p>
            <a:pPr marL="0" indent="0">
              <a:buNone/>
            </a:pPr>
            <a:r>
              <a:rPr lang="de-DE" b="1" dirty="0" smtClean="0">
                <a:solidFill>
                  <a:srgbClr val="C00000"/>
                </a:solidFill>
              </a:rPr>
              <a:t>Gegenwart</a:t>
            </a:r>
            <a:r>
              <a:rPr lang="de-DE" dirty="0" smtClean="0"/>
              <a:t>, </a:t>
            </a:r>
            <a:r>
              <a:rPr lang="de-DE" b="1" dirty="0" smtClean="0">
                <a:solidFill>
                  <a:srgbClr val="C00000"/>
                </a:solidFill>
              </a:rPr>
              <a:t>Vergangenheit</a:t>
            </a:r>
            <a:r>
              <a:rPr lang="de-DE" dirty="0" smtClean="0"/>
              <a:t>, </a:t>
            </a:r>
            <a:r>
              <a:rPr lang="de-DE" b="1" dirty="0" smtClean="0">
                <a:solidFill>
                  <a:srgbClr val="C00000"/>
                </a:solidFill>
              </a:rPr>
              <a:t>Zukunft</a:t>
            </a:r>
          </a:p>
          <a:p>
            <a:pPr marL="0" indent="0">
              <a:buNone/>
            </a:pPr>
            <a:endParaRPr lang="de-DE" dirty="0" smtClean="0"/>
          </a:p>
          <a:p>
            <a:pPr marL="0" indent="0">
              <a:buNone/>
            </a:pPr>
            <a:r>
              <a:rPr lang="en-US" b="1" dirty="0" err="1" smtClean="0">
                <a:hlinkClick r:id="rId2"/>
              </a:rPr>
              <a:t>Offenbarung</a:t>
            </a:r>
            <a:r>
              <a:rPr lang="en-US" b="1" dirty="0" smtClean="0">
                <a:hlinkClick r:id="rId2"/>
              </a:rPr>
              <a:t> </a:t>
            </a:r>
            <a:r>
              <a:rPr lang="en-US" b="1" dirty="0">
                <a:hlinkClick r:id="rId2"/>
              </a:rPr>
              <a:t>1:4</a:t>
            </a:r>
            <a:endParaRPr lang="en-US" b="1" dirty="0"/>
          </a:p>
          <a:p>
            <a:pPr marL="0" indent="0">
              <a:buNone/>
            </a:pPr>
            <a:r>
              <a:rPr lang="de-DE" dirty="0"/>
              <a:t>Johannes an die sieben Gemeinden, die in </a:t>
            </a:r>
            <a:r>
              <a:rPr lang="de-DE" dirty="0" smtClean="0"/>
              <a:t>Asien</a:t>
            </a:r>
            <a:r>
              <a:rPr lang="de-DE" dirty="0"/>
              <a:t> sind: Gnade sei mit euch und Friede von dem, </a:t>
            </a:r>
            <a:r>
              <a:rPr lang="de-DE" b="1" dirty="0">
                <a:solidFill>
                  <a:srgbClr val="C00000"/>
                </a:solidFill>
              </a:rPr>
              <a:t>der ist </a:t>
            </a:r>
            <a:r>
              <a:rPr lang="de-DE" dirty="0"/>
              <a:t>und </a:t>
            </a:r>
            <a:r>
              <a:rPr lang="de-DE" b="1" dirty="0">
                <a:solidFill>
                  <a:srgbClr val="C00000"/>
                </a:solidFill>
              </a:rPr>
              <a:t>der war </a:t>
            </a:r>
            <a:r>
              <a:rPr lang="de-DE" dirty="0"/>
              <a:t>und </a:t>
            </a:r>
            <a:r>
              <a:rPr lang="de-DE" b="1" dirty="0">
                <a:solidFill>
                  <a:srgbClr val="C00000"/>
                </a:solidFill>
              </a:rPr>
              <a:t>der kommt</a:t>
            </a:r>
            <a:r>
              <a:rPr lang="de-DE" dirty="0"/>
              <a:t>, und von den sieben Geistern, die vor seinem Thron </a:t>
            </a:r>
            <a:r>
              <a:rPr lang="de-DE" dirty="0" smtClean="0"/>
              <a:t>sind.</a:t>
            </a:r>
            <a:endParaRPr lang="en-US" dirty="0" smtClean="0"/>
          </a:p>
          <a:p>
            <a:pPr marL="0" indent="0">
              <a:buNone/>
            </a:pPr>
            <a:r>
              <a:rPr lang="en-US" b="1" dirty="0" err="1" smtClean="0">
                <a:hlinkClick r:id="rId3"/>
              </a:rPr>
              <a:t>Offenbarung</a:t>
            </a:r>
            <a:r>
              <a:rPr lang="en-US" b="1" dirty="0" smtClean="0">
                <a:hlinkClick r:id="rId3"/>
              </a:rPr>
              <a:t> 1:8</a:t>
            </a:r>
            <a:endParaRPr lang="en-US" b="1" dirty="0"/>
          </a:p>
          <a:p>
            <a:pPr marL="0" indent="0">
              <a:buNone/>
            </a:pPr>
            <a:r>
              <a:rPr lang="de-DE" dirty="0"/>
              <a:t>Ich bin das </a:t>
            </a:r>
            <a:r>
              <a:rPr lang="de-DE" dirty="0" smtClean="0"/>
              <a:t>Alpha </a:t>
            </a:r>
            <a:r>
              <a:rPr lang="de-DE" dirty="0"/>
              <a:t>und das </a:t>
            </a:r>
            <a:r>
              <a:rPr lang="de-DE" dirty="0" smtClean="0"/>
              <a:t>Omega, </a:t>
            </a:r>
            <a:r>
              <a:rPr lang="de-DE" dirty="0"/>
              <a:t>der Anfang und das Ende, spricht der Herr, </a:t>
            </a:r>
            <a:r>
              <a:rPr lang="de-DE" b="1" dirty="0">
                <a:solidFill>
                  <a:srgbClr val="C00000"/>
                </a:solidFill>
              </a:rPr>
              <a:t>der ist</a:t>
            </a:r>
            <a:r>
              <a:rPr lang="de-DE" dirty="0"/>
              <a:t> und </a:t>
            </a:r>
            <a:r>
              <a:rPr lang="de-DE" b="1" dirty="0">
                <a:solidFill>
                  <a:srgbClr val="C00000"/>
                </a:solidFill>
              </a:rPr>
              <a:t>der war </a:t>
            </a:r>
            <a:r>
              <a:rPr lang="de-DE" dirty="0"/>
              <a:t>und </a:t>
            </a:r>
            <a:r>
              <a:rPr lang="de-DE" b="1" dirty="0">
                <a:solidFill>
                  <a:srgbClr val="C00000"/>
                </a:solidFill>
              </a:rPr>
              <a:t>der kommt</a:t>
            </a:r>
            <a:r>
              <a:rPr lang="de-DE" dirty="0"/>
              <a:t>, der Allmächtige</a:t>
            </a:r>
            <a:r>
              <a:rPr lang="de-DE" dirty="0" smtClean="0"/>
              <a:t>.</a:t>
            </a:r>
            <a:endParaRPr lang="en-US" dirty="0"/>
          </a:p>
          <a:p>
            <a:pPr marL="0" indent="0">
              <a:buNone/>
            </a:pPr>
            <a:r>
              <a:rPr lang="en-US" b="1" dirty="0" err="1" smtClean="0">
                <a:hlinkClick r:id="rId4"/>
              </a:rPr>
              <a:t>Offenbarung</a:t>
            </a:r>
            <a:r>
              <a:rPr lang="en-US" b="1" dirty="0" smtClean="0">
                <a:hlinkClick r:id="rId4"/>
              </a:rPr>
              <a:t> </a:t>
            </a:r>
            <a:r>
              <a:rPr lang="en-US" b="1" dirty="0">
                <a:hlinkClick r:id="rId4"/>
              </a:rPr>
              <a:t>4:8</a:t>
            </a:r>
            <a:endParaRPr lang="en-US" b="1" dirty="0"/>
          </a:p>
          <a:p>
            <a:pPr marL="0" indent="0">
              <a:buNone/>
            </a:pPr>
            <a:r>
              <a:rPr lang="de-DE" dirty="0"/>
              <a:t>Und die vier lebendigen Wesen hatten, eines wie das andere, je sechs Flügel und sind ringsum und inwendig voller Augen, und sie hören Tag und Nacht nicht auf zu sagen: Heilig, heilig, heilig, Herr, Gott, Allmächtiger, </a:t>
            </a:r>
            <a:r>
              <a:rPr lang="de-DE" b="1" dirty="0">
                <a:solidFill>
                  <a:srgbClr val="C00000"/>
                </a:solidFill>
              </a:rPr>
              <a:t>der war</a:t>
            </a:r>
            <a:r>
              <a:rPr lang="de-DE" dirty="0"/>
              <a:t> und </a:t>
            </a:r>
            <a:r>
              <a:rPr lang="de-DE" b="1" dirty="0">
                <a:solidFill>
                  <a:srgbClr val="C00000"/>
                </a:solidFill>
              </a:rPr>
              <a:t>der ist </a:t>
            </a:r>
            <a:r>
              <a:rPr lang="de-DE" dirty="0"/>
              <a:t>und </a:t>
            </a:r>
            <a:r>
              <a:rPr lang="de-DE" b="1" dirty="0">
                <a:solidFill>
                  <a:srgbClr val="C00000"/>
                </a:solidFill>
              </a:rPr>
              <a:t>der kommt</a:t>
            </a:r>
            <a:r>
              <a:rPr lang="de-DE" dirty="0" smtClean="0"/>
              <a:t>!</a:t>
            </a:r>
            <a:endParaRPr lang="de-DE" dirty="0"/>
          </a:p>
        </p:txBody>
      </p:sp>
    </p:spTree>
    <p:extLst>
      <p:ext uri="{BB962C8B-B14F-4D97-AF65-F5344CB8AC3E}">
        <p14:creationId xmlns:p14="http://schemas.microsoft.com/office/powerpoint/2010/main" val="1612698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a:t>
            </a:r>
            <a:r>
              <a:rPr lang="de-DE" dirty="0" smtClean="0"/>
              <a:t>ie Zahl 3</a:t>
            </a:r>
            <a:endParaRPr lang="de-DE" dirty="0"/>
          </a:p>
        </p:txBody>
      </p:sp>
      <p:sp>
        <p:nvSpPr>
          <p:cNvPr id="3" name="Inhaltsplatzhalter 2"/>
          <p:cNvSpPr>
            <a:spLocks noGrp="1"/>
          </p:cNvSpPr>
          <p:nvPr>
            <p:ph idx="1"/>
          </p:nvPr>
        </p:nvSpPr>
        <p:spPr>
          <a:xfrm>
            <a:off x="1155032" y="2366211"/>
            <a:ext cx="9611034" cy="4491789"/>
          </a:xfrm>
        </p:spPr>
        <p:txBody>
          <a:bodyPr>
            <a:normAutofit lnSpcReduction="10000"/>
          </a:bodyPr>
          <a:lstStyle/>
          <a:p>
            <a:pPr marL="0" indent="0">
              <a:buNone/>
            </a:pPr>
            <a:r>
              <a:rPr lang="de-DE" dirty="0" smtClean="0"/>
              <a:t>Die Trilogie in des Hirten Psalmen </a:t>
            </a:r>
          </a:p>
          <a:p>
            <a:pPr marL="0" indent="0">
              <a:buNone/>
            </a:pPr>
            <a:r>
              <a:rPr lang="de-DE" dirty="0" smtClean="0">
                <a:solidFill>
                  <a:srgbClr val="C00000"/>
                </a:solidFill>
              </a:rPr>
              <a:t>Vergangenheit</a:t>
            </a:r>
            <a:r>
              <a:rPr lang="de-DE" dirty="0" smtClean="0"/>
              <a:t>,</a:t>
            </a:r>
            <a:r>
              <a:rPr lang="de-DE" dirty="0" smtClean="0">
                <a:solidFill>
                  <a:srgbClr val="C00000"/>
                </a:solidFill>
              </a:rPr>
              <a:t> </a:t>
            </a:r>
            <a:r>
              <a:rPr lang="de-DE" dirty="0">
                <a:solidFill>
                  <a:srgbClr val="C00000"/>
                </a:solidFill>
              </a:rPr>
              <a:t>G</a:t>
            </a:r>
            <a:r>
              <a:rPr lang="de-DE" dirty="0" smtClean="0">
                <a:solidFill>
                  <a:srgbClr val="C00000"/>
                </a:solidFill>
              </a:rPr>
              <a:t>egenwart</a:t>
            </a:r>
            <a:r>
              <a:rPr lang="de-DE" dirty="0" smtClean="0"/>
              <a:t>, </a:t>
            </a:r>
            <a:r>
              <a:rPr lang="de-DE" dirty="0" smtClean="0">
                <a:solidFill>
                  <a:srgbClr val="C00000"/>
                </a:solidFill>
              </a:rPr>
              <a:t>Zukunft</a:t>
            </a:r>
          </a:p>
          <a:p>
            <a:pPr marL="0" indent="0">
              <a:buNone/>
            </a:pPr>
            <a:endParaRPr lang="de-DE" dirty="0" smtClean="0">
              <a:solidFill>
                <a:srgbClr val="C00000"/>
              </a:solidFill>
            </a:endParaRPr>
          </a:p>
          <a:p>
            <a:pPr marL="0" indent="0">
              <a:buNone/>
            </a:pPr>
            <a:r>
              <a:rPr lang="en-US" b="1" dirty="0" smtClean="0">
                <a:solidFill>
                  <a:srgbClr val="002060"/>
                </a:solidFill>
              </a:rPr>
              <a:t>Psalm 22</a:t>
            </a:r>
            <a:r>
              <a:rPr lang="en-US" dirty="0" smtClean="0"/>
              <a:t>: Sein Tod</a:t>
            </a:r>
          </a:p>
          <a:p>
            <a:pPr marL="0" indent="0">
              <a:buNone/>
            </a:pPr>
            <a:r>
              <a:rPr lang="en-US" b="1" dirty="0" smtClean="0">
                <a:solidFill>
                  <a:srgbClr val="002060"/>
                </a:solidFill>
              </a:rPr>
              <a:t>Psalm 23</a:t>
            </a:r>
            <a:r>
              <a:rPr lang="en-US" dirty="0" smtClean="0"/>
              <a:t>: Seine </a:t>
            </a:r>
            <a:r>
              <a:rPr lang="en-US" dirty="0" err="1"/>
              <a:t>G</a:t>
            </a:r>
            <a:r>
              <a:rPr lang="en-US" dirty="0" err="1" smtClean="0"/>
              <a:t>egenwart</a:t>
            </a:r>
            <a:endParaRPr lang="en-US" dirty="0" smtClean="0"/>
          </a:p>
          <a:p>
            <a:pPr marL="0" indent="0">
              <a:buNone/>
            </a:pPr>
            <a:r>
              <a:rPr lang="en-US" b="1" dirty="0" smtClean="0">
                <a:solidFill>
                  <a:srgbClr val="002060"/>
                </a:solidFill>
              </a:rPr>
              <a:t>Psalm 24</a:t>
            </a:r>
            <a:r>
              <a:rPr lang="en-US" dirty="0" smtClean="0"/>
              <a:t>: Seine </a:t>
            </a:r>
            <a:r>
              <a:rPr lang="en-US" dirty="0" err="1" smtClean="0"/>
              <a:t>zukünftige</a:t>
            </a:r>
            <a:r>
              <a:rPr lang="en-US" dirty="0" smtClean="0"/>
              <a:t> </a:t>
            </a:r>
            <a:r>
              <a:rPr lang="en-US" dirty="0" err="1" smtClean="0"/>
              <a:t>Herrlichkeit</a:t>
            </a:r>
            <a:endParaRPr lang="en-US" dirty="0" smtClean="0"/>
          </a:p>
          <a:p>
            <a:pPr marL="0" indent="0">
              <a:buNone/>
            </a:pPr>
            <a:endParaRPr lang="en-US" dirty="0" smtClean="0"/>
          </a:p>
          <a:p>
            <a:pPr marL="0" indent="0">
              <a:buNone/>
            </a:pPr>
            <a:r>
              <a:rPr lang="en-US" u="sng" dirty="0" err="1" smtClean="0">
                <a:hlinkClick r:id="rId2"/>
              </a:rPr>
              <a:t>Hebräer</a:t>
            </a:r>
            <a:r>
              <a:rPr lang="en-US" u="sng" dirty="0" smtClean="0">
                <a:hlinkClick r:id="rId2"/>
              </a:rPr>
              <a:t> </a:t>
            </a:r>
            <a:r>
              <a:rPr lang="en-US" u="sng" dirty="0">
                <a:hlinkClick r:id="rId2"/>
              </a:rPr>
              <a:t>13:20</a:t>
            </a:r>
            <a:r>
              <a:rPr lang="en-US" dirty="0"/>
              <a:t> </a:t>
            </a:r>
            <a:r>
              <a:rPr lang="de-DE" dirty="0"/>
              <a:t>Der Gott aber des Friedens, der von den Toten ausgeführt hat den großen Hirten der Schafe durch das Blut des ewigen Testaments, unsern HERRN Jesus</a:t>
            </a:r>
            <a:r>
              <a:rPr lang="de-DE" dirty="0" smtClean="0"/>
              <a:t>,</a:t>
            </a:r>
          </a:p>
          <a:p>
            <a:pPr marL="0" indent="0">
              <a:buNone/>
            </a:pPr>
            <a:r>
              <a:rPr lang="en-US" u="sng" dirty="0" smtClean="0">
                <a:hlinkClick r:id="rId3"/>
              </a:rPr>
              <a:t>Johannes 10:14</a:t>
            </a:r>
            <a:r>
              <a:rPr lang="en-US" dirty="0" smtClean="0"/>
              <a:t> </a:t>
            </a:r>
            <a:r>
              <a:rPr lang="de-DE" dirty="0"/>
              <a:t>Ich bin der gute Hirte und erkenne die Meinen und bin bekannt den </a:t>
            </a:r>
            <a:r>
              <a:rPr lang="de-DE" dirty="0" smtClean="0"/>
              <a:t>Meinen</a:t>
            </a:r>
            <a:r>
              <a:rPr lang="en-US" dirty="0" smtClean="0"/>
              <a:t>.</a:t>
            </a:r>
          </a:p>
          <a:p>
            <a:pPr marL="0" indent="0">
              <a:buNone/>
            </a:pPr>
            <a:r>
              <a:rPr lang="en-US" u="sng" dirty="0" smtClean="0">
                <a:hlinkClick r:id="rId4"/>
              </a:rPr>
              <a:t>1 Petrus 5:4</a:t>
            </a:r>
            <a:r>
              <a:rPr lang="en-US" dirty="0"/>
              <a:t> </a:t>
            </a:r>
            <a:r>
              <a:rPr lang="de-DE" dirty="0"/>
              <a:t>So werdet ihr, wenn erscheinen wird der </a:t>
            </a:r>
            <a:r>
              <a:rPr lang="de-DE" dirty="0" err="1"/>
              <a:t>Erzhirte</a:t>
            </a:r>
            <a:r>
              <a:rPr lang="de-DE" dirty="0"/>
              <a:t>, die unverwelkliche Krone der Ehren empfangen</a:t>
            </a:r>
            <a:r>
              <a:rPr lang="de-DE" dirty="0" smtClean="0"/>
              <a:t>.</a:t>
            </a:r>
            <a:endParaRPr lang="de-DE" dirty="0" smtClean="0">
              <a:solidFill>
                <a:srgbClr val="C00000"/>
              </a:solidFill>
            </a:endParaRPr>
          </a:p>
          <a:p>
            <a:pPr marL="0" indent="0">
              <a:buNone/>
            </a:pPr>
            <a:endParaRPr lang="de-DE" dirty="0" smtClean="0"/>
          </a:p>
        </p:txBody>
      </p:sp>
    </p:spTree>
    <p:extLst>
      <p:ext uri="{BB962C8B-B14F-4D97-AF65-F5344CB8AC3E}">
        <p14:creationId xmlns:p14="http://schemas.microsoft.com/office/powerpoint/2010/main" val="34872680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3</a:t>
            </a:r>
            <a:endParaRPr lang="de-DE" dirty="0"/>
          </a:p>
        </p:txBody>
      </p:sp>
      <p:sp>
        <p:nvSpPr>
          <p:cNvPr id="3" name="Inhaltsplatzhalter 2"/>
          <p:cNvSpPr>
            <a:spLocks noGrp="1"/>
          </p:cNvSpPr>
          <p:nvPr>
            <p:ph idx="1"/>
          </p:nvPr>
        </p:nvSpPr>
        <p:spPr>
          <a:xfrm>
            <a:off x="1154954" y="2542674"/>
            <a:ext cx="8825659" cy="4464587"/>
          </a:xfrm>
        </p:spPr>
        <p:txBody>
          <a:bodyPr>
            <a:normAutofit/>
          </a:bodyPr>
          <a:lstStyle/>
          <a:p>
            <a:pPr marL="0" indent="0">
              <a:buNone/>
            </a:pPr>
            <a:r>
              <a:rPr lang="de-DE" sz="2000" dirty="0" smtClean="0"/>
              <a:t>Die Zahl </a:t>
            </a:r>
            <a:r>
              <a:rPr lang="de-DE" sz="2000" b="1" dirty="0" smtClean="0">
                <a:solidFill>
                  <a:srgbClr val="C00000"/>
                </a:solidFill>
              </a:rPr>
              <a:t>3</a:t>
            </a:r>
            <a:r>
              <a:rPr lang="de-DE" sz="2000" dirty="0" smtClean="0"/>
              <a:t> in der Messung:</a:t>
            </a:r>
          </a:p>
          <a:p>
            <a:pPr marL="0" indent="0">
              <a:buNone/>
            </a:pPr>
            <a:r>
              <a:rPr lang="en-US" sz="2000" dirty="0" err="1" smtClean="0">
                <a:solidFill>
                  <a:srgbClr val="C00000"/>
                </a:solidFill>
              </a:rPr>
              <a:t>Länge</a:t>
            </a:r>
            <a:r>
              <a:rPr lang="en-US" sz="2000" dirty="0" smtClean="0"/>
              <a:t>,</a:t>
            </a:r>
            <a:r>
              <a:rPr lang="en-US" sz="2000" dirty="0" smtClean="0">
                <a:solidFill>
                  <a:srgbClr val="C00000"/>
                </a:solidFill>
              </a:rPr>
              <a:t> </a:t>
            </a:r>
            <a:r>
              <a:rPr lang="en-US" sz="2000" dirty="0" err="1" smtClean="0">
                <a:solidFill>
                  <a:srgbClr val="C00000"/>
                </a:solidFill>
              </a:rPr>
              <a:t>Breite</a:t>
            </a:r>
            <a:r>
              <a:rPr lang="en-US" sz="2000" dirty="0" smtClean="0">
                <a:solidFill>
                  <a:srgbClr val="C00000"/>
                </a:solidFill>
              </a:rPr>
              <a:t> und </a:t>
            </a:r>
            <a:r>
              <a:rPr lang="en-US" sz="2000" dirty="0" err="1" smtClean="0">
                <a:solidFill>
                  <a:srgbClr val="C00000"/>
                </a:solidFill>
              </a:rPr>
              <a:t>Höhe</a:t>
            </a:r>
            <a:r>
              <a:rPr lang="en-US" sz="2000" dirty="0" smtClean="0">
                <a:solidFill>
                  <a:srgbClr val="C00000"/>
                </a:solidFill>
              </a:rPr>
              <a:t>.</a:t>
            </a:r>
            <a:endParaRPr lang="de-DE" sz="2000" dirty="0" smtClean="0">
              <a:solidFill>
                <a:srgbClr val="C00000"/>
              </a:solidFill>
            </a:endParaRPr>
          </a:p>
          <a:p>
            <a:pPr marL="0" indent="0">
              <a:buNone/>
            </a:pPr>
            <a:endParaRPr lang="de-DE" sz="2000" dirty="0" smtClean="0"/>
          </a:p>
          <a:p>
            <a:pPr marL="0" indent="0">
              <a:buNone/>
            </a:pPr>
            <a:r>
              <a:rPr lang="de-DE" sz="2000" dirty="0" smtClean="0"/>
              <a:t>26 Mal Länge in Hesekiel </a:t>
            </a:r>
            <a:r>
              <a:rPr lang="de-DE" sz="2000" dirty="0"/>
              <a:t>u</a:t>
            </a:r>
            <a:r>
              <a:rPr lang="de-DE" sz="2000" dirty="0" smtClean="0"/>
              <a:t>nd 21 Mal in </a:t>
            </a:r>
            <a:r>
              <a:rPr lang="de-DE" sz="2000" dirty="0"/>
              <a:t>E</a:t>
            </a:r>
            <a:r>
              <a:rPr lang="de-DE" sz="2000" dirty="0" smtClean="0"/>
              <a:t>xodus</a:t>
            </a:r>
          </a:p>
          <a:p>
            <a:pPr marL="0" indent="0">
              <a:buNone/>
            </a:pPr>
            <a:endParaRPr lang="de-DE" sz="2000" dirty="0" smtClean="0"/>
          </a:p>
          <a:p>
            <a:pPr marL="0" indent="0">
              <a:buNone/>
            </a:pPr>
            <a:r>
              <a:rPr lang="de-DE" sz="2000" b="1" u="sng" dirty="0" smtClean="0"/>
              <a:t>Epheser 3, 17-19</a:t>
            </a:r>
          </a:p>
          <a:p>
            <a:pPr marL="0" indent="0">
              <a:buNone/>
            </a:pPr>
            <a:r>
              <a:rPr lang="de-DE" sz="2000" dirty="0" err="1" smtClean="0"/>
              <a:t>Daß</a:t>
            </a:r>
            <a:r>
              <a:rPr lang="de-DE" sz="2000" dirty="0" smtClean="0"/>
              <a:t> </a:t>
            </a:r>
            <a:r>
              <a:rPr lang="de-DE" sz="2000" dirty="0"/>
              <a:t>Christus wohne durch den Glauben in euren Herzen und ihr durch die Liebe eingewurzelt und gegründet werdet, </a:t>
            </a:r>
            <a:r>
              <a:rPr lang="de-DE" sz="2000" dirty="0" smtClean="0"/>
              <a:t>auf </a:t>
            </a:r>
            <a:r>
              <a:rPr lang="de-DE" sz="2000" dirty="0" err="1"/>
              <a:t>daß</a:t>
            </a:r>
            <a:r>
              <a:rPr lang="de-DE" sz="2000" dirty="0"/>
              <a:t> ihr begreifen möget mit allen Heiligen, welches da sei die Breite und die Länge und die Tiefe und die Höhe; </a:t>
            </a:r>
            <a:r>
              <a:rPr lang="de-DE" sz="2000" dirty="0" smtClean="0"/>
              <a:t>auch </a:t>
            </a:r>
            <a:r>
              <a:rPr lang="de-DE" sz="2000" dirty="0"/>
              <a:t>erkennen die Liebe Christi, die doch alle Erkenntnis übertrifft, auf </a:t>
            </a:r>
            <a:r>
              <a:rPr lang="de-DE" sz="2000" dirty="0" err="1"/>
              <a:t>daß</a:t>
            </a:r>
            <a:r>
              <a:rPr lang="de-DE" sz="2000" dirty="0"/>
              <a:t> ihr erfüllt werdet mit allerlei </a:t>
            </a:r>
            <a:r>
              <a:rPr lang="de-DE" sz="2000" dirty="0" smtClean="0"/>
              <a:t>Gottesfülle</a:t>
            </a:r>
            <a:r>
              <a:rPr lang="de-DE" sz="2000" dirty="0"/>
              <a:t>.</a:t>
            </a:r>
          </a:p>
        </p:txBody>
      </p:sp>
    </p:spTree>
    <p:extLst>
      <p:ext uri="{BB962C8B-B14F-4D97-AF65-F5344CB8AC3E}">
        <p14:creationId xmlns:p14="http://schemas.microsoft.com/office/powerpoint/2010/main" val="32655548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dreifache Versuchung</a:t>
            </a:r>
            <a:endParaRPr lang="de-DE" dirty="0"/>
          </a:p>
        </p:txBody>
      </p:sp>
      <p:sp>
        <p:nvSpPr>
          <p:cNvPr id="3" name="Inhaltsplatzhalter 2"/>
          <p:cNvSpPr>
            <a:spLocks noGrp="1"/>
          </p:cNvSpPr>
          <p:nvPr>
            <p:ph idx="1"/>
          </p:nvPr>
        </p:nvSpPr>
        <p:spPr>
          <a:xfrm>
            <a:off x="1154954" y="2486527"/>
            <a:ext cx="8825659" cy="4272082"/>
          </a:xfrm>
        </p:spPr>
        <p:txBody>
          <a:bodyPr>
            <a:normAutofit lnSpcReduction="10000"/>
          </a:bodyPr>
          <a:lstStyle/>
          <a:p>
            <a:pPr marL="0" indent="0" fontAlgn="base">
              <a:buNone/>
            </a:pPr>
            <a:r>
              <a:rPr lang="en-US" dirty="0" smtClean="0"/>
              <a:t>Die </a:t>
            </a:r>
            <a:r>
              <a:rPr lang="en-US" b="1" dirty="0" err="1" smtClean="0">
                <a:solidFill>
                  <a:srgbClr val="C00000"/>
                </a:solidFill>
              </a:rPr>
              <a:t>drei</a:t>
            </a:r>
            <a:r>
              <a:rPr lang="en-US" dirty="0" smtClean="0"/>
              <a:t> </a:t>
            </a:r>
            <a:r>
              <a:rPr lang="en-US" dirty="0" err="1" smtClean="0"/>
              <a:t>Versuchungen</a:t>
            </a:r>
            <a:r>
              <a:rPr lang="en-US" dirty="0" smtClean="0"/>
              <a:t> von Eva:</a:t>
            </a:r>
            <a:r>
              <a:rPr lang="en-US" dirty="0"/>
              <a:t>  </a:t>
            </a:r>
            <a:r>
              <a:rPr lang="en-US" dirty="0" smtClean="0"/>
              <a:t>Der </a:t>
            </a:r>
            <a:r>
              <a:rPr lang="en-US" dirty="0"/>
              <a:t>B</a:t>
            </a:r>
            <a:r>
              <a:rPr lang="en-US" dirty="0" smtClean="0"/>
              <a:t>aum </a:t>
            </a:r>
            <a:r>
              <a:rPr lang="en-US" dirty="0" err="1" smtClean="0"/>
              <a:t>mit</a:t>
            </a:r>
            <a:r>
              <a:rPr lang="en-US" dirty="0" smtClean="0"/>
              <a:t> der </a:t>
            </a:r>
            <a:r>
              <a:rPr lang="en-US" dirty="0" err="1" smtClean="0"/>
              <a:t>Frucht</a:t>
            </a:r>
            <a:r>
              <a:rPr lang="en-US" dirty="0" smtClean="0"/>
              <a:t> war gut </a:t>
            </a:r>
            <a:r>
              <a:rPr lang="en-US" dirty="0" err="1" smtClean="0"/>
              <a:t>für</a:t>
            </a:r>
            <a:r>
              <a:rPr lang="en-US" dirty="0" smtClean="0"/>
              <a:t> </a:t>
            </a:r>
            <a:r>
              <a:rPr lang="en-US" dirty="0" err="1"/>
              <a:t>N</a:t>
            </a:r>
            <a:r>
              <a:rPr lang="en-US" dirty="0" err="1" smtClean="0"/>
              <a:t>ahrung</a:t>
            </a:r>
            <a:r>
              <a:rPr lang="en-US" dirty="0" smtClean="0"/>
              <a:t>, </a:t>
            </a:r>
            <a:r>
              <a:rPr lang="en-US" dirty="0" err="1" smtClean="0"/>
              <a:t>schön</a:t>
            </a:r>
            <a:r>
              <a:rPr lang="en-US" dirty="0" smtClean="0"/>
              <a:t> </a:t>
            </a:r>
            <a:r>
              <a:rPr lang="en-US" dirty="0" err="1" smtClean="0"/>
              <a:t>für</a:t>
            </a:r>
            <a:r>
              <a:rPr lang="en-US" dirty="0" smtClean="0"/>
              <a:t> die </a:t>
            </a:r>
            <a:r>
              <a:rPr lang="en-US" dirty="0" err="1" smtClean="0"/>
              <a:t>Augen</a:t>
            </a:r>
            <a:r>
              <a:rPr lang="en-US" dirty="0" smtClean="0"/>
              <a:t> und </a:t>
            </a:r>
            <a:r>
              <a:rPr lang="en-US" dirty="0" err="1" smtClean="0"/>
              <a:t>weckte</a:t>
            </a:r>
            <a:r>
              <a:rPr lang="en-US" dirty="0" smtClean="0"/>
              <a:t> das </a:t>
            </a:r>
            <a:r>
              <a:rPr lang="en-US" dirty="0" err="1" smtClean="0"/>
              <a:t>Verlangen</a:t>
            </a:r>
            <a:r>
              <a:rPr lang="en-US" dirty="0" smtClean="0"/>
              <a:t> </a:t>
            </a:r>
            <a:r>
              <a:rPr lang="en-US" dirty="0" err="1" smtClean="0"/>
              <a:t>Erkenntnis</a:t>
            </a:r>
            <a:r>
              <a:rPr lang="en-US" dirty="0" smtClean="0"/>
              <a:t> </a:t>
            </a:r>
            <a:r>
              <a:rPr lang="en-US" dirty="0" err="1" smtClean="0"/>
              <a:t>zu</a:t>
            </a:r>
            <a:r>
              <a:rPr lang="en-US" dirty="0" smtClean="0"/>
              <a:t> </a:t>
            </a:r>
            <a:r>
              <a:rPr lang="en-US" dirty="0" err="1" smtClean="0"/>
              <a:t>bekommen</a:t>
            </a:r>
            <a:r>
              <a:rPr lang="en-US" dirty="0" smtClean="0"/>
              <a:t> </a:t>
            </a:r>
            <a:r>
              <a:rPr lang="en-US" dirty="0" err="1" smtClean="0"/>
              <a:t>wie</a:t>
            </a:r>
            <a:r>
              <a:rPr lang="en-US" dirty="0" smtClean="0"/>
              <a:t> </a:t>
            </a:r>
            <a:r>
              <a:rPr lang="en-US" dirty="0" err="1" smtClean="0"/>
              <a:t>Gott</a:t>
            </a:r>
            <a:r>
              <a:rPr lang="en-US" dirty="0" smtClean="0"/>
              <a:t>.</a:t>
            </a:r>
          </a:p>
          <a:p>
            <a:pPr marL="0" indent="0" fontAlgn="base">
              <a:buNone/>
            </a:pPr>
            <a:endParaRPr lang="en-US" dirty="0" smtClean="0"/>
          </a:p>
          <a:p>
            <a:pPr marL="0" indent="0" fontAlgn="base">
              <a:buNone/>
            </a:pPr>
            <a:r>
              <a:rPr lang="en-US" dirty="0" smtClean="0"/>
              <a:t>Die </a:t>
            </a:r>
            <a:r>
              <a:rPr lang="en-US" b="1" dirty="0" err="1" smtClean="0">
                <a:solidFill>
                  <a:srgbClr val="C00000"/>
                </a:solidFill>
              </a:rPr>
              <a:t>drei</a:t>
            </a:r>
            <a:r>
              <a:rPr lang="en-US" dirty="0" smtClean="0"/>
              <a:t> </a:t>
            </a:r>
            <a:r>
              <a:rPr lang="en-US" dirty="0" err="1" smtClean="0"/>
              <a:t>Versuchungen</a:t>
            </a:r>
            <a:r>
              <a:rPr lang="en-US" dirty="0" smtClean="0"/>
              <a:t> in den </a:t>
            </a:r>
            <a:r>
              <a:rPr lang="en-US" dirty="0" err="1" smtClean="0"/>
              <a:t>Worten</a:t>
            </a:r>
            <a:r>
              <a:rPr lang="en-US" dirty="0" smtClean="0"/>
              <a:t> </a:t>
            </a:r>
            <a:r>
              <a:rPr lang="en-US" dirty="0" err="1" smtClean="0"/>
              <a:t>Satans</a:t>
            </a:r>
            <a:r>
              <a:rPr lang="en-US" dirty="0" smtClean="0"/>
              <a:t>: </a:t>
            </a:r>
          </a:p>
          <a:p>
            <a:pPr marL="0" indent="0" fontAlgn="base">
              <a:buNone/>
            </a:pPr>
            <a:r>
              <a:rPr lang="en-US" dirty="0" smtClean="0"/>
              <a:t>“</a:t>
            </a:r>
            <a:r>
              <a:rPr lang="en-US" dirty="0" err="1" smtClean="0"/>
              <a:t>Wenn</a:t>
            </a:r>
            <a:r>
              <a:rPr lang="en-US" dirty="0" smtClean="0"/>
              <a:t> du </a:t>
            </a:r>
            <a:r>
              <a:rPr lang="en-US" dirty="0" err="1" smtClean="0"/>
              <a:t>Gottes</a:t>
            </a:r>
            <a:r>
              <a:rPr lang="en-US" dirty="0" smtClean="0"/>
              <a:t> </a:t>
            </a:r>
            <a:r>
              <a:rPr lang="en-US" dirty="0" err="1" smtClean="0"/>
              <a:t>Sohn</a:t>
            </a:r>
            <a:r>
              <a:rPr lang="en-US" dirty="0" smtClean="0"/>
              <a:t> </a:t>
            </a:r>
            <a:r>
              <a:rPr lang="en-US" dirty="0" err="1" smtClean="0"/>
              <a:t>bist</a:t>
            </a:r>
            <a:r>
              <a:rPr lang="en-US" dirty="0" smtClean="0"/>
              <a:t>, </a:t>
            </a:r>
            <a:r>
              <a:rPr lang="en-US" dirty="0" err="1" smtClean="0"/>
              <a:t>dann</a:t>
            </a:r>
            <a:r>
              <a:rPr lang="en-US" dirty="0" smtClean="0"/>
              <a:t> </a:t>
            </a:r>
            <a:r>
              <a:rPr lang="en-US" dirty="0" err="1" smtClean="0"/>
              <a:t>mache</a:t>
            </a:r>
            <a:r>
              <a:rPr lang="en-US" dirty="0" smtClean="0"/>
              <a:t> </a:t>
            </a:r>
            <a:r>
              <a:rPr lang="en-US" dirty="0" err="1" smtClean="0"/>
              <a:t>diese</a:t>
            </a:r>
            <a:r>
              <a:rPr lang="en-US" dirty="0" smtClean="0"/>
              <a:t> </a:t>
            </a:r>
            <a:r>
              <a:rPr lang="en-US" dirty="0" err="1" smtClean="0"/>
              <a:t>Steine</a:t>
            </a:r>
            <a:r>
              <a:rPr lang="en-US" dirty="0" smtClean="0"/>
              <a:t> </a:t>
            </a:r>
            <a:r>
              <a:rPr lang="en-US" dirty="0" err="1" smtClean="0"/>
              <a:t>zu</a:t>
            </a:r>
            <a:r>
              <a:rPr lang="en-US" dirty="0" smtClean="0"/>
              <a:t> </a:t>
            </a:r>
            <a:r>
              <a:rPr lang="en-US" dirty="0" err="1" smtClean="0"/>
              <a:t>Brot</a:t>
            </a:r>
            <a:r>
              <a:rPr lang="en-US" dirty="0" smtClean="0"/>
              <a:t>.”</a:t>
            </a:r>
          </a:p>
          <a:p>
            <a:pPr marL="0" indent="0" fontAlgn="base">
              <a:buNone/>
            </a:pPr>
            <a:r>
              <a:rPr lang="en-US" dirty="0" smtClean="0"/>
              <a:t>“</a:t>
            </a:r>
            <a:r>
              <a:rPr lang="de-DE" dirty="0"/>
              <a:t>Wenn du Gottes Sohn bist, so stürze dich hinab; denn es steht geschrieben: </a:t>
            </a:r>
            <a:r>
              <a:rPr lang="de-DE" dirty="0" smtClean="0"/>
              <a:t> Er </a:t>
            </a:r>
            <a:r>
              <a:rPr lang="de-DE" dirty="0"/>
              <a:t>wird seinen Engeln deinetwegen Befehl geben, und sie werden dich auf den Händen tragen, damit du deinen Fuß nicht etwa an einen </a:t>
            </a:r>
            <a:r>
              <a:rPr lang="de-DE" dirty="0" smtClean="0"/>
              <a:t>Stein.</a:t>
            </a:r>
            <a:r>
              <a:rPr lang="en-US" dirty="0" smtClean="0"/>
              <a:t>”</a:t>
            </a:r>
          </a:p>
          <a:p>
            <a:pPr marL="0" indent="0" fontAlgn="base">
              <a:buNone/>
            </a:pPr>
            <a:r>
              <a:rPr lang="en-US" dirty="0" smtClean="0"/>
              <a:t>“Dies </a:t>
            </a:r>
            <a:r>
              <a:rPr lang="en-US" dirty="0" err="1" smtClean="0"/>
              <a:t>alles</a:t>
            </a:r>
            <a:r>
              <a:rPr lang="en-US" dirty="0" smtClean="0"/>
              <a:t> will </a:t>
            </a:r>
            <a:r>
              <a:rPr lang="en-US" dirty="0" err="1" smtClean="0"/>
              <a:t>ich</a:t>
            </a:r>
            <a:r>
              <a:rPr lang="en-US" dirty="0" smtClean="0"/>
              <a:t> Dir </a:t>
            </a:r>
            <a:r>
              <a:rPr lang="en-US" dirty="0" err="1" smtClean="0"/>
              <a:t>geben</a:t>
            </a:r>
            <a:r>
              <a:rPr lang="en-US" dirty="0" smtClean="0"/>
              <a:t> , </a:t>
            </a:r>
            <a:r>
              <a:rPr lang="en-US" dirty="0" err="1" smtClean="0"/>
              <a:t>wenn</a:t>
            </a:r>
            <a:r>
              <a:rPr lang="en-US" dirty="0" smtClean="0"/>
              <a:t> Du </a:t>
            </a:r>
            <a:r>
              <a:rPr lang="en-US" dirty="0" err="1" smtClean="0"/>
              <a:t>niederfällst</a:t>
            </a:r>
            <a:r>
              <a:rPr lang="en-US" dirty="0" smtClean="0"/>
              <a:t> und </a:t>
            </a:r>
            <a:r>
              <a:rPr lang="en-US" dirty="0" err="1" smtClean="0"/>
              <a:t>mich</a:t>
            </a:r>
            <a:r>
              <a:rPr lang="en-US" dirty="0" smtClean="0"/>
              <a:t> </a:t>
            </a:r>
            <a:r>
              <a:rPr lang="en-US" dirty="0" err="1" smtClean="0"/>
              <a:t>anbetest</a:t>
            </a:r>
            <a:r>
              <a:rPr lang="en-US" dirty="0" smtClean="0"/>
              <a:t>.”</a:t>
            </a:r>
          </a:p>
          <a:p>
            <a:pPr marL="0" indent="0" fontAlgn="base">
              <a:buNone/>
            </a:pPr>
            <a:endParaRPr lang="de-DE" dirty="0" smtClean="0"/>
          </a:p>
          <a:p>
            <a:pPr marL="0" indent="0">
              <a:buNone/>
            </a:pPr>
            <a:r>
              <a:rPr lang="en-US" dirty="0" smtClean="0"/>
              <a:t>Die </a:t>
            </a:r>
            <a:r>
              <a:rPr lang="en-US" b="1" dirty="0" err="1" smtClean="0">
                <a:solidFill>
                  <a:srgbClr val="C00000"/>
                </a:solidFill>
              </a:rPr>
              <a:t>drei</a:t>
            </a:r>
            <a:r>
              <a:rPr lang="en-US" dirty="0" smtClean="0"/>
              <a:t> </a:t>
            </a:r>
            <a:r>
              <a:rPr lang="en-US" dirty="0" err="1" smtClean="0"/>
              <a:t>Versuchungen</a:t>
            </a:r>
            <a:r>
              <a:rPr lang="en-US" dirty="0" smtClean="0"/>
              <a:t> des Menschen: Die Lust des </a:t>
            </a:r>
            <a:r>
              <a:rPr lang="en-US" dirty="0" err="1" smtClean="0"/>
              <a:t>Fleisches</a:t>
            </a:r>
            <a:r>
              <a:rPr lang="en-US" dirty="0" smtClean="0"/>
              <a:t>, Lust der </a:t>
            </a:r>
            <a:r>
              <a:rPr lang="en-US" dirty="0" err="1" smtClean="0"/>
              <a:t>Augen</a:t>
            </a:r>
            <a:r>
              <a:rPr lang="en-US" dirty="0" smtClean="0"/>
              <a:t>, </a:t>
            </a:r>
            <a:r>
              <a:rPr lang="en-US" dirty="0" err="1" smtClean="0"/>
              <a:t>Hochmut</a:t>
            </a:r>
            <a:r>
              <a:rPr lang="en-US" dirty="0" smtClean="0"/>
              <a:t> des </a:t>
            </a:r>
            <a:r>
              <a:rPr lang="en-US" dirty="0" err="1" smtClean="0"/>
              <a:t>Lebens</a:t>
            </a:r>
            <a:r>
              <a:rPr lang="en-US" dirty="0" smtClean="0"/>
              <a:t>.</a:t>
            </a:r>
          </a:p>
          <a:p>
            <a:pPr marL="0" indent="0">
              <a:buNone/>
            </a:pPr>
            <a:endParaRPr lang="de-DE" dirty="0"/>
          </a:p>
        </p:txBody>
      </p:sp>
    </p:spTree>
    <p:extLst>
      <p:ext uri="{BB962C8B-B14F-4D97-AF65-F5344CB8AC3E}">
        <p14:creationId xmlns:p14="http://schemas.microsoft.com/office/powerpoint/2010/main" val="241763037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2</a:t>
            </a:r>
            <a:endParaRPr lang="de-DE" dirty="0"/>
          </a:p>
        </p:txBody>
      </p:sp>
      <p:sp>
        <p:nvSpPr>
          <p:cNvPr id="3" name="Inhaltsplatzhalter 2"/>
          <p:cNvSpPr>
            <a:spLocks noGrp="1"/>
          </p:cNvSpPr>
          <p:nvPr>
            <p:ph idx="1"/>
          </p:nvPr>
        </p:nvSpPr>
        <p:spPr>
          <a:xfrm>
            <a:off x="1154954" y="2606842"/>
            <a:ext cx="10443488" cy="4251158"/>
          </a:xfrm>
        </p:spPr>
        <p:txBody>
          <a:bodyPr>
            <a:normAutofit fontScale="77500" lnSpcReduction="20000"/>
          </a:bodyPr>
          <a:lstStyle/>
          <a:p>
            <a:pPr marL="0" indent="0">
              <a:buNone/>
            </a:pPr>
            <a:r>
              <a:rPr lang="en-US" sz="2800" b="1" dirty="0" err="1" smtClean="0">
                <a:solidFill>
                  <a:srgbClr val="C00000"/>
                </a:solidFill>
              </a:rPr>
              <a:t>Zwei</a:t>
            </a:r>
            <a:r>
              <a:rPr lang="en-US" sz="2800" dirty="0" smtClean="0"/>
              <a:t> </a:t>
            </a:r>
            <a:r>
              <a:rPr lang="en-US" sz="2800" dirty="0" err="1" smtClean="0"/>
              <a:t>als</a:t>
            </a:r>
            <a:r>
              <a:rPr lang="en-US" sz="2800" dirty="0" smtClean="0"/>
              <a:t> </a:t>
            </a:r>
            <a:r>
              <a:rPr lang="en-US" sz="2800" dirty="0" err="1" smtClean="0"/>
              <a:t>ein</a:t>
            </a:r>
            <a:r>
              <a:rPr lang="en-US" sz="2800" dirty="0" smtClean="0"/>
              <a:t> Symbol der </a:t>
            </a:r>
            <a:r>
              <a:rPr lang="en-US" sz="2800" dirty="0" err="1" smtClean="0"/>
              <a:t>Bezeugung</a:t>
            </a:r>
            <a:r>
              <a:rPr lang="en-US" sz="2800" dirty="0" smtClean="0"/>
              <a:t>, </a:t>
            </a:r>
            <a:r>
              <a:rPr lang="en-US" sz="2800" dirty="0" err="1" smtClean="0"/>
              <a:t>Entscheidung</a:t>
            </a:r>
            <a:r>
              <a:rPr lang="en-US" sz="2800" dirty="0"/>
              <a:t> </a:t>
            </a:r>
            <a:r>
              <a:rPr lang="en-US" sz="2800" dirty="0" smtClean="0"/>
              <a:t>und </a:t>
            </a:r>
            <a:r>
              <a:rPr lang="en-US" sz="2800" dirty="0" err="1" smtClean="0"/>
              <a:t>Teilung</a:t>
            </a:r>
            <a:r>
              <a:rPr lang="en-US" sz="2800" dirty="0" smtClean="0"/>
              <a:t>.</a:t>
            </a:r>
          </a:p>
          <a:p>
            <a:pPr marL="0" indent="0">
              <a:buNone/>
            </a:pPr>
            <a:endParaRPr lang="en-US" sz="2800" dirty="0" smtClean="0"/>
          </a:p>
          <a:p>
            <a:pPr marL="0" indent="0">
              <a:buNone/>
            </a:pPr>
            <a:r>
              <a:rPr lang="en-US" sz="2800" u="sng" dirty="0" smtClean="0"/>
              <a:t>Johannes </a:t>
            </a:r>
            <a:r>
              <a:rPr lang="en-US" sz="2800" u="sng" dirty="0"/>
              <a:t>8, 17 </a:t>
            </a:r>
            <a:r>
              <a:rPr lang="en-US" sz="2800" dirty="0"/>
              <a:t> </a:t>
            </a:r>
            <a:r>
              <a:rPr lang="de-DE" sz="2900" dirty="0" smtClean="0"/>
              <a:t>Es </a:t>
            </a:r>
            <a:r>
              <a:rPr lang="de-DE" sz="2900" dirty="0"/>
              <a:t>steht aber auch in eurem Gesetz geschrieben, </a:t>
            </a:r>
            <a:r>
              <a:rPr lang="de-DE" sz="2900" dirty="0" smtClean="0"/>
              <a:t>dass </a:t>
            </a:r>
            <a:r>
              <a:rPr lang="de-DE" sz="2900" dirty="0"/>
              <a:t>das Zeugnis zweier Menschen glaubwürdig ist</a:t>
            </a:r>
            <a:r>
              <a:rPr lang="de-DE" sz="2900" dirty="0" smtClean="0"/>
              <a:t>.</a:t>
            </a:r>
            <a:endParaRPr lang="de-DE" sz="2900" dirty="0"/>
          </a:p>
          <a:p>
            <a:pPr marL="0" indent="0">
              <a:buNone/>
            </a:pPr>
            <a:r>
              <a:rPr lang="en-US" sz="2800" u="sng" dirty="0" smtClean="0"/>
              <a:t>Deuteronomium17</a:t>
            </a:r>
            <a:r>
              <a:rPr lang="en-US" sz="2800" u="sng" dirty="0"/>
              <a:t>, 6 </a:t>
            </a:r>
            <a:r>
              <a:rPr lang="en-US" sz="2800" dirty="0"/>
              <a:t> </a:t>
            </a:r>
            <a:r>
              <a:rPr lang="de-DE" sz="2900" dirty="0"/>
              <a:t>Wer des Todes schuldig ist, soll auf die Aussage von </a:t>
            </a:r>
            <a:r>
              <a:rPr lang="de-DE" sz="2900" b="1" dirty="0">
                <a:solidFill>
                  <a:srgbClr val="C00000"/>
                </a:solidFill>
              </a:rPr>
              <a:t>zwei</a:t>
            </a:r>
            <a:r>
              <a:rPr lang="de-DE" sz="2900" dirty="0"/>
              <a:t> oder drei Zeugen hin getötet werden. Aber auf die Aussage eines einzigen Zeugen hin soll er nicht getötet werden. </a:t>
            </a:r>
            <a:endParaRPr lang="de-DE" sz="2900" dirty="0" smtClean="0"/>
          </a:p>
          <a:p>
            <a:pPr marL="0" indent="0">
              <a:buNone/>
            </a:pPr>
            <a:r>
              <a:rPr lang="en-US" sz="2800" u="sng" dirty="0" err="1" smtClean="0"/>
              <a:t>Offenbarung</a:t>
            </a:r>
            <a:r>
              <a:rPr lang="en-US" sz="2800" u="sng" dirty="0" smtClean="0"/>
              <a:t> </a:t>
            </a:r>
            <a:r>
              <a:rPr lang="en-US" sz="2800" u="sng" dirty="0"/>
              <a:t>11, 2-4 </a:t>
            </a:r>
            <a:r>
              <a:rPr lang="en-US" sz="2800" dirty="0"/>
              <a:t> </a:t>
            </a:r>
            <a:r>
              <a:rPr lang="de-DE" sz="2900" dirty="0"/>
              <a:t>Aber den Vorhof, der außerhalb des Tempels ist, </a:t>
            </a:r>
            <a:r>
              <a:rPr lang="de-DE" sz="2900" dirty="0" err="1"/>
              <a:t>laß</a:t>
            </a:r>
            <a:r>
              <a:rPr lang="de-DE" sz="2900" dirty="0"/>
              <a:t> aus und </a:t>
            </a:r>
            <a:r>
              <a:rPr lang="de-DE" sz="2900" dirty="0" err="1"/>
              <a:t>miß</a:t>
            </a:r>
            <a:r>
              <a:rPr lang="de-DE" sz="2900" dirty="0"/>
              <a:t> ihn nicht; denn er ist den Heidenvölkern übergeben worden, und sie werden die heilige Stadt zertreten 42 Monate lang</a:t>
            </a:r>
            <a:r>
              <a:rPr lang="de-DE" sz="2900" dirty="0" smtClean="0"/>
              <a:t>.</a:t>
            </a:r>
            <a:r>
              <a:rPr lang="de-DE" sz="2900" dirty="0"/>
              <a:t/>
            </a:r>
            <a:br>
              <a:rPr lang="de-DE" sz="2900" dirty="0"/>
            </a:br>
            <a:r>
              <a:rPr lang="de-DE" sz="2900" dirty="0" smtClean="0"/>
              <a:t>Und </a:t>
            </a:r>
            <a:r>
              <a:rPr lang="de-DE" sz="2900" dirty="0"/>
              <a:t>ich will meinen </a:t>
            </a:r>
            <a:r>
              <a:rPr lang="de-DE" sz="2900" b="1" dirty="0">
                <a:solidFill>
                  <a:srgbClr val="C00000"/>
                </a:solidFill>
              </a:rPr>
              <a:t>zwei</a:t>
            </a:r>
            <a:r>
              <a:rPr lang="de-DE" sz="2900" dirty="0"/>
              <a:t> Zeugen geben, </a:t>
            </a:r>
            <a:r>
              <a:rPr lang="de-DE" sz="2900" dirty="0" err="1"/>
              <a:t>daß</a:t>
            </a:r>
            <a:r>
              <a:rPr lang="de-DE" sz="2900" dirty="0"/>
              <a:t> sie weissagen werden 1 260 Tage lang, bekleidet mit </a:t>
            </a:r>
            <a:r>
              <a:rPr lang="de-DE" sz="2900" dirty="0" smtClean="0"/>
              <a:t>Sacktuch.</a:t>
            </a:r>
            <a:r>
              <a:rPr lang="de-DE" sz="2900" dirty="0"/>
              <a:t> </a:t>
            </a:r>
            <a:r>
              <a:rPr lang="de-DE" sz="2900" dirty="0" smtClean="0"/>
              <a:t>Das </a:t>
            </a:r>
            <a:r>
              <a:rPr lang="de-DE" sz="2900" dirty="0"/>
              <a:t>sind die </a:t>
            </a:r>
            <a:r>
              <a:rPr lang="de-DE" sz="2900" b="1" dirty="0">
                <a:solidFill>
                  <a:srgbClr val="C00000"/>
                </a:solidFill>
              </a:rPr>
              <a:t>zwei</a:t>
            </a:r>
            <a:r>
              <a:rPr lang="de-DE" sz="2900" dirty="0"/>
              <a:t> Ölbäume und die </a:t>
            </a:r>
            <a:r>
              <a:rPr lang="de-DE" sz="2900" b="1" dirty="0">
                <a:solidFill>
                  <a:srgbClr val="C00000"/>
                </a:solidFill>
              </a:rPr>
              <a:t>zwei</a:t>
            </a:r>
            <a:r>
              <a:rPr lang="de-DE" sz="2900" dirty="0"/>
              <a:t> Leuchter, die vor dem Gott der Erde stehen. </a:t>
            </a:r>
          </a:p>
        </p:txBody>
      </p:sp>
    </p:spTree>
    <p:extLst>
      <p:ext uri="{BB962C8B-B14F-4D97-AF65-F5344CB8AC3E}">
        <p14:creationId xmlns:p14="http://schemas.microsoft.com/office/powerpoint/2010/main" val="25682117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2</a:t>
            </a:r>
            <a:endParaRPr lang="de-DE" dirty="0"/>
          </a:p>
        </p:txBody>
      </p:sp>
      <p:sp>
        <p:nvSpPr>
          <p:cNvPr id="3" name="Inhaltsplatzhalter 2"/>
          <p:cNvSpPr>
            <a:spLocks noGrp="1"/>
          </p:cNvSpPr>
          <p:nvPr>
            <p:ph idx="1"/>
          </p:nvPr>
        </p:nvSpPr>
        <p:spPr>
          <a:xfrm>
            <a:off x="1154954" y="2646947"/>
            <a:ext cx="10170772" cy="3922295"/>
          </a:xfrm>
        </p:spPr>
        <p:txBody>
          <a:bodyPr>
            <a:normAutofit fontScale="92500"/>
          </a:bodyPr>
          <a:lstStyle/>
          <a:p>
            <a:pPr marL="0" indent="0">
              <a:buNone/>
            </a:pPr>
            <a:r>
              <a:rPr lang="en-US" sz="2800" b="1" dirty="0" err="1">
                <a:solidFill>
                  <a:srgbClr val="C00000"/>
                </a:solidFill>
              </a:rPr>
              <a:t>Zwei</a:t>
            </a:r>
            <a:r>
              <a:rPr lang="en-US" sz="2800" dirty="0"/>
              <a:t> </a:t>
            </a:r>
            <a:r>
              <a:rPr lang="en-US" sz="2800" dirty="0" err="1"/>
              <a:t>als</a:t>
            </a:r>
            <a:r>
              <a:rPr lang="en-US" sz="2800" dirty="0"/>
              <a:t> </a:t>
            </a:r>
            <a:r>
              <a:rPr lang="en-US" sz="2800" dirty="0" err="1"/>
              <a:t>ein</a:t>
            </a:r>
            <a:r>
              <a:rPr lang="en-US" sz="2800" dirty="0"/>
              <a:t> Symbol der </a:t>
            </a:r>
            <a:r>
              <a:rPr lang="en-US" sz="2800" dirty="0" err="1"/>
              <a:t>Bezeugung</a:t>
            </a:r>
            <a:r>
              <a:rPr lang="en-US" sz="2800" dirty="0"/>
              <a:t>, </a:t>
            </a:r>
            <a:r>
              <a:rPr lang="en-US" sz="2800" dirty="0" err="1"/>
              <a:t>Entscheidung</a:t>
            </a:r>
            <a:r>
              <a:rPr lang="en-US" sz="2800" dirty="0"/>
              <a:t> und </a:t>
            </a:r>
            <a:r>
              <a:rPr lang="en-US" sz="2800" dirty="0" err="1"/>
              <a:t>Teilung</a:t>
            </a:r>
            <a:r>
              <a:rPr lang="en-US" sz="2800" dirty="0"/>
              <a:t>.</a:t>
            </a:r>
          </a:p>
          <a:p>
            <a:pPr marL="0" indent="0">
              <a:buNone/>
            </a:pPr>
            <a:endParaRPr lang="en-US" sz="2800" dirty="0"/>
          </a:p>
          <a:p>
            <a:pPr marL="0" indent="0">
              <a:buNone/>
            </a:pPr>
            <a:r>
              <a:rPr lang="en-US" sz="2800" u="sng" dirty="0" smtClean="0"/>
              <a:t>Exodus 8, 19</a:t>
            </a:r>
            <a:r>
              <a:rPr lang="en-US" sz="2800" dirty="0" smtClean="0"/>
              <a:t> </a:t>
            </a:r>
            <a:r>
              <a:rPr lang="de-DE" sz="2800" dirty="0"/>
              <a:t>und will eine Erlösung setzen zwischen meinem und deinem Volk; morgen soll das Zeichen geschehen. </a:t>
            </a:r>
            <a:endParaRPr lang="de-DE" sz="2200" dirty="0"/>
          </a:p>
          <a:p>
            <a:pPr marL="0" indent="0">
              <a:buNone/>
            </a:pPr>
            <a:r>
              <a:rPr lang="en-US" sz="2800" u="sng" dirty="0" smtClean="0"/>
              <a:t>Exodus 31, 18</a:t>
            </a:r>
            <a:r>
              <a:rPr lang="en-US" sz="2800" dirty="0" smtClean="0"/>
              <a:t> </a:t>
            </a:r>
            <a:r>
              <a:rPr lang="de-DE" sz="2800" dirty="0"/>
              <a:t>Und als er mit Mose auf dem Berg Sinai zu Ende geredet hatte, gab er ihm die beiden Tafeln des Zeugnisses, Tafeln aus Stein, beschrieben mit dem Finger Gottes</a:t>
            </a:r>
            <a:r>
              <a:rPr lang="de-DE" sz="2800" dirty="0" smtClean="0"/>
              <a:t>.</a:t>
            </a:r>
            <a:endParaRPr lang="de-DE" sz="2800" dirty="0"/>
          </a:p>
        </p:txBody>
      </p:sp>
    </p:spTree>
    <p:extLst>
      <p:ext uri="{BB962C8B-B14F-4D97-AF65-F5344CB8AC3E}">
        <p14:creationId xmlns:p14="http://schemas.microsoft.com/office/powerpoint/2010/main" val="31974666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10 Gebote auf 2 Tafeln</a:t>
            </a:r>
            <a:endParaRPr lang="de-DE" dirty="0"/>
          </a:p>
        </p:txBody>
      </p:sp>
      <p:sp>
        <p:nvSpPr>
          <p:cNvPr id="3" name="Inhaltsplatzhalter 2"/>
          <p:cNvSpPr>
            <a:spLocks noGrp="1"/>
          </p:cNvSpPr>
          <p:nvPr>
            <p:ph idx="1"/>
          </p:nvPr>
        </p:nvSpPr>
        <p:spPr>
          <a:xfrm>
            <a:off x="1154954" y="2542674"/>
            <a:ext cx="10226920" cy="4435641"/>
          </a:xfrm>
        </p:spPr>
        <p:txBody>
          <a:bodyPr>
            <a:normAutofit fontScale="92500" lnSpcReduction="10000"/>
          </a:bodyPr>
          <a:lstStyle/>
          <a:p>
            <a:pPr marL="0" indent="0">
              <a:buNone/>
            </a:pPr>
            <a:r>
              <a:rPr lang="en-US" sz="2800" u="sng" dirty="0" err="1" smtClean="0"/>
              <a:t>Deuteronomium</a:t>
            </a:r>
            <a:r>
              <a:rPr lang="en-US" sz="2800" u="sng" dirty="0" smtClean="0"/>
              <a:t> 4, </a:t>
            </a:r>
            <a:r>
              <a:rPr lang="en-US" sz="2800" u="sng" dirty="0"/>
              <a:t>13 </a:t>
            </a:r>
            <a:endParaRPr lang="en-US" sz="2800" dirty="0">
              <a:solidFill>
                <a:schemeClr val="tx1"/>
              </a:solidFill>
            </a:endParaRPr>
          </a:p>
          <a:p>
            <a:pPr marL="0" indent="0">
              <a:buNone/>
            </a:pPr>
            <a:r>
              <a:rPr lang="de-DE" sz="2800" dirty="0"/>
              <a:t>Und er verkündigte euch seinen Bund, den er euch zu tun gebot, die zehn </a:t>
            </a:r>
            <a:r>
              <a:rPr lang="de-DE" sz="2800" dirty="0" smtClean="0"/>
              <a:t>Gebote. Und </a:t>
            </a:r>
            <a:r>
              <a:rPr lang="de-DE" sz="2800" dirty="0"/>
              <a:t>er schrieb sie auf </a:t>
            </a:r>
            <a:r>
              <a:rPr lang="de-DE" sz="2800" b="1" dirty="0">
                <a:solidFill>
                  <a:srgbClr val="C00000"/>
                </a:solidFill>
              </a:rPr>
              <a:t>zwei</a:t>
            </a:r>
            <a:r>
              <a:rPr lang="de-DE" sz="2800" dirty="0"/>
              <a:t> steinerne Tafeln</a:t>
            </a:r>
            <a:r>
              <a:rPr lang="de-DE" sz="2800" dirty="0" smtClean="0"/>
              <a:t>.</a:t>
            </a:r>
            <a:endParaRPr lang="en-US" sz="2800" dirty="0"/>
          </a:p>
          <a:p>
            <a:pPr marL="0" indent="0">
              <a:buNone/>
            </a:pPr>
            <a:r>
              <a:rPr lang="en-US" sz="2800" dirty="0" err="1" smtClean="0"/>
              <a:t>Wir</a:t>
            </a:r>
            <a:r>
              <a:rPr lang="en-US" sz="2800" dirty="0" smtClean="0"/>
              <a:t> </a:t>
            </a:r>
            <a:r>
              <a:rPr lang="en-US" sz="2800" dirty="0" err="1" smtClean="0"/>
              <a:t>haben</a:t>
            </a:r>
            <a:r>
              <a:rPr lang="en-US" sz="2800" dirty="0" smtClean="0"/>
              <a:t> </a:t>
            </a:r>
            <a:r>
              <a:rPr lang="en-US" sz="2800" b="1" dirty="0" err="1" smtClean="0">
                <a:solidFill>
                  <a:srgbClr val="C00000"/>
                </a:solidFill>
              </a:rPr>
              <a:t>zwei</a:t>
            </a:r>
            <a:r>
              <a:rPr lang="en-US" sz="2800" dirty="0" smtClean="0"/>
              <a:t> </a:t>
            </a:r>
            <a:r>
              <a:rPr lang="en-US" sz="2800" dirty="0" err="1" smtClean="0"/>
              <a:t>Hände</a:t>
            </a:r>
            <a:r>
              <a:rPr lang="en-US" sz="2800" dirty="0" smtClean="0"/>
              <a:t> </a:t>
            </a:r>
            <a:r>
              <a:rPr lang="en-US" sz="2800" dirty="0" err="1" smtClean="0"/>
              <a:t>mit</a:t>
            </a:r>
            <a:r>
              <a:rPr lang="en-US" sz="2800" dirty="0" smtClean="0"/>
              <a:t> </a:t>
            </a:r>
            <a:r>
              <a:rPr lang="en-US" sz="2800" dirty="0" err="1" smtClean="0"/>
              <a:t>zehn</a:t>
            </a:r>
            <a:r>
              <a:rPr lang="en-US" sz="2800" dirty="0" smtClean="0"/>
              <a:t> </a:t>
            </a:r>
            <a:r>
              <a:rPr lang="en-US" sz="2800" dirty="0" err="1" smtClean="0"/>
              <a:t>Fingern</a:t>
            </a:r>
            <a:r>
              <a:rPr lang="en-US" sz="2800" dirty="0" smtClean="0"/>
              <a:t>.</a:t>
            </a:r>
          </a:p>
          <a:p>
            <a:pPr marL="0" indent="0">
              <a:buNone/>
            </a:pPr>
            <a:endParaRPr lang="en-US" sz="1900" dirty="0" smtClean="0"/>
          </a:p>
          <a:p>
            <a:pPr marL="0" indent="0">
              <a:buNone/>
            </a:pPr>
            <a:r>
              <a:rPr lang="en-US" sz="2800" u="sng" dirty="0" smtClean="0"/>
              <a:t>Lukas16, 13 </a:t>
            </a:r>
            <a:r>
              <a:rPr lang="de-DE" sz="2800" dirty="0" smtClean="0"/>
              <a:t> Kein </a:t>
            </a:r>
            <a:r>
              <a:rPr lang="de-DE" sz="2800" dirty="0"/>
              <a:t>Hausknecht kann </a:t>
            </a:r>
            <a:r>
              <a:rPr lang="de-DE" sz="2800" b="1" dirty="0">
                <a:solidFill>
                  <a:srgbClr val="C00000"/>
                </a:solidFill>
              </a:rPr>
              <a:t>zwei</a:t>
            </a:r>
            <a:r>
              <a:rPr lang="de-DE" sz="2800" dirty="0"/>
              <a:t> Herren dienen; denn entweder wird er den einen hassen und den anderen lieben, oder er wird dem einen anhangen und den anderen verachten. Ihr könnt nicht Gott dienen und dem Mammon. </a:t>
            </a:r>
          </a:p>
        </p:txBody>
      </p:sp>
    </p:spTree>
    <p:extLst>
      <p:ext uri="{BB962C8B-B14F-4D97-AF65-F5344CB8AC3E}">
        <p14:creationId xmlns:p14="http://schemas.microsoft.com/office/powerpoint/2010/main" val="20651592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Zwei Cherubim und zwei Engel</a:t>
            </a:r>
            <a:endParaRPr lang="de-DE" dirty="0"/>
          </a:p>
        </p:txBody>
      </p:sp>
      <p:sp>
        <p:nvSpPr>
          <p:cNvPr id="3" name="Inhaltsplatzhalter 2"/>
          <p:cNvSpPr>
            <a:spLocks noGrp="1"/>
          </p:cNvSpPr>
          <p:nvPr>
            <p:ph idx="1"/>
          </p:nvPr>
        </p:nvSpPr>
        <p:spPr>
          <a:xfrm>
            <a:off x="1154954" y="2566737"/>
            <a:ext cx="8825659" cy="3882189"/>
          </a:xfrm>
        </p:spPr>
        <p:txBody>
          <a:bodyPr>
            <a:noAutofit/>
          </a:bodyPr>
          <a:lstStyle/>
          <a:p>
            <a:pPr marL="0" indent="0">
              <a:buNone/>
            </a:pPr>
            <a:r>
              <a:rPr lang="en-US" sz="2000" dirty="0" err="1" smtClean="0"/>
              <a:t>Wir</a:t>
            </a:r>
            <a:r>
              <a:rPr lang="en-US" sz="2000" dirty="0" smtClean="0"/>
              <a:t> </a:t>
            </a:r>
            <a:r>
              <a:rPr lang="en-US" sz="2000" dirty="0" err="1" smtClean="0"/>
              <a:t>wissen</a:t>
            </a:r>
            <a:r>
              <a:rPr lang="en-US" sz="2000" dirty="0" smtClean="0"/>
              <a:t> von </a:t>
            </a:r>
            <a:r>
              <a:rPr lang="en-US" sz="2000" b="1" dirty="0" err="1" smtClean="0">
                <a:solidFill>
                  <a:srgbClr val="C00000"/>
                </a:solidFill>
              </a:rPr>
              <a:t>zwei</a:t>
            </a:r>
            <a:r>
              <a:rPr lang="en-US" sz="2000" dirty="0" smtClean="0"/>
              <a:t> </a:t>
            </a:r>
            <a:r>
              <a:rPr lang="en-US" sz="2000" dirty="0"/>
              <a:t>C</a:t>
            </a:r>
            <a:r>
              <a:rPr lang="en-US" sz="2000" dirty="0" smtClean="0"/>
              <a:t>herubim</a:t>
            </a:r>
            <a:r>
              <a:rPr lang="en-US" sz="2000" dirty="0"/>
              <a:t> </a:t>
            </a:r>
            <a:r>
              <a:rPr lang="en-US" sz="2000" dirty="0" err="1" smtClean="0"/>
              <a:t>bei</a:t>
            </a:r>
            <a:r>
              <a:rPr lang="en-US" sz="2000" dirty="0" smtClean="0"/>
              <a:t> der </a:t>
            </a:r>
            <a:r>
              <a:rPr lang="en-US" sz="2000" dirty="0" err="1" smtClean="0"/>
              <a:t>Bundeslade</a:t>
            </a:r>
            <a:r>
              <a:rPr lang="en-US" sz="2000" dirty="0" smtClean="0"/>
              <a:t>:</a:t>
            </a:r>
            <a:endParaRPr lang="en-US" sz="2000" b="1" dirty="0"/>
          </a:p>
          <a:p>
            <a:pPr marL="0" indent="0">
              <a:buNone/>
            </a:pPr>
            <a:r>
              <a:rPr lang="en-US" sz="2000" u="sng" dirty="0" smtClean="0"/>
              <a:t>Exodus 25:18,19 </a:t>
            </a:r>
            <a:r>
              <a:rPr lang="en-US" sz="2000" dirty="0" smtClean="0"/>
              <a:t> </a:t>
            </a:r>
            <a:r>
              <a:rPr lang="de-DE" sz="2000" dirty="0"/>
              <a:t>Und du sollst </a:t>
            </a:r>
            <a:r>
              <a:rPr lang="de-DE" sz="2000" b="1" dirty="0">
                <a:solidFill>
                  <a:srgbClr val="C00000"/>
                </a:solidFill>
              </a:rPr>
              <a:t>zwei</a:t>
            </a:r>
            <a:r>
              <a:rPr lang="de-DE" sz="2000" dirty="0"/>
              <a:t> Cherubim machen von getriebenem Golde zu beiden Enden des Gnadenstuhls, </a:t>
            </a:r>
            <a:r>
              <a:rPr lang="de-DE" sz="2000" dirty="0" err="1" smtClean="0"/>
              <a:t>daß</a:t>
            </a:r>
            <a:r>
              <a:rPr lang="de-DE" sz="2000" dirty="0" smtClean="0"/>
              <a:t> </a:t>
            </a:r>
            <a:r>
              <a:rPr lang="de-DE" sz="2000" dirty="0"/>
              <a:t>ein Cherub sei an diesem Ende, der andere an dem andern Ende, und also </a:t>
            </a:r>
            <a:r>
              <a:rPr lang="de-DE" sz="2000" b="1" dirty="0">
                <a:solidFill>
                  <a:srgbClr val="C00000"/>
                </a:solidFill>
              </a:rPr>
              <a:t>zwei</a:t>
            </a:r>
            <a:r>
              <a:rPr lang="de-DE" sz="2000" dirty="0"/>
              <a:t> Cherubim seien an des Gnadenstuhls Enden. </a:t>
            </a:r>
            <a:endParaRPr lang="de-DE" sz="2000" dirty="0" smtClean="0"/>
          </a:p>
          <a:p>
            <a:pPr marL="0" indent="0">
              <a:buNone/>
            </a:pPr>
            <a:endParaRPr lang="en-US" sz="2000" dirty="0" smtClean="0"/>
          </a:p>
          <a:p>
            <a:pPr marL="0" indent="0">
              <a:buNone/>
            </a:pPr>
            <a:r>
              <a:rPr lang="en-US" sz="2000" dirty="0" err="1" smtClean="0"/>
              <a:t>Es</a:t>
            </a:r>
            <a:r>
              <a:rPr lang="en-US" sz="2000" dirty="0" smtClean="0"/>
              <a:t> </a:t>
            </a:r>
            <a:r>
              <a:rPr lang="en-US" sz="2000" dirty="0" err="1" smtClean="0"/>
              <a:t>erscheinen</a:t>
            </a:r>
            <a:r>
              <a:rPr lang="en-US" sz="2000" dirty="0" smtClean="0"/>
              <a:t> </a:t>
            </a:r>
            <a:r>
              <a:rPr lang="en-US" sz="2000" dirty="0" err="1" smtClean="0"/>
              <a:t>auch</a:t>
            </a:r>
            <a:r>
              <a:rPr lang="en-US" sz="2000" dirty="0" smtClean="0"/>
              <a:t> </a:t>
            </a:r>
            <a:r>
              <a:rPr lang="en-US" sz="2000" b="1" dirty="0" err="1" smtClean="0">
                <a:solidFill>
                  <a:srgbClr val="C00000"/>
                </a:solidFill>
              </a:rPr>
              <a:t>zwei</a:t>
            </a:r>
            <a:r>
              <a:rPr lang="en-US" sz="2000" b="1" dirty="0" smtClean="0">
                <a:solidFill>
                  <a:srgbClr val="C00000"/>
                </a:solidFill>
              </a:rPr>
              <a:t> </a:t>
            </a:r>
            <a:r>
              <a:rPr lang="en-US" sz="2000" dirty="0" smtClean="0"/>
              <a:t>Engel </a:t>
            </a:r>
            <a:r>
              <a:rPr lang="en-US" sz="2000" dirty="0" err="1" smtClean="0"/>
              <a:t>im</a:t>
            </a:r>
            <a:r>
              <a:rPr lang="en-US" sz="2000" dirty="0" smtClean="0"/>
              <a:t> </a:t>
            </a:r>
            <a:r>
              <a:rPr lang="en-US" sz="2000" dirty="0" err="1"/>
              <a:t>G</a:t>
            </a:r>
            <a:r>
              <a:rPr lang="en-US" sz="2000" dirty="0" err="1" smtClean="0"/>
              <a:t>artengrab</a:t>
            </a:r>
            <a:r>
              <a:rPr lang="en-US" sz="2000" dirty="0" smtClean="0"/>
              <a:t>:</a:t>
            </a:r>
            <a:endParaRPr lang="en-US" sz="2000" b="1" dirty="0" smtClean="0">
              <a:solidFill>
                <a:srgbClr val="C00000"/>
              </a:solidFill>
            </a:endParaRPr>
          </a:p>
          <a:p>
            <a:pPr marL="0" indent="0">
              <a:buNone/>
            </a:pPr>
            <a:r>
              <a:rPr lang="en-US" sz="2000" u="sng" dirty="0" smtClean="0"/>
              <a:t>Johannes 20:12 </a:t>
            </a:r>
            <a:r>
              <a:rPr lang="en-US" sz="2000" dirty="0" smtClean="0"/>
              <a:t> </a:t>
            </a:r>
            <a:r>
              <a:rPr lang="de-DE" sz="2000" dirty="0"/>
              <a:t>und sieht </a:t>
            </a:r>
            <a:r>
              <a:rPr lang="de-DE" sz="2000" b="1" dirty="0">
                <a:solidFill>
                  <a:srgbClr val="C00000"/>
                </a:solidFill>
              </a:rPr>
              <a:t>zwei</a:t>
            </a:r>
            <a:r>
              <a:rPr lang="de-DE" sz="2000" dirty="0"/>
              <a:t> Engel in weißen Kleidern sitzen, einen zu den </a:t>
            </a:r>
            <a:r>
              <a:rPr lang="de-DE" sz="2000" dirty="0" err="1"/>
              <a:t>Häupten</a:t>
            </a:r>
            <a:r>
              <a:rPr lang="de-DE" sz="2000" dirty="0"/>
              <a:t> und eine zu den Füßen, da sie den Leichnam hin gelegt </a:t>
            </a:r>
            <a:r>
              <a:rPr lang="de-DE" sz="2000" dirty="0" smtClean="0"/>
              <a:t>hatten</a:t>
            </a:r>
            <a:r>
              <a:rPr lang="de-DE" sz="2000" dirty="0"/>
              <a:t>.</a:t>
            </a:r>
          </a:p>
        </p:txBody>
      </p:sp>
    </p:spTree>
    <p:extLst>
      <p:ext uri="{BB962C8B-B14F-4D97-AF65-F5344CB8AC3E}">
        <p14:creationId xmlns:p14="http://schemas.microsoft.com/office/powerpoint/2010/main" val="340148003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Zwei Ölbäume als Gesalbte</a:t>
            </a:r>
            <a:endParaRPr lang="de-DE" dirty="0"/>
          </a:p>
        </p:txBody>
      </p:sp>
      <p:sp>
        <p:nvSpPr>
          <p:cNvPr id="3" name="Inhaltsplatzhalter 2"/>
          <p:cNvSpPr>
            <a:spLocks noGrp="1"/>
          </p:cNvSpPr>
          <p:nvPr>
            <p:ph idx="1"/>
          </p:nvPr>
        </p:nvSpPr>
        <p:spPr>
          <a:xfrm>
            <a:off x="1154954" y="2574758"/>
            <a:ext cx="8825659" cy="3445042"/>
          </a:xfrm>
        </p:spPr>
        <p:txBody>
          <a:bodyPr>
            <a:normAutofit/>
          </a:bodyPr>
          <a:lstStyle/>
          <a:p>
            <a:pPr marL="0" indent="0">
              <a:buNone/>
            </a:pPr>
            <a:r>
              <a:rPr lang="en-US" sz="2000" b="1" u="sng" dirty="0" err="1" smtClean="0"/>
              <a:t>Sacharia</a:t>
            </a:r>
            <a:r>
              <a:rPr lang="en-US" sz="2000" b="1" u="sng" dirty="0" smtClean="0"/>
              <a:t> 4, 11-14 </a:t>
            </a:r>
            <a:r>
              <a:rPr lang="en-US" sz="2000" b="1" dirty="0" smtClean="0"/>
              <a:t> </a:t>
            </a:r>
          </a:p>
          <a:p>
            <a:pPr marL="0" indent="0">
              <a:buNone/>
            </a:pPr>
            <a:r>
              <a:rPr lang="de-DE" sz="2000" dirty="0" smtClean="0"/>
              <a:t>Und </a:t>
            </a:r>
            <a:r>
              <a:rPr lang="de-DE" sz="2000" dirty="0"/>
              <a:t>ich antwortete und sprach zu ihm: Was sind die </a:t>
            </a:r>
            <a:r>
              <a:rPr lang="de-DE" sz="2000" b="1" dirty="0">
                <a:solidFill>
                  <a:srgbClr val="C00000"/>
                </a:solidFill>
              </a:rPr>
              <a:t>zwei</a:t>
            </a:r>
            <a:r>
              <a:rPr lang="de-DE" sz="2000" dirty="0"/>
              <a:t> Ölbäume zur Rechten und zur Linken des Leuchters? </a:t>
            </a:r>
            <a:r>
              <a:rPr lang="de-DE" sz="2000" dirty="0" smtClean="0"/>
              <a:t>Und </a:t>
            </a:r>
            <a:r>
              <a:rPr lang="de-DE" sz="2000" dirty="0"/>
              <a:t>ich antwortete zum </a:t>
            </a:r>
            <a:r>
              <a:rPr lang="de-DE" sz="2000" dirty="0" err="1"/>
              <a:t>andernmal</a:t>
            </a:r>
            <a:r>
              <a:rPr lang="de-DE" sz="2000" dirty="0"/>
              <a:t> und sprach zu ihm: Was sind die </a:t>
            </a:r>
            <a:r>
              <a:rPr lang="de-DE" sz="2000" b="1" dirty="0">
                <a:solidFill>
                  <a:srgbClr val="C00000"/>
                </a:solidFill>
              </a:rPr>
              <a:t>zwei</a:t>
            </a:r>
            <a:r>
              <a:rPr lang="de-DE" sz="2000" dirty="0"/>
              <a:t> Zweige der Ölbäume, welche stehen bei den </a:t>
            </a:r>
            <a:r>
              <a:rPr lang="de-DE" sz="2000" b="1" dirty="0">
                <a:solidFill>
                  <a:srgbClr val="C00000"/>
                </a:solidFill>
              </a:rPr>
              <a:t>zwei</a:t>
            </a:r>
            <a:r>
              <a:rPr lang="de-DE" sz="2000" dirty="0"/>
              <a:t> goldenen Rinnen, daraus das goldene Öl </a:t>
            </a:r>
            <a:r>
              <a:rPr lang="de-DE" sz="2000" dirty="0" smtClean="0"/>
              <a:t>herabfließt?</a:t>
            </a:r>
            <a:r>
              <a:rPr lang="de-DE" sz="2000" dirty="0"/>
              <a:t> </a:t>
            </a:r>
            <a:r>
              <a:rPr lang="de-DE" sz="2000" dirty="0" smtClean="0"/>
              <a:t>Und </a:t>
            </a:r>
            <a:r>
              <a:rPr lang="de-DE" sz="2000" dirty="0"/>
              <a:t>er sprach zu mir: Weißt du nicht, was diese sind? ich aber sprach: Nein, mein Herr. </a:t>
            </a:r>
            <a:r>
              <a:rPr lang="de-DE" sz="2000" dirty="0" smtClean="0"/>
              <a:t>Und </a:t>
            </a:r>
            <a:r>
              <a:rPr lang="de-DE" sz="2000" dirty="0"/>
              <a:t>er sprach: Es sind die </a:t>
            </a:r>
            <a:r>
              <a:rPr lang="de-DE" sz="2000" b="1" dirty="0">
                <a:solidFill>
                  <a:srgbClr val="C00000"/>
                </a:solidFill>
              </a:rPr>
              <a:t>zwei</a:t>
            </a:r>
            <a:r>
              <a:rPr lang="de-DE" sz="2000" dirty="0"/>
              <a:t> Gesalbten, welche stehen bei </a:t>
            </a:r>
            <a:r>
              <a:rPr lang="de-DE" sz="2000" dirty="0" smtClean="0"/>
              <a:t>dem </a:t>
            </a:r>
            <a:r>
              <a:rPr lang="de-DE" sz="2000" dirty="0"/>
              <a:t>Herrscher aller Lande.</a:t>
            </a:r>
            <a:br>
              <a:rPr lang="de-DE" sz="2000" dirty="0"/>
            </a:br>
            <a:endParaRPr lang="de-DE" sz="2000" dirty="0"/>
          </a:p>
        </p:txBody>
      </p:sp>
    </p:spTree>
    <p:extLst>
      <p:ext uri="{BB962C8B-B14F-4D97-AF65-F5344CB8AC3E}">
        <p14:creationId xmlns:p14="http://schemas.microsoft.com/office/powerpoint/2010/main" val="39560188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1</a:t>
            </a:r>
            <a:endParaRPr lang="de-DE" dirty="0"/>
          </a:p>
        </p:txBody>
      </p:sp>
      <p:sp>
        <p:nvSpPr>
          <p:cNvPr id="3" name="Inhaltsplatzhalter 2"/>
          <p:cNvSpPr>
            <a:spLocks noGrp="1"/>
          </p:cNvSpPr>
          <p:nvPr>
            <p:ph idx="1"/>
          </p:nvPr>
        </p:nvSpPr>
        <p:spPr>
          <a:xfrm>
            <a:off x="1154955" y="2531310"/>
            <a:ext cx="8905870" cy="4251158"/>
          </a:xfrm>
        </p:spPr>
        <p:txBody>
          <a:bodyPr>
            <a:normAutofit/>
          </a:bodyPr>
          <a:lstStyle/>
          <a:p>
            <a:pPr marL="0" indent="0">
              <a:buNone/>
            </a:pPr>
            <a:r>
              <a:rPr lang="en-US" dirty="0"/>
              <a:t> </a:t>
            </a:r>
          </a:p>
        </p:txBody>
      </p:sp>
      <p:sp>
        <p:nvSpPr>
          <p:cNvPr id="4" name="Inhaltsplatzhalter 2"/>
          <p:cNvSpPr txBox="1">
            <a:spLocks/>
          </p:cNvSpPr>
          <p:nvPr/>
        </p:nvSpPr>
        <p:spPr>
          <a:xfrm>
            <a:off x="1154954" y="2531310"/>
            <a:ext cx="8825659"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Font typeface="Wingdings 3" charset="2"/>
              <a:buNone/>
            </a:pPr>
            <a:endParaRPr lang="de-DE" dirty="0" smtClean="0"/>
          </a:p>
          <a:p>
            <a:pPr marL="0" indent="0">
              <a:buFont typeface="Wingdings 3" charset="2"/>
              <a:buNone/>
            </a:pPr>
            <a:r>
              <a:rPr lang="en-US" sz="2400" dirty="0" err="1" smtClean="0"/>
              <a:t>Gott</a:t>
            </a:r>
            <a:r>
              <a:rPr lang="en-US" sz="2400" dirty="0" smtClean="0"/>
              <a:t> </a:t>
            </a:r>
            <a:r>
              <a:rPr lang="en-US" sz="2400" dirty="0" err="1" smtClean="0"/>
              <a:t>als</a:t>
            </a:r>
            <a:r>
              <a:rPr lang="en-US" sz="2400" dirty="0" smtClean="0"/>
              <a:t> </a:t>
            </a:r>
            <a:r>
              <a:rPr lang="en-US" sz="2400" dirty="0" err="1" smtClean="0"/>
              <a:t>Ursprung</a:t>
            </a:r>
            <a:r>
              <a:rPr lang="en-US" sz="2400" dirty="0" smtClean="0"/>
              <a:t> von </a:t>
            </a:r>
            <a:r>
              <a:rPr lang="en-US" sz="2400" dirty="0" err="1" smtClean="0"/>
              <a:t>allem</a:t>
            </a:r>
            <a:r>
              <a:rPr lang="en-US" sz="2400" dirty="0" smtClean="0"/>
              <a:t>:</a:t>
            </a:r>
          </a:p>
          <a:p>
            <a:pPr marL="0" indent="0">
              <a:buFont typeface="Wingdings 3" charset="2"/>
              <a:buNone/>
            </a:pPr>
            <a:endParaRPr lang="de-DE" dirty="0" smtClean="0"/>
          </a:p>
          <a:p>
            <a:pPr marL="0" indent="0">
              <a:buNone/>
            </a:pPr>
            <a:r>
              <a:rPr lang="en-US" sz="2400" u="sng" dirty="0" smtClean="0"/>
              <a:t>1. </a:t>
            </a:r>
            <a:r>
              <a:rPr lang="en-US" sz="2400" u="sng" dirty="0" err="1" smtClean="0"/>
              <a:t>Korinther</a:t>
            </a:r>
            <a:r>
              <a:rPr lang="en-US" sz="2400" u="sng" dirty="0" smtClean="0"/>
              <a:t> 8,6 </a:t>
            </a:r>
            <a:r>
              <a:rPr lang="en-US" sz="2400" dirty="0" smtClean="0"/>
              <a:t> </a:t>
            </a:r>
            <a:r>
              <a:rPr lang="de-DE" sz="2400" dirty="0"/>
              <a:t>S</a:t>
            </a:r>
            <a:r>
              <a:rPr lang="de-DE" sz="2400" dirty="0" smtClean="0"/>
              <a:t>o </a:t>
            </a:r>
            <a:r>
              <a:rPr lang="de-DE" sz="2400" dirty="0"/>
              <a:t>haben wir doch nur </a:t>
            </a:r>
            <a:r>
              <a:rPr lang="de-DE" sz="2400" b="1" dirty="0">
                <a:solidFill>
                  <a:srgbClr val="C00000"/>
                </a:solidFill>
              </a:rPr>
              <a:t>einen</a:t>
            </a:r>
            <a:r>
              <a:rPr lang="de-DE" sz="2400" dirty="0"/>
              <a:t> Gott, den Vater, von welchem alle Dinge sind und wir zu ihm; und </a:t>
            </a:r>
            <a:r>
              <a:rPr lang="de-DE" sz="2400" b="1" dirty="0">
                <a:solidFill>
                  <a:srgbClr val="C00000"/>
                </a:solidFill>
              </a:rPr>
              <a:t>einen</a:t>
            </a:r>
            <a:r>
              <a:rPr lang="de-DE" sz="2400" dirty="0"/>
              <a:t> HERRN, Jesus Christus, durch welchen alle Dinge sind und wir durch ihn</a:t>
            </a:r>
            <a:r>
              <a:rPr lang="de-DE" sz="2400" dirty="0" smtClean="0"/>
              <a:t>.</a:t>
            </a:r>
            <a:endParaRPr lang="en-US" sz="2400" dirty="0" smtClean="0"/>
          </a:p>
          <a:p>
            <a:pPr marL="0" indent="0">
              <a:buFont typeface="Wingdings 3" charset="2"/>
              <a:buNone/>
            </a:pPr>
            <a:endParaRPr lang="de-DE" dirty="0"/>
          </a:p>
        </p:txBody>
      </p:sp>
    </p:spTree>
    <p:extLst>
      <p:ext uri="{BB962C8B-B14F-4D97-AF65-F5344CB8AC3E}">
        <p14:creationId xmlns:p14="http://schemas.microsoft.com/office/powerpoint/2010/main" val="8719708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a:t>
            </a:r>
            <a:r>
              <a:rPr lang="de-DE" dirty="0" smtClean="0"/>
              <a:t>1</a:t>
            </a:r>
            <a:endParaRPr lang="de-DE" dirty="0"/>
          </a:p>
        </p:txBody>
      </p:sp>
      <p:sp>
        <p:nvSpPr>
          <p:cNvPr id="3" name="Inhaltsplatzhalter 2"/>
          <p:cNvSpPr>
            <a:spLocks noGrp="1"/>
          </p:cNvSpPr>
          <p:nvPr>
            <p:ph idx="1"/>
          </p:nvPr>
        </p:nvSpPr>
        <p:spPr>
          <a:xfrm>
            <a:off x="1154954" y="2470484"/>
            <a:ext cx="8825659" cy="4315327"/>
          </a:xfrm>
        </p:spPr>
        <p:txBody>
          <a:bodyPr>
            <a:normAutofit lnSpcReduction="10000"/>
          </a:bodyPr>
          <a:lstStyle/>
          <a:p>
            <a:pPr marL="0" indent="0">
              <a:buNone/>
            </a:pPr>
            <a:r>
              <a:rPr lang="en-US" sz="2000" b="1" u="sng" dirty="0" err="1" smtClean="0">
                <a:hlinkClick r:id="rId2"/>
              </a:rPr>
              <a:t>Deuteronomium</a:t>
            </a:r>
            <a:r>
              <a:rPr lang="en-US" sz="2000" b="1" u="sng" dirty="0" smtClean="0">
                <a:hlinkClick r:id="rId2"/>
              </a:rPr>
              <a:t> </a:t>
            </a:r>
            <a:r>
              <a:rPr lang="en-US" sz="2000" b="1" u="sng" dirty="0">
                <a:hlinkClick r:id="rId2"/>
              </a:rPr>
              <a:t>6:4</a:t>
            </a:r>
            <a:endParaRPr lang="en-US" sz="2000" b="1" dirty="0"/>
          </a:p>
          <a:p>
            <a:pPr marL="0" indent="0">
              <a:buNone/>
            </a:pPr>
            <a:r>
              <a:rPr lang="de-DE" sz="2000" dirty="0"/>
              <a:t>Höre, Israel! Jahwe, unser Gott, Jahwe ist nur </a:t>
            </a:r>
            <a:r>
              <a:rPr lang="de-DE" sz="2000" b="1" dirty="0">
                <a:solidFill>
                  <a:srgbClr val="C00000"/>
                </a:solidFill>
              </a:rPr>
              <a:t>einer</a:t>
            </a:r>
            <a:r>
              <a:rPr lang="de-DE" sz="2000" dirty="0"/>
              <a:t>! </a:t>
            </a:r>
            <a:endParaRPr lang="en-US" sz="2000" dirty="0" smtClean="0"/>
          </a:p>
          <a:p>
            <a:pPr marL="0" indent="0">
              <a:buNone/>
            </a:pPr>
            <a:endParaRPr lang="en-US" sz="2000" dirty="0" smtClean="0"/>
          </a:p>
          <a:p>
            <a:pPr marL="0" indent="0">
              <a:buNone/>
            </a:pPr>
            <a:r>
              <a:rPr lang="en-US" sz="2000" b="1" dirty="0">
                <a:hlinkClick r:id="rId3"/>
              </a:rPr>
              <a:t>Genesis 1:9</a:t>
            </a:r>
            <a:endParaRPr lang="en-US" sz="2000" b="1" dirty="0"/>
          </a:p>
          <a:p>
            <a:pPr marL="0" indent="0">
              <a:buNone/>
            </a:pPr>
            <a:r>
              <a:rPr lang="de-DE" sz="2000" dirty="0"/>
              <a:t>Und Gott sprach: Es soll sich das Wasser unterhalb des Himmels an </a:t>
            </a:r>
            <a:r>
              <a:rPr lang="de-DE" sz="2000" b="1" dirty="0">
                <a:solidFill>
                  <a:srgbClr val="C00000"/>
                </a:solidFill>
              </a:rPr>
              <a:t>einen</a:t>
            </a:r>
            <a:r>
              <a:rPr lang="de-DE" sz="2000" dirty="0"/>
              <a:t> Ort sammeln, und es werde das Trockene sichtbar! Und es geschah so. </a:t>
            </a:r>
            <a:endParaRPr lang="de-DE" sz="2000" dirty="0" smtClean="0"/>
          </a:p>
          <a:p>
            <a:pPr marL="0" indent="0">
              <a:buNone/>
            </a:pPr>
            <a:endParaRPr lang="en-US" sz="2000" dirty="0" smtClean="0"/>
          </a:p>
          <a:p>
            <a:pPr marL="0" indent="0">
              <a:buNone/>
            </a:pPr>
            <a:r>
              <a:rPr lang="en-US" sz="2000" b="1" dirty="0">
                <a:hlinkClick r:id="rId4"/>
              </a:rPr>
              <a:t>Genesis </a:t>
            </a:r>
            <a:r>
              <a:rPr lang="en-US" sz="2000" b="1" dirty="0" smtClean="0">
                <a:hlinkClick r:id="rId4"/>
              </a:rPr>
              <a:t>2:24</a:t>
            </a:r>
            <a:endParaRPr lang="en-US" sz="2000" b="1" dirty="0"/>
          </a:p>
          <a:p>
            <a:pPr marL="0" indent="0">
              <a:buNone/>
            </a:pPr>
            <a:r>
              <a:rPr lang="de-DE" sz="2000" dirty="0"/>
              <a:t>Darum wird ein Mann seinen Vater und seine Mutter verlassen und seiner Frau anhängen, und sie werden zu </a:t>
            </a:r>
            <a:r>
              <a:rPr lang="de-DE" sz="2000" b="1" dirty="0">
                <a:solidFill>
                  <a:srgbClr val="C00000"/>
                </a:solidFill>
              </a:rPr>
              <a:t>einem</a:t>
            </a:r>
            <a:r>
              <a:rPr lang="de-DE" sz="2000" dirty="0"/>
              <a:t> Fleisch werden</a:t>
            </a:r>
            <a:r>
              <a:rPr lang="de-DE" sz="2000" dirty="0" smtClean="0"/>
              <a:t>.</a:t>
            </a:r>
            <a:endParaRPr lang="en-US" sz="20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78449658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a:t>
            </a:r>
            <a:r>
              <a:rPr lang="de-DE" dirty="0" smtClean="0"/>
              <a:t>1</a:t>
            </a:r>
            <a:endParaRPr lang="de-DE" dirty="0"/>
          </a:p>
        </p:txBody>
      </p:sp>
      <p:sp>
        <p:nvSpPr>
          <p:cNvPr id="3" name="Inhaltsplatzhalter 2"/>
          <p:cNvSpPr>
            <a:spLocks noGrp="1"/>
          </p:cNvSpPr>
          <p:nvPr>
            <p:ph idx="1"/>
          </p:nvPr>
        </p:nvSpPr>
        <p:spPr>
          <a:xfrm>
            <a:off x="1154954" y="2470484"/>
            <a:ext cx="8825659" cy="3477126"/>
          </a:xfrm>
        </p:spPr>
        <p:txBody>
          <a:bodyPr>
            <a:normAutofit/>
          </a:bodyPr>
          <a:lstStyle/>
          <a:p>
            <a:pPr marL="0" indent="0">
              <a:buNone/>
            </a:pPr>
            <a:r>
              <a:rPr lang="en-US" dirty="0"/>
              <a:t> </a:t>
            </a:r>
            <a:endParaRPr lang="de-DE" dirty="0"/>
          </a:p>
          <a:p>
            <a:pPr marL="0" indent="0">
              <a:buNone/>
            </a:pPr>
            <a:r>
              <a:rPr lang="en-US" sz="2400" u="sng" dirty="0" err="1" smtClean="0"/>
              <a:t>Epheser</a:t>
            </a:r>
            <a:r>
              <a:rPr lang="en-US" sz="2400" u="sng" dirty="0" smtClean="0"/>
              <a:t> 4, 4-6 </a:t>
            </a:r>
            <a:r>
              <a:rPr lang="en-US" sz="2400" dirty="0" smtClean="0"/>
              <a:t> </a:t>
            </a:r>
          </a:p>
          <a:p>
            <a:pPr marL="0" indent="0">
              <a:buNone/>
            </a:pPr>
            <a:r>
              <a:rPr lang="de-DE" sz="2400" b="1" dirty="0">
                <a:solidFill>
                  <a:srgbClr val="C00000"/>
                </a:solidFill>
              </a:rPr>
              <a:t>Ein</a:t>
            </a:r>
            <a:r>
              <a:rPr lang="de-DE" sz="2400" dirty="0"/>
              <a:t> Leib und </a:t>
            </a:r>
            <a:r>
              <a:rPr lang="de-DE" sz="2400" b="1" dirty="0">
                <a:solidFill>
                  <a:srgbClr val="C00000"/>
                </a:solidFill>
              </a:rPr>
              <a:t>ein</a:t>
            </a:r>
            <a:r>
              <a:rPr lang="de-DE" sz="2400" dirty="0"/>
              <a:t> Geist, wie ihr auch berufen worden seid in einer Hoffnung eurer Berufung! </a:t>
            </a:r>
          </a:p>
          <a:p>
            <a:pPr marL="0" indent="0">
              <a:buNone/>
            </a:pPr>
            <a:r>
              <a:rPr lang="de-DE" sz="2400" b="1" dirty="0" smtClean="0">
                <a:solidFill>
                  <a:srgbClr val="C00000"/>
                </a:solidFill>
              </a:rPr>
              <a:t>Ein</a:t>
            </a:r>
            <a:r>
              <a:rPr lang="de-DE" sz="2400" dirty="0" smtClean="0"/>
              <a:t> </a:t>
            </a:r>
            <a:r>
              <a:rPr lang="de-DE" sz="2400" dirty="0"/>
              <a:t>Herr, </a:t>
            </a:r>
            <a:r>
              <a:rPr lang="de-DE" sz="2400" b="1" dirty="0">
                <a:solidFill>
                  <a:srgbClr val="C00000"/>
                </a:solidFill>
              </a:rPr>
              <a:t>ein</a:t>
            </a:r>
            <a:r>
              <a:rPr lang="de-DE" sz="2400" dirty="0"/>
              <a:t> Glaube, </a:t>
            </a:r>
            <a:r>
              <a:rPr lang="de-DE" sz="2400" b="1" dirty="0">
                <a:solidFill>
                  <a:srgbClr val="C00000"/>
                </a:solidFill>
              </a:rPr>
              <a:t>eine</a:t>
            </a:r>
            <a:r>
              <a:rPr lang="de-DE" sz="2400" dirty="0"/>
              <a:t> Taufe, </a:t>
            </a:r>
          </a:p>
          <a:p>
            <a:pPr marL="0" indent="0">
              <a:buNone/>
            </a:pPr>
            <a:r>
              <a:rPr lang="de-DE" sz="2400" b="1" dirty="0" smtClean="0">
                <a:solidFill>
                  <a:srgbClr val="C00000"/>
                </a:solidFill>
              </a:rPr>
              <a:t>ein</a:t>
            </a:r>
            <a:r>
              <a:rPr lang="de-DE" sz="2400" dirty="0" smtClean="0"/>
              <a:t> </a:t>
            </a:r>
            <a:r>
              <a:rPr lang="de-DE" sz="2400" dirty="0"/>
              <a:t>Gott und Vater aller, der über allen und durch alle und in </a:t>
            </a:r>
            <a:r>
              <a:rPr lang="de-DE" sz="2400" dirty="0" smtClean="0"/>
              <a:t>allen</a:t>
            </a:r>
            <a:r>
              <a:rPr lang="de-DE" sz="2400" dirty="0"/>
              <a:t> ist.</a:t>
            </a:r>
          </a:p>
          <a:p>
            <a:pPr marL="0" indent="0">
              <a:buNone/>
            </a:pPr>
            <a:endParaRPr lang="en-US" sz="2400" dirty="0"/>
          </a:p>
          <a:p>
            <a:pPr marL="0" indent="0">
              <a:buNone/>
            </a:pPr>
            <a:endParaRPr lang="de-DE" dirty="0"/>
          </a:p>
        </p:txBody>
      </p:sp>
    </p:spTree>
    <p:extLst>
      <p:ext uri="{BB962C8B-B14F-4D97-AF65-F5344CB8AC3E}">
        <p14:creationId xmlns:p14="http://schemas.microsoft.com/office/powerpoint/2010/main" val="374401031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1</a:t>
            </a:r>
            <a:endParaRPr lang="de-DE" dirty="0"/>
          </a:p>
        </p:txBody>
      </p:sp>
      <p:sp>
        <p:nvSpPr>
          <p:cNvPr id="3" name="Inhaltsplatzhalter 2"/>
          <p:cNvSpPr>
            <a:spLocks noGrp="1"/>
          </p:cNvSpPr>
          <p:nvPr>
            <p:ph idx="1"/>
          </p:nvPr>
        </p:nvSpPr>
        <p:spPr>
          <a:xfrm>
            <a:off x="1154954" y="2494547"/>
            <a:ext cx="8825659" cy="4283241"/>
          </a:xfrm>
        </p:spPr>
        <p:txBody>
          <a:bodyPr>
            <a:normAutofit/>
          </a:bodyPr>
          <a:lstStyle/>
          <a:p>
            <a:pPr marL="0" indent="0">
              <a:buNone/>
            </a:pPr>
            <a:r>
              <a:rPr lang="en-US" dirty="0"/>
              <a:t> </a:t>
            </a:r>
            <a:endParaRPr lang="de-DE" dirty="0"/>
          </a:p>
          <a:p>
            <a:pPr marL="0" indent="0">
              <a:buNone/>
            </a:pPr>
            <a:r>
              <a:rPr lang="en-US" sz="2000" u="sng" dirty="0" smtClean="0"/>
              <a:t>1 Timotheus 2, 5</a:t>
            </a:r>
            <a:r>
              <a:rPr lang="en-US" sz="2000" b="1" baseline="30000" dirty="0"/>
              <a:t> </a:t>
            </a:r>
            <a:r>
              <a:rPr lang="en-US" sz="2000" dirty="0" smtClean="0"/>
              <a:t> </a:t>
            </a:r>
            <a:r>
              <a:rPr lang="de-DE" sz="2000" dirty="0" smtClean="0"/>
              <a:t>Denn </a:t>
            </a:r>
            <a:r>
              <a:rPr lang="de-DE" sz="2000" b="1" dirty="0">
                <a:solidFill>
                  <a:srgbClr val="C00000"/>
                </a:solidFill>
              </a:rPr>
              <a:t>einer </a:t>
            </a:r>
            <a:r>
              <a:rPr lang="de-DE" sz="2000" dirty="0"/>
              <a:t>ist Gott, und </a:t>
            </a:r>
            <a:r>
              <a:rPr lang="de-DE" sz="2000" b="1" dirty="0">
                <a:solidFill>
                  <a:srgbClr val="C00000"/>
                </a:solidFill>
              </a:rPr>
              <a:t>einer </a:t>
            </a:r>
            <a:r>
              <a:rPr lang="de-DE" sz="2000" dirty="0"/>
              <a:t>ist Mittler zwischen Gott und Menschen, der Mensch Christus </a:t>
            </a:r>
            <a:r>
              <a:rPr lang="de-DE" sz="2000" dirty="0" smtClean="0"/>
              <a:t>Jesus.</a:t>
            </a:r>
            <a:endParaRPr lang="en-US" sz="2000" dirty="0" smtClean="0"/>
          </a:p>
          <a:p>
            <a:pPr marL="0" indent="0">
              <a:buNone/>
            </a:pPr>
            <a:r>
              <a:rPr lang="en-US" sz="2000" u="sng" dirty="0" err="1" smtClean="0"/>
              <a:t>Galater</a:t>
            </a:r>
            <a:r>
              <a:rPr lang="en-US" sz="2000" u="sng" dirty="0" smtClean="0"/>
              <a:t> 3, 20</a:t>
            </a:r>
            <a:r>
              <a:rPr lang="en-US" sz="2000" dirty="0" smtClean="0"/>
              <a:t> </a:t>
            </a:r>
            <a:r>
              <a:rPr lang="de-DE" sz="2000" b="1" dirty="0" smtClean="0">
                <a:solidFill>
                  <a:srgbClr val="C00000"/>
                </a:solidFill>
              </a:rPr>
              <a:t>Ein</a:t>
            </a:r>
            <a:r>
              <a:rPr lang="de-DE" sz="2000" i="1" dirty="0"/>
              <a:t> </a:t>
            </a:r>
            <a:r>
              <a:rPr lang="de-DE" sz="2000" dirty="0" smtClean="0"/>
              <a:t>Mittler </a:t>
            </a:r>
            <a:r>
              <a:rPr lang="de-DE" sz="2000" dirty="0"/>
              <a:t>aber ist nicht Mittler von </a:t>
            </a:r>
            <a:r>
              <a:rPr lang="de-DE" sz="2000" b="1" dirty="0">
                <a:solidFill>
                  <a:srgbClr val="C00000"/>
                </a:solidFill>
              </a:rPr>
              <a:t>einem</a:t>
            </a:r>
            <a:r>
              <a:rPr lang="de-DE" sz="2000" dirty="0"/>
              <a:t>; Gott aber ist nur </a:t>
            </a:r>
            <a:r>
              <a:rPr lang="de-DE" sz="2000" b="1" dirty="0">
                <a:solidFill>
                  <a:srgbClr val="C00000"/>
                </a:solidFill>
              </a:rPr>
              <a:t>einer</a:t>
            </a:r>
            <a:r>
              <a:rPr lang="de-DE" sz="2000" dirty="0" smtClean="0"/>
              <a:t>.</a:t>
            </a:r>
          </a:p>
          <a:p>
            <a:pPr marL="0" indent="0">
              <a:buNone/>
            </a:pPr>
            <a:r>
              <a:rPr lang="en-US" sz="2000" u="sng" dirty="0" err="1" smtClean="0"/>
              <a:t>Hebräer</a:t>
            </a:r>
            <a:r>
              <a:rPr lang="en-US" sz="2000" u="sng" dirty="0" smtClean="0"/>
              <a:t> 10, 12-14</a:t>
            </a:r>
            <a:r>
              <a:rPr lang="en-US" sz="2000" dirty="0" smtClean="0"/>
              <a:t> </a:t>
            </a:r>
            <a:r>
              <a:rPr lang="de-DE" sz="2000" dirty="0"/>
              <a:t>Dieser aber hat </a:t>
            </a:r>
            <a:r>
              <a:rPr lang="de-DE" sz="2000" b="1" dirty="0">
                <a:solidFill>
                  <a:srgbClr val="C00000"/>
                </a:solidFill>
              </a:rPr>
              <a:t>ein</a:t>
            </a:r>
            <a:r>
              <a:rPr lang="de-DE" sz="2000" dirty="0"/>
              <a:t> Schlachtopfer für Sünden dargebracht und sich für immer gesetzt zur Rechten Gottes. </a:t>
            </a:r>
            <a:endParaRPr lang="de-DE" sz="2000" dirty="0" smtClean="0"/>
          </a:p>
          <a:p>
            <a:pPr marL="0" indent="0">
              <a:buNone/>
            </a:pPr>
            <a:r>
              <a:rPr lang="de-DE" sz="2000" dirty="0" smtClean="0"/>
              <a:t>Fortan </a:t>
            </a:r>
            <a:r>
              <a:rPr lang="de-DE" sz="2000" dirty="0"/>
              <a:t>wartet er, bis seine Feinde hingelegt sind als Schemel seiner Füße. </a:t>
            </a:r>
          </a:p>
          <a:p>
            <a:pPr marL="0" indent="0">
              <a:buNone/>
            </a:pPr>
            <a:r>
              <a:rPr lang="de-DE" sz="2000" dirty="0" smtClean="0"/>
              <a:t>Denn </a:t>
            </a:r>
            <a:r>
              <a:rPr lang="de-DE" sz="2000" dirty="0"/>
              <a:t>mit </a:t>
            </a:r>
            <a:r>
              <a:rPr lang="de-DE" sz="2000" b="1" dirty="0">
                <a:solidFill>
                  <a:srgbClr val="C00000"/>
                </a:solidFill>
              </a:rPr>
              <a:t>einem </a:t>
            </a:r>
            <a:r>
              <a:rPr lang="de-DE" sz="2000" dirty="0"/>
              <a:t>Opfer hat er die, die geheiligt werden, für immer vollkommen gemacht</a:t>
            </a:r>
            <a:r>
              <a:rPr lang="de-DE" sz="2000" dirty="0" smtClean="0"/>
              <a:t>.</a:t>
            </a:r>
            <a:endParaRPr lang="de-DE" sz="2000" dirty="0"/>
          </a:p>
        </p:txBody>
      </p:sp>
    </p:spTree>
    <p:extLst>
      <p:ext uri="{BB962C8B-B14F-4D97-AF65-F5344CB8AC3E}">
        <p14:creationId xmlns:p14="http://schemas.microsoft.com/office/powerpoint/2010/main" val="12313852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a:t>
            </a:r>
            <a:r>
              <a:rPr lang="de-DE" dirty="0" smtClean="0"/>
              <a:t>1</a:t>
            </a:r>
            <a:endParaRPr lang="de-DE" dirty="0"/>
          </a:p>
        </p:txBody>
      </p:sp>
      <p:sp>
        <p:nvSpPr>
          <p:cNvPr id="3" name="Inhaltsplatzhalter 2"/>
          <p:cNvSpPr>
            <a:spLocks noGrp="1"/>
          </p:cNvSpPr>
          <p:nvPr>
            <p:ph idx="1"/>
          </p:nvPr>
        </p:nvSpPr>
        <p:spPr>
          <a:xfrm>
            <a:off x="1154954" y="2598821"/>
            <a:ext cx="8825659" cy="3809999"/>
          </a:xfrm>
        </p:spPr>
        <p:txBody>
          <a:bodyPr>
            <a:normAutofit/>
          </a:bodyPr>
          <a:lstStyle/>
          <a:p>
            <a:pPr marL="0" indent="0">
              <a:buNone/>
            </a:pPr>
            <a:r>
              <a:rPr lang="en-US" sz="2000" u="sng" dirty="0" err="1" smtClean="0"/>
              <a:t>Matthäus</a:t>
            </a:r>
            <a:r>
              <a:rPr lang="en-US" sz="2000" u="sng" dirty="0" smtClean="0"/>
              <a:t> </a:t>
            </a:r>
            <a:r>
              <a:rPr lang="en-US" sz="2000" u="sng" dirty="0"/>
              <a:t>23, </a:t>
            </a:r>
            <a:r>
              <a:rPr lang="en-US" sz="2000" u="sng" dirty="0" smtClean="0"/>
              <a:t>8-11</a:t>
            </a:r>
            <a:endParaRPr lang="en-US" sz="2000" dirty="0" smtClean="0"/>
          </a:p>
          <a:p>
            <a:pPr marL="0" indent="0">
              <a:buNone/>
            </a:pPr>
            <a:r>
              <a:rPr lang="de-DE" sz="2000" dirty="0"/>
              <a:t>Ihr aber, lasst ihr euch nicht Rabbi nennen! Denn </a:t>
            </a:r>
            <a:r>
              <a:rPr lang="de-DE" sz="2000" b="1" dirty="0">
                <a:solidFill>
                  <a:srgbClr val="C00000"/>
                </a:solidFill>
              </a:rPr>
              <a:t>einer</a:t>
            </a:r>
            <a:r>
              <a:rPr lang="de-DE" sz="2000" dirty="0"/>
              <a:t> ist euer Lehrer, ihr alle aber seid Brüder. </a:t>
            </a:r>
          </a:p>
          <a:p>
            <a:pPr marL="0" indent="0">
              <a:buNone/>
            </a:pPr>
            <a:r>
              <a:rPr lang="de-DE" sz="2000" dirty="0" smtClean="0"/>
              <a:t>Ihr </a:t>
            </a:r>
            <a:r>
              <a:rPr lang="de-DE" sz="2000" dirty="0"/>
              <a:t>sollt auch nicht jemanden auf der Erde euren Vater nennen; denn </a:t>
            </a:r>
            <a:r>
              <a:rPr lang="de-DE" sz="2000" b="1" dirty="0">
                <a:solidFill>
                  <a:srgbClr val="C00000"/>
                </a:solidFill>
              </a:rPr>
              <a:t>einer</a:t>
            </a:r>
            <a:r>
              <a:rPr lang="de-DE" sz="2000" dirty="0"/>
              <a:t> ist euer Vater, nämlich der im </a:t>
            </a:r>
            <a:r>
              <a:rPr lang="de-DE" sz="2000" dirty="0" smtClean="0"/>
              <a:t>Himmel.</a:t>
            </a:r>
            <a:r>
              <a:rPr lang="de-DE" sz="2000" dirty="0"/>
              <a:t> </a:t>
            </a:r>
          </a:p>
          <a:p>
            <a:pPr marL="0" indent="0">
              <a:buNone/>
            </a:pPr>
            <a:r>
              <a:rPr lang="de-DE" sz="2000" dirty="0" smtClean="0"/>
              <a:t>Lasst </a:t>
            </a:r>
            <a:r>
              <a:rPr lang="de-DE" sz="2000" dirty="0"/>
              <a:t>euch auch nicht Meister nennen; denn </a:t>
            </a:r>
            <a:r>
              <a:rPr lang="de-DE" sz="2000" b="1" dirty="0">
                <a:solidFill>
                  <a:srgbClr val="C00000"/>
                </a:solidFill>
              </a:rPr>
              <a:t>einer</a:t>
            </a:r>
            <a:r>
              <a:rPr lang="de-DE" sz="2000" dirty="0"/>
              <a:t> ist euer Meister, der Christus. </a:t>
            </a:r>
          </a:p>
          <a:p>
            <a:pPr marL="0" indent="0">
              <a:buNone/>
            </a:pPr>
            <a:r>
              <a:rPr lang="de-DE" sz="2000" dirty="0" smtClean="0"/>
              <a:t>Der Größte</a:t>
            </a:r>
            <a:r>
              <a:rPr lang="de-DE" sz="2000" dirty="0"/>
              <a:t> aber unter euch </a:t>
            </a:r>
            <a:r>
              <a:rPr lang="de-DE" sz="2000" dirty="0" smtClean="0"/>
              <a:t>soll</a:t>
            </a:r>
            <a:r>
              <a:rPr lang="de-DE" sz="2000" dirty="0"/>
              <a:t> euer Diener sein. </a:t>
            </a:r>
          </a:p>
        </p:txBody>
      </p:sp>
    </p:spTree>
    <p:extLst>
      <p:ext uri="{BB962C8B-B14F-4D97-AF65-F5344CB8AC3E}">
        <p14:creationId xmlns:p14="http://schemas.microsoft.com/office/powerpoint/2010/main" val="124080844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a:t>
            </a:r>
            <a:r>
              <a:rPr lang="de-DE" dirty="0" smtClean="0"/>
              <a:t>1 in Johannes 10</a:t>
            </a:r>
            <a:endParaRPr lang="de-DE" dirty="0"/>
          </a:p>
        </p:txBody>
      </p:sp>
      <p:sp>
        <p:nvSpPr>
          <p:cNvPr id="3" name="Inhaltsplatzhalter 2"/>
          <p:cNvSpPr>
            <a:spLocks noGrp="1"/>
          </p:cNvSpPr>
          <p:nvPr>
            <p:ph idx="1"/>
          </p:nvPr>
        </p:nvSpPr>
        <p:spPr/>
        <p:txBody>
          <a:bodyPr>
            <a:normAutofit/>
          </a:bodyPr>
          <a:lstStyle/>
          <a:p>
            <a:pPr marL="0" indent="0">
              <a:buNone/>
            </a:pPr>
            <a:r>
              <a:rPr lang="en-US" sz="2000" u="sng" dirty="0" smtClean="0"/>
              <a:t>Johannes 10, 16  </a:t>
            </a:r>
          </a:p>
          <a:p>
            <a:pPr marL="0" indent="0">
              <a:buNone/>
            </a:pPr>
            <a:r>
              <a:rPr lang="de-DE" sz="2000" dirty="0"/>
              <a:t>Und ich habe noch andere Schafe, die sind nicht aus diesem Stalle; und dieselben </a:t>
            </a:r>
            <a:r>
              <a:rPr lang="de-DE" sz="2000" dirty="0" err="1"/>
              <a:t>muß</a:t>
            </a:r>
            <a:r>
              <a:rPr lang="de-DE" sz="2000" dirty="0"/>
              <a:t> ich herführen, und sie werden meine Stimme hören, und wird </a:t>
            </a:r>
            <a:r>
              <a:rPr lang="de-DE" sz="2000" b="1" dirty="0">
                <a:solidFill>
                  <a:srgbClr val="C00000"/>
                </a:solidFill>
              </a:rPr>
              <a:t>eine</a:t>
            </a:r>
            <a:r>
              <a:rPr lang="de-DE" sz="2000" dirty="0"/>
              <a:t> Herde und </a:t>
            </a:r>
            <a:r>
              <a:rPr lang="de-DE" sz="2000" b="1" dirty="0">
                <a:solidFill>
                  <a:srgbClr val="C00000"/>
                </a:solidFill>
              </a:rPr>
              <a:t>ein</a:t>
            </a:r>
            <a:r>
              <a:rPr lang="de-DE" sz="2000" dirty="0"/>
              <a:t> Hirte werden</a:t>
            </a:r>
            <a:r>
              <a:rPr lang="de-DE" sz="2000" dirty="0" smtClean="0"/>
              <a:t>.</a:t>
            </a:r>
            <a:endParaRPr lang="en-US" sz="2000" b="1" dirty="0"/>
          </a:p>
          <a:p>
            <a:pPr marL="0" indent="0">
              <a:buNone/>
            </a:pPr>
            <a:r>
              <a:rPr lang="en-US" sz="2000" u="sng" dirty="0" smtClean="0"/>
              <a:t>Johannes 10, 30 </a:t>
            </a:r>
          </a:p>
          <a:p>
            <a:pPr marL="0" indent="0">
              <a:buNone/>
            </a:pPr>
            <a:r>
              <a:rPr lang="de-DE" sz="2000" dirty="0"/>
              <a:t>Ich und der Vater sind </a:t>
            </a:r>
            <a:r>
              <a:rPr lang="de-DE" sz="2000" b="1" dirty="0">
                <a:solidFill>
                  <a:srgbClr val="C00000"/>
                </a:solidFill>
              </a:rPr>
              <a:t>eins</a:t>
            </a:r>
            <a:r>
              <a:rPr lang="de-DE" sz="2000" dirty="0"/>
              <a:t>.</a:t>
            </a:r>
            <a:r>
              <a:rPr lang="en-US" sz="2000" dirty="0" smtClean="0"/>
              <a:t> </a:t>
            </a:r>
            <a:endParaRPr lang="de-DE" sz="2000" dirty="0"/>
          </a:p>
        </p:txBody>
      </p:sp>
    </p:spTree>
    <p:extLst>
      <p:ext uri="{BB962C8B-B14F-4D97-AF65-F5344CB8AC3E}">
        <p14:creationId xmlns:p14="http://schemas.microsoft.com/office/powerpoint/2010/main" val="33420647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Zahl </a:t>
            </a:r>
            <a:r>
              <a:rPr lang="de-DE" dirty="0" smtClean="0"/>
              <a:t>1 in Johannes 17</a:t>
            </a:r>
            <a:endParaRPr lang="de-DE" dirty="0"/>
          </a:p>
        </p:txBody>
      </p:sp>
      <p:sp>
        <p:nvSpPr>
          <p:cNvPr id="3" name="Inhaltsplatzhalter 2"/>
          <p:cNvSpPr>
            <a:spLocks noGrp="1"/>
          </p:cNvSpPr>
          <p:nvPr>
            <p:ph idx="1"/>
          </p:nvPr>
        </p:nvSpPr>
        <p:spPr>
          <a:xfrm>
            <a:off x="1154954" y="2117558"/>
            <a:ext cx="8825659" cy="4740441"/>
          </a:xfrm>
        </p:spPr>
        <p:txBody>
          <a:bodyPr>
            <a:noAutofit/>
          </a:bodyPr>
          <a:lstStyle/>
          <a:p>
            <a:pPr marL="0" indent="0">
              <a:buNone/>
            </a:pPr>
            <a:r>
              <a:rPr lang="en-US" b="1" dirty="0" smtClean="0">
                <a:hlinkClick r:id="rId2"/>
              </a:rPr>
              <a:t>Johannes </a:t>
            </a:r>
            <a:r>
              <a:rPr lang="en-US" b="1" dirty="0">
                <a:hlinkClick r:id="rId2"/>
              </a:rPr>
              <a:t>17:11</a:t>
            </a:r>
            <a:endParaRPr lang="en-US" b="1" dirty="0"/>
          </a:p>
          <a:p>
            <a:pPr marL="0" indent="0">
              <a:buNone/>
            </a:pPr>
            <a:r>
              <a:rPr lang="de-DE" dirty="0"/>
              <a:t>Und ich bin nicht mehr in der Welt; sie aber sind in der Welt, und ich komme zu dir. Heiliger Vater, erhalte sie in deinem Namen, die du mir gegeben hast, </a:t>
            </a:r>
            <a:r>
              <a:rPr lang="de-DE" dirty="0" smtClean="0"/>
              <a:t>dass </a:t>
            </a:r>
            <a:r>
              <a:rPr lang="de-DE" dirty="0"/>
              <a:t>sie </a:t>
            </a:r>
            <a:r>
              <a:rPr lang="de-DE" b="1" dirty="0">
                <a:solidFill>
                  <a:srgbClr val="C00000"/>
                </a:solidFill>
              </a:rPr>
              <a:t>eins</a:t>
            </a:r>
            <a:r>
              <a:rPr lang="de-DE" dirty="0"/>
              <a:t> seien gleichwie wir</a:t>
            </a:r>
            <a:r>
              <a:rPr lang="de-DE" dirty="0" smtClean="0"/>
              <a:t>.</a:t>
            </a:r>
          </a:p>
          <a:p>
            <a:pPr marL="0" indent="0">
              <a:buNone/>
            </a:pPr>
            <a:r>
              <a:rPr lang="en-US" b="1" dirty="0" smtClean="0">
                <a:hlinkClick r:id="rId3"/>
              </a:rPr>
              <a:t>Johannes </a:t>
            </a:r>
            <a:r>
              <a:rPr lang="en-US" b="1" dirty="0">
                <a:hlinkClick r:id="rId3"/>
              </a:rPr>
              <a:t>17:21</a:t>
            </a:r>
            <a:endParaRPr lang="en-US" b="1" dirty="0"/>
          </a:p>
          <a:p>
            <a:pPr marL="0" indent="0">
              <a:buNone/>
            </a:pPr>
            <a:r>
              <a:rPr lang="de-DE" dirty="0" smtClean="0"/>
              <a:t>Auf dass </a:t>
            </a:r>
            <a:r>
              <a:rPr lang="de-DE" dirty="0"/>
              <a:t>sie alle </a:t>
            </a:r>
            <a:r>
              <a:rPr lang="de-DE" b="1" dirty="0">
                <a:solidFill>
                  <a:srgbClr val="C00000"/>
                </a:solidFill>
              </a:rPr>
              <a:t>eins</a:t>
            </a:r>
            <a:r>
              <a:rPr lang="de-DE" dirty="0"/>
              <a:t> seien, gleichwie du, Vater, in mir und ich in dir; </a:t>
            </a:r>
            <a:r>
              <a:rPr lang="de-DE" dirty="0" smtClean="0"/>
              <a:t>dass </a:t>
            </a:r>
            <a:r>
              <a:rPr lang="de-DE" dirty="0"/>
              <a:t>auch sie in uns </a:t>
            </a:r>
            <a:r>
              <a:rPr lang="de-DE" b="1" dirty="0">
                <a:solidFill>
                  <a:srgbClr val="C00000"/>
                </a:solidFill>
              </a:rPr>
              <a:t>eins</a:t>
            </a:r>
            <a:r>
              <a:rPr lang="de-DE" dirty="0"/>
              <a:t> seien, auf </a:t>
            </a:r>
            <a:r>
              <a:rPr lang="de-DE" dirty="0" err="1"/>
              <a:t>daß</a:t>
            </a:r>
            <a:r>
              <a:rPr lang="de-DE" dirty="0"/>
              <a:t> die Welt glaube, du habest mich gesandt</a:t>
            </a:r>
            <a:r>
              <a:rPr lang="de-DE" dirty="0" smtClean="0"/>
              <a:t>.</a:t>
            </a:r>
          </a:p>
          <a:p>
            <a:pPr marL="0" indent="0">
              <a:buNone/>
            </a:pPr>
            <a:r>
              <a:rPr lang="en-US" b="1" dirty="0" smtClean="0">
                <a:hlinkClick r:id="rId4"/>
              </a:rPr>
              <a:t>Johannes </a:t>
            </a:r>
            <a:r>
              <a:rPr lang="en-US" b="1" dirty="0">
                <a:hlinkClick r:id="rId4"/>
              </a:rPr>
              <a:t>17:22</a:t>
            </a:r>
            <a:endParaRPr lang="en-US" b="1" dirty="0"/>
          </a:p>
          <a:p>
            <a:pPr marL="0" indent="0">
              <a:buNone/>
            </a:pPr>
            <a:r>
              <a:rPr lang="de-DE" dirty="0"/>
              <a:t>Und ich habe ihnen gegeben die Herrlichkeit, die du mir gegeben hast, </a:t>
            </a:r>
            <a:r>
              <a:rPr lang="de-DE" dirty="0" smtClean="0"/>
              <a:t>dass </a:t>
            </a:r>
            <a:r>
              <a:rPr lang="de-DE" dirty="0"/>
              <a:t>sie </a:t>
            </a:r>
            <a:r>
              <a:rPr lang="de-DE" b="1" dirty="0">
                <a:solidFill>
                  <a:srgbClr val="C00000"/>
                </a:solidFill>
              </a:rPr>
              <a:t>eins</a:t>
            </a:r>
            <a:r>
              <a:rPr lang="de-DE" dirty="0"/>
              <a:t> seien, gleichwie wir </a:t>
            </a:r>
            <a:r>
              <a:rPr lang="de-DE" b="1" dirty="0">
                <a:solidFill>
                  <a:srgbClr val="C00000"/>
                </a:solidFill>
              </a:rPr>
              <a:t>eins</a:t>
            </a:r>
            <a:r>
              <a:rPr lang="de-DE" dirty="0"/>
              <a:t> sind, </a:t>
            </a:r>
            <a:endParaRPr lang="en-US" dirty="0"/>
          </a:p>
          <a:p>
            <a:pPr marL="0" indent="0">
              <a:buNone/>
            </a:pPr>
            <a:r>
              <a:rPr lang="en-US" b="1" dirty="0" smtClean="0">
                <a:hlinkClick r:id="rId5"/>
              </a:rPr>
              <a:t>Johannes </a:t>
            </a:r>
            <a:r>
              <a:rPr lang="en-US" b="1" dirty="0">
                <a:hlinkClick r:id="rId5"/>
              </a:rPr>
              <a:t>17:23</a:t>
            </a:r>
            <a:endParaRPr lang="en-US" b="1" dirty="0"/>
          </a:p>
          <a:p>
            <a:pPr marL="0" indent="0">
              <a:buNone/>
            </a:pPr>
            <a:r>
              <a:rPr lang="de-DE" dirty="0"/>
              <a:t>i</a:t>
            </a:r>
            <a:r>
              <a:rPr lang="de-DE" dirty="0" smtClean="0"/>
              <a:t>ch </a:t>
            </a:r>
            <a:r>
              <a:rPr lang="de-DE" dirty="0"/>
              <a:t>in ihnen und du in mir, auf </a:t>
            </a:r>
            <a:r>
              <a:rPr lang="de-DE" dirty="0" err="1"/>
              <a:t>daß</a:t>
            </a:r>
            <a:r>
              <a:rPr lang="de-DE" dirty="0"/>
              <a:t> sie in </a:t>
            </a:r>
            <a:r>
              <a:rPr lang="de-DE" b="1" dirty="0">
                <a:solidFill>
                  <a:srgbClr val="C00000"/>
                </a:solidFill>
              </a:rPr>
              <a:t>eins </a:t>
            </a:r>
            <a:r>
              <a:rPr lang="de-DE" dirty="0" smtClean="0"/>
              <a:t>vollkommen seien </a:t>
            </a:r>
            <a:r>
              <a:rPr lang="de-DE" dirty="0"/>
              <a:t>und die Welt erkenne, </a:t>
            </a:r>
            <a:r>
              <a:rPr lang="de-DE" dirty="0" smtClean="0"/>
              <a:t>dass </a:t>
            </a:r>
            <a:r>
              <a:rPr lang="de-DE" dirty="0"/>
              <a:t>du mich gesandt hast und liebest sie, gleichwie du mich liebst. </a:t>
            </a:r>
          </a:p>
        </p:txBody>
      </p:sp>
    </p:spTree>
    <p:extLst>
      <p:ext uri="{BB962C8B-B14F-4D97-AF65-F5344CB8AC3E}">
        <p14:creationId xmlns:p14="http://schemas.microsoft.com/office/powerpoint/2010/main" val="14332741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Der Heilige in den Psalmen</a:t>
            </a:r>
            <a:endParaRPr lang="de-DE" dirty="0"/>
          </a:p>
        </p:txBody>
      </p:sp>
      <p:sp>
        <p:nvSpPr>
          <p:cNvPr id="3" name="Inhaltsplatzhalter 2"/>
          <p:cNvSpPr>
            <a:spLocks noGrp="1"/>
          </p:cNvSpPr>
          <p:nvPr>
            <p:ph idx="1"/>
          </p:nvPr>
        </p:nvSpPr>
        <p:spPr>
          <a:xfrm>
            <a:off x="1154954" y="2350169"/>
            <a:ext cx="8825659" cy="4507832"/>
          </a:xfrm>
        </p:spPr>
        <p:txBody>
          <a:bodyPr>
            <a:normAutofit fontScale="92500" lnSpcReduction="10000"/>
          </a:bodyPr>
          <a:lstStyle/>
          <a:p>
            <a:pPr marL="0" indent="0">
              <a:buNone/>
            </a:pPr>
            <a:r>
              <a:rPr lang="en-US" sz="2200" b="1" dirty="0">
                <a:hlinkClick r:id="rId2"/>
              </a:rPr>
              <a:t>Psalm 16:10</a:t>
            </a:r>
            <a:endParaRPr lang="en-US" sz="2200" b="1" dirty="0"/>
          </a:p>
          <a:p>
            <a:pPr marL="0" indent="0">
              <a:buNone/>
            </a:pPr>
            <a:r>
              <a:rPr lang="de-DE" sz="2200" dirty="0"/>
              <a:t>Denn du wirst meine Seele nicht dem Tode lassen und nicht zugeben, </a:t>
            </a:r>
            <a:r>
              <a:rPr lang="de-DE" sz="2200" dirty="0" smtClean="0"/>
              <a:t>dass </a:t>
            </a:r>
            <a:r>
              <a:rPr lang="de-DE" sz="2200" dirty="0"/>
              <a:t>dein </a:t>
            </a:r>
            <a:r>
              <a:rPr lang="de-DE" sz="2200" b="1" dirty="0" smtClean="0">
                <a:solidFill>
                  <a:srgbClr val="C00000"/>
                </a:solidFill>
              </a:rPr>
              <a:t>Heiliger</a:t>
            </a:r>
            <a:r>
              <a:rPr lang="de-DE" sz="2200" dirty="0" smtClean="0"/>
              <a:t> verwese.</a:t>
            </a:r>
          </a:p>
          <a:p>
            <a:pPr marL="0" indent="0">
              <a:buNone/>
            </a:pPr>
            <a:r>
              <a:rPr lang="en-US" sz="2200" b="1" dirty="0" smtClean="0">
                <a:hlinkClick r:id="rId3"/>
              </a:rPr>
              <a:t>Psalm </a:t>
            </a:r>
            <a:r>
              <a:rPr lang="en-US" sz="2200" b="1" dirty="0">
                <a:hlinkClick r:id="rId3"/>
              </a:rPr>
              <a:t>71:22</a:t>
            </a:r>
            <a:endParaRPr lang="en-US" sz="2200" b="1" dirty="0"/>
          </a:p>
          <a:p>
            <a:pPr marL="0" indent="0">
              <a:buNone/>
            </a:pPr>
            <a:r>
              <a:rPr lang="de-DE" sz="2200" dirty="0"/>
              <a:t>o danke ich auch dir mit </a:t>
            </a:r>
            <a:r>
              <a:rPr lang="de-DE" sz="2200" dirty="0" err="1"/>
              <a:t>Psalterspiel</a:t>
            </a:r>
            <a:r>
              <a:rPr lang="de-DE" sz="2200" dirty="0"/>
              <a:t> für deine Treue, mein Gott; ich lobsinge dir auf der Harfe, du </a:t>
            </a:r>
            <a:r>
              <a:rPr lang="de-DE" sz="2200" b="1" dirty="0">
                <a:solidFill>
                  <a:srgbClr val="C00000"/>
                </a:solidFill>
              </a:rPr>
              <a:t>Heiliger</a:t>
            </a:r>
            <a:r>
              <a:rPr lang="de-DE" sz="2200" dirty="0"/>
              <a:t> in </a:t>
            </a:r>
            <a:r>
              <a:rPr lang="de-DE" sz="2200" dirty="0" smtClean="0"/>
              <a:t>Israel</a:t>
            </a:r>
            <a:r>
              <a:rPr lang="de-DE" sz="2200" dirty="0"/>
              <a:t>.</a:t>
            </a:r>
            <a:endParaRPr lang="en-US" sz="2200" dirty="0"/>
          </a:p>
          <a:p>
            <a:pPr marL="0" indent="0">
              <a:buNone/>
            </a:pPr>
            <a:r>
              <a:rPr lang="en-US" sz="2200" b="1" dirty="0">
                <a:hlinkClick r:id="rId4"/>
              </a:rPr>
              <a:t>Psalm 78:41</a:t>
            </a:r>
            <a:endParaRPr lang="en-US" sz="2200" b="1" dirty="0"/>
          </a:p>
          <a:p>
            <a:pPr marL="0" indent="0">
              <a:buNone/>
            </a:pPr>
            <a:r>
              <a:rPr lang="de-DE" sz="2200" dirty="0"/>
              <a:t>Sie versuchten Gott immer wieder und meisterten den </a:t>
            </a:r>
            <a:r>
              <a:rPr lang="de-DE" sz="2200" b="1" dirty="0">
                <a:solidFill>
                  <a:srgbClr val="C00000"/>
                </a:solidFill>
              </a:rPr>
              <a:t>Heiligen</a:t>
            </a:r>
            <a:r>
              <a:rPr lang="de-DE" sz="2200" dirty="0"/>
              <a:t> in </a:t>
            </a:r>
            <a:r>
              <a:rPr lang="de-DE" sz="2200" dirty="0" smtClean="0"/>
              <a:t>Israel</a:t>
            </a:r>
            <a:r>
              <a:rPr lang="de-DE" sz="2200" dirty="0"/>
              <a:t>.</a:t>
            </a:r>
            <a:endParaRPr lang="en-US" sz="2200" b="1" dirty="0" smtClean="0">
              <a:hlinkClick r:id="rId2"/>
            </a:endParaRPr>
          </a:p>
          <a:p>
            <a:pPr marL="0" indent="0">
              <a:buNone/>
            </a:pPr>
            <a:r>
              <a:rPr lang="en-US" sz="2200" b="1" dirty="0">
                <a:hlinkClick r:id="rId5"/>
              </a:rPr>
              <a:t>Psalm 89:18</a:t>
            </a:r>
            <a:endParaRPr lang="en-US" sz="2200" b="1" dirty="0"/>
          </a:p>
          <a:p>
            <a:pPr marL="0" indent="0">
              <a:buNone/>
            </a:pPr>
            <a:r>
              <a:rPr lang="de-DE" sz="2200" dirty="0"/>
              <a:t>Denn des HERRN ist unser Schild, und des </a:t>
            </a:r>
            <a:r>
              <a:rPr lang="de-DE" sz="2200" b="1" dirty="0">
                <a:solidFill>
                  <a:srgbClr val="C00000"/>
                </a:solidFill>
              </a:rPr>
              <a:t>Heiligen</a:t>
            </a:r>
            <a:r>
              <a:rPr lang="de-DE" sz="2200" dirty="0"/>
              <a:t> in Israel ist unser König</a:t>
            </a:r>
            <a:r>
              <a:rPr lang="de-DE" sz="2200" dirty="0" smtClean="0"/>
              <a:t>.</a:t>
            </a:r>
            <a:endParaRPr lang="en-US" sz="2200" dirty="0"/>
          </a:p>
          <a:p>
            <a:pPr marL="0" indent="0">
              <a:buNone/>
            </a:pPr>
            <a:endParaRPr lang="en-US" b="1" dirty="0">
              <a:hlinkClick r:id="rId2"/>
            </a:endParaRPr>
          </a:p>
          <a:p>
            <a:pPr marL="0" indent="0">
              <a:buNone/>
            </a:pPr>
            <a:endParaRPr lang="de-DE" dirty="0"/>
          </a:p>
        </p:txBody>
      </p:sp>
    </p:spTree>
    <p:extLst>
      <p:ext uri="{BB962C8B-B14F-4D97-AF65-F5344CB8AC3E}">
        <p14:creationId xmlns:p14="http://schemas.microsoft.com/office/powerpoint/2010/main" val="577859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Die Zahl </a:t>
            </a:r>
            <a:r>
              <a:rPr lang="de-DE" dirty="0" smtClean="0"/>
              <a:t>9	</a:t>
            </a:r>
            <a:endParaRPr lang="de-DE" dirty="0"/>
          </a:p>
        </p:txBody>
      </p:sp>
      <p:sp>
        <p:nvSpPr>
          <p:cNvPr id="3" name="Inhaltsplatzhalter 2"/>
          <p:cNvSpPr>
            <a:spLocks noGrp="1"/>
          </p:cNvSpPr>
          <p:nvPr>
            <p:ph idx="1"/>
          </p:nvPr>
        </p:nvSpPr>
        <p:spPr>
          <a:xfrm>
            <a:off x="1154954" y="2614862"/>
            <a:ext cx="8825659" cy="3404937"/>
          </a:xfrm>
        </p:spPr>
        <p:txBody>
          <a:bodyPr>
            <a:normAutofit/>
          </a:bodyPr>
          <a:lstStyle/>
          <a:p>
            <a:pPr marL="0" indent="0">
              <a:buNone/>
            </a:pPr>
            <a:r>
              <a:rPr lang="de-DE" sz="2400" b="1" dirty="0" smtClean="0">
                <a:solidFill>
                  <a:srgbClr val="C00000"/>
                </a:solidFill>
              </a:rPr>
              <a:t>Neun</a:t>
            </a:r>
            <a:r>
              <a:rPr lang="de-DE" sz="2400" dirty="0" smtClean="0"/>
              <a:t> als ein Symbol für Fruchtbarkeit.</a:t>
            </a:r>
            <a:endParaRPr lang="de-DE" sz="2400" dirty="0"/>
          </a:p>
        </p:txBody>
      </p:sp>
    </p:spTree>
    <p:extLst>
      <p:ext uri="{BB962C8B-B14F-4D97-AF65-F5344CB8AC3E}">
        <p14:creationId xmlns:p14="http://schemas.microsoft.com/office/powerpoint/2010/main" val="22118180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Die Zahl </a:t>
            </a:r>
            <a:r>
              <a:rPr lang="de-DE" dirty="0" smtClean="0"/>
              <a:t>9	</a:t>
            </a:r>
            <a:endParaRPr lang="de-DE" dirty="0"/>
          </a:p>
        </p:txBody>
      </p:sp>
      <p:sp>
        <p:nvSpPr>
          <p:cNvPr id="3" name="Inhaltsplatzhalter 2"/>
          <p:cNvSpPr>
            <a:spLocks noGrp="1"/>
          </p:cNvSpPr>
          <p:nvPr>
            <p:ph idx="1"/>
          </p:nvPr>
        </p:nvSpPr>
        <p:spPr>
          <a:xfrm>
            <a:off x="1154954" y="2614862"/>
            <a:ext cx="8825659" cy="3404937"/>
          </a:xfrm>
        </p:spPr>
        <p:txBody>
          <a:bodyPr>
            <a:normAutofit/>
          </a:bodyPr>
          <a:lstStyle/>
          <a:p>
            <a:pPr marL="0" indent="0">
              <a:buNone/>
            </a:pPr>
            <a:r>
              <a:rPr lang="de-DE" sz="2400" b="1" dirty="0" smtClean="0">
                <a:solidFill>
                  <a:srgbClr val="C00000"/>
                </a:solidFill>
              </a:rPr>
              <a:t>Neun</a:t>
            </a:r>
            <a:r>
              <a:rPr lang="de-DE" sz="2400" dirty="0" smtClean="0"/>
              <a:t> als ein Symbol für Fruchtbarkeit.</a:t>
            </a:r>
          </a:p>
          <a:p>
            <a:pPr marL="0" indent="0">
              <a:buNone/>
            </a:pPr>
            <a:r>
              <a:rPr lang="de-DE" sz="2400" b="1" dirty="0" smtClean="0">
                <a:solidFill>
                  <a:srgbClr val="C00000"/>
                </a:solidFill>
              </a:rPr>
              <a:t>Neun </a:t>
            </a:r>
            <a:r>
              <a:rPr lang="de-DE" sz="2400" dirty="0" smtClean="0"/>
              <a:t>Monate dauert es bis ein Baby geboren wird und die Frucht für alle sichtbar wird.</a:t>
            </a:r>
            <a:endParaRPr lang="de-DE" sz="2400" dirty="0"/>
          </a:p>
        </p:txBody>
      </p:sp>
    </p:spTree>
    <p:extLst>
      <p:ext uri="{BB962C8B-B14F-4D97-AF65-F5344CB8AC3E}">
        <p14:creationId xmlns:p14="http://schemas.microsoft.com/office/powerpoint/2010/main" val="14054312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9	</a:t>
            </a:r>
            <a:endParaRPr lang="de-DE" dirty="0"/>
          </a:p>
        </p:txBody>
      </p:sp>
      <p:sp>
        <p:nvSpPr>
          <p:cNvPr id="3" name="Inhaltsplatzhalter 2"/>
          <p:cNvSpPr>
            <a:spLocks noGrp="1"/>
          </p:cNvSpPr>
          <p:nvPr>
            <p:ph idx="1"/>
          </p:nvPr>
        </p:nvSpPr>
        <p:spPr>
          <a:xfrm>
            <a:off x="1154954" y="2614863"/>
            <a:ext cx="8825659" cy="3404937"/>
          </a:xfrm>
        </p:spPr>
        <p:txBody>
          <a:bodyPr>
            <a:normAutofit/>
          </a:bodyPr>
          <a:lstStyle/>
          <a:p>
            <a:pPr marL="0" indent="0">
              <a:buNone/>
            </a:pPr>
            <a:r>
              <a:rPr lang="de-DE" sz="2400" b="1" dirty="0" smtClean="0">
                <a:solidFill>
                  <a:srgbClr val="C00000"/>
                </a:solidFill>
              </a:rPr>
              <a:t>Neun</a:t>
            </a:r>
            <a:r>
              <a:rPr lang="de-DE" sz="2400" dirty="0" smtClean="0"/>
              <a:t> als ein Symbol für Fruchtbarkeit.</a:t>
            </a:r>
          </a:p>
          <a:p>
            <a:pPr marL="0" indent="0">
              <a:buNone/>
            </a:pPr>
            <a:endParaRPr lang="de-DE" sz="2400" dirty="0" smtClean="0"/>
          </a:p>
          <a:p>
            <a:pPr marL="0" indent="0">
              <a:buNone/>
            </a:pPr>
            <a:r>
              <a:rPr lang="en-US" sz="2400" u="sng" dirty="0" err="1" smtClean="0"/>
              <a:t>Galater</a:t>
            </a:r>
            <a:r>
              <a:rPr lang="en-US" sz="2400" u="sng" dirty="0" smtClean="0"/>
              <a:t> 5, 22-23</a:t>
            </a:r>
            <a:r>
              <a:rPr lang="en-US" sz="2400" dirty="0" smtClean="0"/>
              <a:t> </a:t>
            </a:r>
          </a:p>
          <a:p>
            <a:pPr marL="0" indent="0">
              <a:buNone/>
            </a:pPr>
            <a:r>
              <a:rPr lang="de-DE" sz="2400" dirty="0"/>
              <a:t>Die Frucht aber des Geistes ist </a:t>
            </a:r>
            <a:r>
              <a:rPr lang="de-DE" sz="2400" dirty="0">
                <a:solidFill>
                  <a:srgbClr val="00B050"/>
                </a:solidFill>
              </a:rPr>
              <a:t>Liebe</a:t>
            </a:r>
            <a:r>
              <a:rPr lang="de-DE" sz="2400" dirty="0"/>
              <a:t>, </a:t>
            </a:r>
            <a:r>
              <a:rPr lang="de-DE" sz="2400" dirty="0">
                <a:solidFill>
                  <a:srgbClr val="00B050"/>
                </a:solidFill>
              </a:rPr>
              <a:t>Freude</a:t>
            </a:r>
            <a:r>
              <a:rPr lang="de-DE" sz="2400" dirty="0"/>
              <a:t>, </a:t>
            </a:r>
            <a:r>
              <a:rPr lang="de-DE" sz="2400" dirty="0">
                <a:solidFill>
                  <a:srgbClr val="00B050"/>
                </a:solidFill>
              </a:rPr>
              <a:t>Friede</a:t>
            </a:r>
            <a:r>
              <a:rPr lang="de-DE" sz="2400" dirty="0"/>
              <a:t>, </a:t>
            </a:r>
            <a:r>
              <a:rPr lang="de-DE" sz="2400" dirty="0">
                <a:solidFill>
                  <a:srgbClr val="00B050"/>
                </a:solidFill>
              </a:rPr>
              <a:t>Geduld</a:t>
            </a:r>
            <a:r>
              <a:rPr lang="de-DE" sz="2400" dirty="0"/>
              <a:t>, </a:t>
            </a:r>
            <a:r>
              <a:rPr lang="de-DE" sz="2400" dirty="0">
                <a:solidFill>
                  <a:srgbClr val="00B050"/>
                </a:solidFill>
              </a:rPr>
              <a:t>Freundlichkeit</a:t>
            </a:r>
            <a:r>
              <a:rPr lang="de-DE" sz="2400" dirty="0"/>
              <a:t>, </a:t>
            </a:r>
            <a:r>
              <a:rPr lang="de-DE" sz="2400" dirty="0" err="1">
                <a:solidFill>
                  <a:srgbClr val="00B050"/>
                </a:solidFill>
              </a:rPr>
              <a:t>Gütigkeit</a:t>
            </a:r>
            <a:r>
              <a:rPr lang="de-DE" sz="2400" dirty="0"/>
              <a:t>, </a:t>
            </a:r>
            <a:r>
              <a:rPr lang="de-DE" sz="2400" dirty="0">
                <a:solidFill>
                  <a:srgbClr val="00B050"/>
                </a:solidFill>
              </a:rPr>
              <a:t>Glaube</a:t>
            </a:r>
            <a:r>
              <a:rPr lang="de-DE" sz="2400" dirty="0"/>
              <a:t>, </a:t>
            </a:r>
            <a:r>
              <a:rPr lang="de-DE" sz="2400" dirty="0">
                <a:solidFill>
                  <a:srgbClr val="00B050"/>
                </a:solidFill>
              </a:rPr>
              <a:t>Sanftmut</a:t>
            </a:r>
            <a:r>
              <a:rPr lang="de-DE" sz="2400" dirty="0"/>
              <a:t>, </a:t>
            </a:r>
            <a:r>
              <a:rPr lang="de-DE" sz="2400" dirty="0" smtClean="0">
                <a:solidFill>
                  <a:srgbClr val="00B050"/>
                </a:solidFill>
              </a:rPr>
              <a:t>Enthaltsamkeit</a:t>
            </a:r>
            <a:r>
              <a:rPr lang="de-DE" sz="2400" dirty="0" smtClean="0"/>
              <a:t>.</a:t>
            </a:r>
            <a:r>
              <a:rPr lang="de-DE" sz="2400" dirty="0"/>
              <a:t> </a:t>
            </a:r>
            <a:r>
              <a:rPr lang="de-DE" sz="2400" dirty="0" smtClean="0"/>
              <a:t>Wider </a:t>
            </a:r>
            <a:r>
              <a:rPr lang="de-DE" sz="2400" dirty="0"/>
              <a:t>solche ist das Gesetz nicht</a:t>
            </a:r>
            <a:r>
              <a:rPr lang="de-DE" sz="2400" dirty="0" smtClean="0"/>
              <a:t>.</a:t>
            </a:r>
            <a:endParaRPr lang="de-DE" sz="2400" dirty="0"/>
          </a:p>
        </p:txBody>
      </p:sp>
    </p:spTree>
    <p:extLst>
      <p:ext uri="{BB962C8B-B14F-4D97-AF65-F5344CB8AC3E}">
        <p14:creationId xmlns:p14="http://schemas.microsoft.com/office/powerpoint/2010/main" val="397925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9	</a:t>
            </a:r>
            <a:endParaRPr lang="de-DE" dirty="0"/>
          </a:p>
        </p:txBody>
      </p:sp>
      <p:sp>
        <p:nvSpPr>
          <p:cNvPr id="3" name="Inhaltsplatzhalter 2"/>
          <p:cNvSpPr>
            <a:spLocks noGrp="1"/>
          </p:cNvSpPr>
          <p:nvPr>
            <p:ph idx="1"/>
          </p:nvPr>
        </p:nvSpPr>
        <p:spPr>
          <a:xfrm>
            <a:off x="1154954" y="2603500"/>
            <a:ext cx="8825659" cy="4254500"/>
          </a:xfrm>
        </p:spPr>
        <p:txBody>
          <a:bodyPr>
            <a:normAutofit lnSpcReduction="10000"/>
          </a:bodyPr>
          <a:lstStyle/>
          <a:p>
            <a:pPr marL="0" indent="0">
              <a:buNone/>
            </a:pPr>
            <a:r>
              <a:rPr lang="de-DE" sz="2400" b="1" dirty="0" smtClean="0">
                <a:solidFill>
                  <a:srgbClr val="C00000"/>
                </a:solidFill>
              </a:rPr>
              <a:t>Neun</a:t>
            </a:r>
            <a:r>
              <a:rPr lang="de-DE" sz="2400" dirty="0" smtClean="0"/>
              <a:t> als ein Symbol für Fruchtbarkeit.</a:t>
            </a:r>
          </a:p>
          <a:p>
            <a:pPr marL="0" indent="0">
              <a:buNone/>
            </a:pPr>
            <a:endParaRPr lang="de-DE" sz="2400" dirty="0" smtClean="0"/>
          </a:p>
          <a:p>
            <a:pPr marL="0" indent="0">
              <a:buNone/>
            </a:pPr>
            <a:r>
              <a:rPr lang="en-US" sz="2400" u="sng" dirty="0" smtClean="0"/>
              <a:t>1. </a:t>
            </a:r>
            <a:r>
              <a:rPr lang="en-US" sz="2400" u="sng" dirty="0" err="1" smtClean="0"/>
              <a:t>Korinther</a:t>
            </a:r>
            <a:r>
              <a:rPr lang="en-US" sz="2400" u="sng" dirty="0" smtClean="0"/>
              <a:t> </a:t>
            </a:r>
            <a:r>
              <a:rPr lang="en-US" sz="2400" u="sng" dirty="0"/>
              <a:t>12, </a:t>
            </a:r>
            <a:r>
              <a:rPr lang="en-US" sz="2400" u="sng" dirty="0" smtClean="0"/>
              <a:t>8-10</a:t>
            </a:r>
            <a:endParaRPr lang="de-DE" sz="2400" dirty="0" smtClean="0"/>
          </a:p>
          <a:p>
            <a:pPr marL="0" indent="0">
              <a:buNone/>
            </a:pPr>
            <a:r>
              <a:rPr lang="de-DE" sz="2400" dirty="0"/>
              <a:t>Einem wird gegeben durch den Geist, zu reden von der </a:t>
            </a:r>
            <a:r>
              <a:rPr lang="de-DE" sz="2400" dirty="0">
                <a:solidFill>
                  <a:srgbClr val="00B050"/>
                </a:solidFill>
              </a:rPr>
              <a:t>Weisheit</a:t>
            </a:r>
            <a:r>
              <a:rPr lang="de-DE" sz="2400" dirty="0"/>
              <a:t>; dem andern wird gegeben, zu reden von der </a:t>
            </a:r>
            <a:r>
              <a:rPr lang="de-DE" sz="2400" dirty="0">
                <a:solidFill>
                  <a:srgbClr val="00B050"/>
                </a:solidFill>
              </a:rPr>
              <a:t>Erkenntnis</a:t>
            </a:r>
            <a:r>
              <a:rPr lang="de-DE" sz="2400" dirty="0"/>
              <a:t> nach demselben Geist; </a:t>
            </a:r>
            <a:r>
              <a:rPr lang="de-DE" sz="2400" dirty="0" smtClean="0"/>
              <a:t>einem </a:t>
            </a:r>
            <a:r>
              <a:rPr lang="de-DE" sz="2400" dirty="0"/>
              <a:t>andern der </a:t>
            </a:r>
            <a:r>
              <a:rPr lang="de-DE" sz="2400" dirty="0">
                <a:solidFill>
                  <a:srgbClr val="00B050"/>
                </a:solidFill>
              </a:rPr>
              <a:t>Glaube</a:t>
            </a:r>
            <a:r>
              <a:rPr lang="de-DE" sz="2400" dirty="0"/>
              <a:t> in demselben Geist; einem andern die </a:t>
            </a:r>
            <a:r>
              <a:rPr lang="de-DE" sz="2400" dirty="0">
                <a:solidFill>
                  <a:srgbClr val="00B050"/>
                </a:solidFill>
              </a:rPr>
              <a:t>Gabe, gesund zu machen </a:t>
            </a:r>
            <a:r>
              <a:rPr lang="de-DE" sz="2400" dirty="0"/>
              <a:t>in demselben Geist; </a:t>
            </a:r>
            <a:r>
              <a:rPr lang="de-DE" sz="2400" dirty="0" smtClean="0"/>
              <a:t>einem </a:t>
            </a:r>
            <a:r>
              <a:rPr lang="de-DE" sz="2400" dirty="0"/>
              <a:t>andern, </a:t>
            </a:r>
            <a:r>
              <a:rPr lang="de-DE" sz="2400" dirty="0">
                <a:solidFill>
                  <a:srgbClr val="00B050"/>
                </a:solidFill>
              </a:rPr>
              <a:t>Wunder zu tun</a:t>
            </a:r>
            <a:r>
              <a:rPr lang="de-DE" sz="2400" dirty="0"/>
              <a:t>; einem andern </a:t>
            </a:r>
            <a:r>
              <a:rPr lang="de-DE" sz="2400" dirty="0">
                <a:solidFill>
                  <a:srgbClr val="00B050"/>
                </a:solidFill>
              </a:rPr>
              <a:t>Weissagung</a:t>
            </a:r>
            <a:r>
              <a:rPr lang="de-DE" sz="2400" dirty="0"/>
              <a:t>; einem andern, </a:t>
            </a:r>
            <a:r>
              <a:rPr lang="de-DE" sz="2400" dirty="0">
                <a:solidFill>
                  <a:srgbClr val="00B050"/>
                </a:solidFill>
              </a:rPr>
              <a:t>Geister zu unterscheiden</a:t>
            </a:r>
            <a:r>
              <a:rPr lang="de-DE" sz="2400" dirty="0"/>
              <a:t>; einem andern </a:t>
            </a:r>
            <a:r>
              <a:rPr lang="de-DE" sz="2400" dirty="0">
                <a:solidFill>
                  <a:srgbClr val="00B050"/>
                </a:solidFill>
              </a:rPr>
              <a:t>mancherlei Sprachen; </a:t>
            </a:r>
            <a:r>
              <a:rPr lang="de-DE" sz="2400" dirty="0"/>
              <a:t>einem andern, die </a:t>
            </a:r>
            <a:r>
              <a:rPr lang="de-DE" sz="2400" dirty="0">
                <a:solidFill>
                  <a:srgbClr val="00B050"/>
                </a:solidFill>
              </a:rPr>
              <a:t>Sprachen auszulegen</a:t>
            </a:r>
            <a:r>
              <a:rPr lang="de-DE" sz="2400" dirty="0"/>
              <a:t>.</a:t>
            </a:r>
            <a:endParaRPr lang="de-DE" sz="2400" dirty="0" smtClean="0"/>
          </a:p>
        </p:txBody>
      </p:sp>
    </p:spTree>
    <p:extLst>
      <p:ext uri="{BB962C8B-B14F-4D97-AF65-F5344CB8AC3E}">
        <p14:creationId xmlns:p14="http://schemas.microsoft.com/office/powerpoint/2010/main" val="40018388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9	</a:t>
            </a:r>
            <a:endParaRPr lang="de-DE" dirty="0"/>
          </a:p>
        </p:txBody>
      </p:sp>
      <p:sp>
        <p:nvSpPr>
          <p:cNvPr id="3" name="Inhaltsplatzhalter 2"/>
          <p:cNvSpPr>
            <a:spLocks noGrp="1"/>
          </p:cNvSpPr>
          <p:nvPr>
            <p:ph idx="1"/>
          </p:nvPr>
        </p:nvSpPr>
        <p:spPr>
          <a:xfrm>
            <a:off x="1154954" y="2603500"/>
            <a:ext cx="8825659" cy="4254500"/>
          </a:xfrm>
        </p:spPr>
        <p:txBody>
          <a:bodyPr>
            <a:normAutofit fontScale="85000" lnSpcReduction="20000"/>
          </a:bodyPr>
          <a:lstStyle/>
          <a:p>
            <a:pPr marL="0" indent="0">
              <a:buNone/>
            </a:pPr>
            <a:r>
              <a:rPr lang="de-DE" sz="2400" b="1" dirty="0" smtClean="0">
                <a:solidFill>
                  <a:srgbClr val="C00000"/>
                </a:solidFill>
              </a:rPr>
              <a:t>Neun</a:t>
            </a:r>
            <a:r>
              <a:rPr lang="de-DE" sz="2400" dirty="0" smtClean="0"/>
              <a:t> Mal sagt Jesus selig in </a:t>
            </a:r>
            <a:r>
              <a:rPr lang="de-DE" sz="2400" u="sng" dirty="0" smtClean="0"/>
              <a:t>Matthäus 5, 3-11</a:t>
            </a:r>
          </a:p>
          <a:p>
            <a:pPr marL="0" indent="0">
              <a:buNone/>
            </a:pPr>
            <a:endParaRPr lang="de-DE" sz="2400" dirty="0" smtClean="0"/>
          </a:p>
          <a:p>
            <a:pPr marL="0" indent="0">
              <a:buNone/>
            </a:pPr>
            <a:r>
              <a:rPr lang="de-DE" sz="1600" b="1" dirty="0" smtClean="0">
                <a:hlinkClick r:id="rId2"/>
              </a:rPr>
              <a:t>3</a:t>
            </a:r>
            <a:r>
              <a:rPr lang="de-DE" sz="1600" b="1" dirty="0" smtClean="0"/>
              <a:t> </a:t>
            </a:r>
            <a:r>
              <a:rPr lang="de-DE" sz="1600" dirty="0" smtClean="0">
                <a:solidFill>
                  <a:srgbClr val="00B050"/>
                </a:solidFill>
              </a:rPr>
              <a:t>Selig</a:t>
            </a:r>
            <a:r>
              <a:rPr lang="de-DE" sz="1600" dirty="0" smtClean="0"/>
              <a:t> </a:t>
            </a:r>
            <a:r>
              <a:rPr lang="de-DE" sz="1600" dirty="0"/>
              <a:t>sind, die da geistlich arm sind; denn das Himmelreich ist ihr.</a:t>
            </a:r>
            <a:br>
              <a:rPr lang="de-DE" sz="1600" dirty="0"/>
            </a:br>
            <a:r>
              <a:rPr lang="de-DE" sz="1600" dirty="0"/>
              <a:t/>
            </a:r>
            <a:br>
              <a:rPr lang="de-DE" sz="1600" dirty="0"/>
            </a:br>
            <a:r>
              <a:rPr lang="de-DE" sz="1600" b="1" dirty="0" smtClean="0">
                <a:hlinkClick r:id="rId3"/>
              </a:rPr>
              <a:t>4</a:t>
            </a:r>
            <a:r>
              <a:rPr lang="de-DE" sz="1600" b="1" dirty="0" smtClean="0"/>
              <a:t> </a:t>
            </a:r>
            <a:r>
              <a:rPr lang="de-DE" sz="1600" dirty="0" smtClean="0">
                <a:solidFill>
                  <a:srgbClr val="00B050"/>
                </a:solidFill>
              </a:rPr>
              <a:t>Selig</a:t>
            </a:r>
            <a:r>
              <a:rPr lang="de-DE" sz="1600" dirty="0" smtClean="0"/>
              <a:t> </a:t>
            </a:r>
            <a:r>
              <a:rPr lang="de-DE" sz="1600" dirty="0"/>
              <a:t>sind, die da Leid tragen; denn sie sollen getröstet werden</a:t>
            </a:r>
            <a:r>
              <a:rPr lang="de-DE" sz="1600" dirty="0" smtClean="0"/>
              <a:t>. </a:t>
            </a:r>
            <a:r>
              <a:rPr lang="de-DE" sz="1600" dirty="0"/>
              <a:t/>
            </a:r>
            <a:br>
              <a:rPr lang="de-DE" sz="1600" dirty="0"/>
            </a:br>
            <a:r>
              <a:rPr lang="de-DE" sz="1600" dirty="0"/>
              <a:t/>
            </a:r>
            <a:br>
              <a:rPr lang="de-DE" sz="1600" dirty="0"/>
            </a:br>
            <a:r>
              <a:rPr lang="de-DE" sz="1600" b="1" dirty="0" smtClean="0">
                <a:hlinkClick r:id="rId4"/>
              </a:rPr>
              <a:t>5</a:t>
            </a:r>
            <a:r>
              <a:rPr lang="de-DE" sz="1600" b="1" dirty="0" smtClean="0"/>
              <a:t> </a:t>
            </a:r>
            <a:r>
              <a:rPr lang="de-DE" sz="1600" dirty="0" smtClean="0">
                <a:solidFill>
                  <a:srgbClr val="00B050"/>
                </a:solidFill>
              </a:rPr>
              <a:t>Selig</a:t>
            </a:r>
            <a:r>
              <a:rPr lang="de-DE" sz="1600" dirty="0" smtClean="0"/>
              <a:t> </a:t>
            </a:r>
            <a:r>
              <a:rPr lang="de-DE" sz="1600" dirty="0"/>
              <a:t>sind die Sanftmütigen; denn sie werden das Erdreich besitzen.</a:t>
            </a:r>
            <a:br>
              <a:rPr lang="de-DE" sz="1600" dirty="0"/>
            </a:br>
            <a:r>
              <a:rPr lang="de-DE" sz="1600" dirty="0"/>
              <a:t/>
            </a:r>
            <a:br>
              <a:rPr lang="de-DE" sz="1600" dirty="0"/>
            </a:br>
            <a:r>
              <a:rPr lang="de-DE" sz="1600" b="1" dirty="0" smtClean="0">
                <a:hlinkClick r:id="rId5"/>
              </a:rPr>
              <a:t>6</a:t>
            </a:r>
            <a:r>
              <a:rPr lang="de-DE" sz="1600" b="1" dirty="0" smtClean="0"/>
              <a:t> </a:t>
            </a:r>
            <a:r>
              <a:rPr lang="de-DE" sz="1600" dirty="0" smtClean="0">
                <a:solidFill>
                  <a:srgbClr val="00B050"/>
                </a:solidFill>
              </a:rPr>
              <a:t>Selig</a:t>
            </a:r>
            <a:r>
              <a:rPr lang="de-DE" sz="1600" dirty="0" smtClean="0"/>
              <a:t> </a:t>
            </a:r>
            <a:r>
              <a:rPr lang="de-DE" sz="1600" dirty="0"/>
              <a:t>sind, die da hungert und dürstet nach der Gerechtigkeit; denn sie sollen satt werden.</a:t>
            </a:r>
            <a:br>
              <a:rPr lang="de-DE" sz="1600" dirty="0"/>
            </a:br>
            <a:r>
              <a:rPr lang="de-DE" sz="1600" dirty="0"/>
              <a:t/>
            </a:r>
            <a:br>
              <a:rPr lang="de-DE" sz="1600" dirty="0"/>
            </a:br>
            <a:r>
              <a:rPr lang="de-DE" sz="1600" b="1" dirty="0" smtClean="0">
                <a:hlinkClick r:id="rId6"/>
              </a:rPr>
              <a:t>7</a:t>
            </a:r>
            <a:r>
              <a:rPr lang="de-DE" sz="1600" b="1" dirty="0" smtClean="0"/>
              <a:t> </a:t>
            </a:r>
            <a:r>
              <a:rPr lang="de-DE" sz="1600" dirty="0" smtClean="0">
                <a:solidFill>
                  <a:srgbClr val="00B050"/>
                </a:solidFill>
              </a:rPr>
              <a:t>Selig</a:t>
            </a:r>
            <a:r>
              <a:rPr lang="de-DE" sz="1600" dirty="0" smtClean="0"/>
              <a:t> </a:t>
            </a:r>
            <a:r>
              <a:rPr lang="de-DE" sz="1600" dirty="0"/>
              <a:t>sind die Barmherzigen; denn sie werden Barmherzigkeit erlangen.</a:t>
            </a:r>
            <a:br>
              <a:rPr lang="de-DE" sz="1600" dirty="0"/>
            </a:br>
            <a:r>
              <a:rPr lang="de-DE" sz="1600" dirty="0"/>
              <a:t/>
            </a:r>
            <a:br>
              <a:rPr lang="de-DE" sz="1600" dirty="0"/>
            </a:br>
            <a:r>
              <a:rPr lang="de-DE" sz="1600" b="1" dirty="0" smtClean="0">
                <a:hlinkClick r:id="rId7"/>
              </a:rPr>
              <a:t>8</a:t>
            </a:r>
            <a:r>
              <a:rPr lang="de-DE" sz="1600" b="1" dirty="0" smtClean="0"/>
              <a:t> </a:t>
            </a:r>
            <a:r>
              <a:rPr lang="de-DE" sz="1600" dirty="0" smtClean="0">
                <a:solidFill>
                  <a:srgbClr val="00B050"/>
                </a:solidFill>
              </a:rPr>
              <a:t>Selig</a:t>
            </a:r>
            <a:r>
              <a:rPr lang="de-DE" sz="1600" dirty="0" smtClean="0"/>
              <a:t> </a:t>
            </a:r>
            <a:r>
              <a:rPr lang="de-DE" sz="1600" dirty="0"/>
              <a:t>sind, die reines Herzens sind; denn sie werden Gott schauen.</a:t>
            </a:r>
            <a:br>
              <a:rPr lang="de-DE" sz="1600" dirty="0"/>
            </a:br>
            <a:r>
              <a:rPr lang="de-DE" sz="1600" dirty="0"/>
              <a:t/>
            </a:r>
            <a:br>
              <a:rPr lang="de-DE" sz="1600" dirty="0"/>
            </a:br>
            <a:r>
              <a:rPr lang="de-DE" sz="1600" b="1" dirty="0" smtClean="0">
                <a:hlinkClick r:id="rId8"/>
              </a:rPr>
              <a:t>9</a:t>
            </a:r>
            <a:r>
              <a:rPr lang="de-DE" sz="1600" b="1" dirty="0" smtClean="0"/>
              <a:t> </a:t>
            </a:r>
            <a:r>
              <a:rPr lang="de-DE" sz="1600" dirty="0" smtClean="0">
                <a:solidFill>
                  <a:srgbClr val="00B050"/>
                </a:solidFill>
              </a:rPr>
              <a:t>Selig</a:t>
            </a:r>
            <a:r>
              <a:rPr lang="de-DE" sz="1600" dirty="0" smtClean="0"/>
              <a:t> </a:t>
            </a:r>
            <a:r>
              <a:rPr lang="de-DE" sz="1600" dirty="0"/>
              <a:t>sind die Friedfertigen; denn sie werden Gottes Kinder heißen.</a:t>
            </a:r>
            <a:br>
              <a:rPr lang="de-DE" sz="1600" dirty="0"/>
            </a:br>
            <a:r>
              <a:rPr lang="de-DE" sz="1600" dirty="0"/>
              <a:t/>
            </a:r>
            <a:br>
              <a:rPr lang="de-DE" sz="1600" dirty="0"/>
            </a:br>
            <a:r>
              <a:rPr lang="de-DE" sz="1600" b="1" dirty="0" smtClean="0">
                <a:hlinkClick r:id="rId9"/>
              </a:rPr>
              <a:t>10</a:t>
            </a:r>
            <a:r>
              <a:rPr lang="de-DE" sz="1600" b="1" dirty="0" smtClean="0"/>
              <a:t> </a:t>
            </a:r>
            <a:r>
              <a:rPr lang="de-DE" sz="1600" dirty="0" smtClean="0">
                <a:solidFill>
                  <a:srgbClr val="00B050"/>
                </a:solidFill>
              </a:rPr>
              <a:t>Selig</a:t>
            </a:r>
            <a:r>
              <a:rPr lang="de-DE" sz="1600" dirty="0" smtClean="0"/>
              <a:t> </a:t>
            </a:r>
            <a:r>
              <a:rPr lang="de-DE" sz="1600" dirty="0"/>
              <a:t>sind, die um Gerechtigkeit willen verfolgt werden; denn das Himmelreich ist ihr.</a:t>
            </a:r>
            <a:br>
              <a:rPr lang="de-DE" sz="1600" dirty="0"/>
            </a:br>
            <a:r>
              <a:rPr lang="de-DE" sz="1600" dirty="0"/>
              <a:t/>
            </a:r>
            <a:br>
              <a:rPr lang="de-DE" sz="1600" dirty="0"/>
            </a:br>
            <a:r>
              <a:rPr lang="de-DE" sz="1600" b="1" dirty="0" smtClean="0">
                <a:hlinkClick r:id="rId10"/>
              </a:rPr>
              <a:t>11</a:t>
            </a:r>
            <a:r>
              <a:rPr lang="de-DE" sz="1600" b="1" dirty="0" smtClean="0"/>
              <a:t> </a:t>
            </a:r>
            <a:r>
              <a:rPr lang="de-DE" sz="1600" dirty="0" smtClean="0">
                <a:solidFill>
                  <a:srgbClr val="00B050"/>
                </a:solidFill>
              </a:rPr>
              <a:t>Selig</a:t>
            </a:r>
            <a:r>
              <a:rPr lang="de-DE" sz="1600" dirty="0" smtClean="0"/>
              <a:t> </a:t>
            </a:r>
            <a:r>
              <a:rPr lang="de-DE" sz="1600" dirty="0"/>
              <a:t>seid ihr, wenn euch die Menschen um meinetwillen schmähen und verfolgen und </a:t>
            </a:r>
            <a:r>
              <a:rPr lang="de-DE" sz="1600" dirty="0" smtClean="0"/>
              <a:t>reden</a:t>
            </a:r>
          </a:p>
          <a:p>
            <a:pPr marL="0" indent="0">
              <a:buNone/>
            </a:pPr>
            <a:r>
              <a:rPr lang="de-DE" sz="1600" dirty="0" smtClean="0"/>
              <a:t> </a:t>
            </a:r>
            <a:r>
              <a:rPr lang="de-DE" sz="1600" dirty="0"/>
              <a:t>allerlei Übles gegen euch, so sie daran lügen</a:t>
            </a:r>
            <a:r>
              <a:rPr lang="de-DE" sz="1600" dirty="0" smtClean="0"/>
              <a:t>.</a:t>
            </a:r>
            <a:endParaRPr lang="en-US" sz="1600" dirty="0"/>
          </a:p>
        </p:txBody>
      </p:sp>
    </p:spTree>
    <p:extLst>
      <p:ext uri="{BB962C8B-B14F-4D97-AF65-F5344CB8AC3E}">
        <p14:creationId xmlns:p14="http://schemas.microsoft.com/office/powerpoint/2010/main" val="1143143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smtClean="0">
                <a:solidFill>
                  <a:srgbClr val="C00000"/>
                </a:solidFill>
              </a:rPr>
              <a:t>Neun</a:t>
            </a:r>
            <a:r>
              <a:rPr lang="de-DE" sz="2400" dirty="0" smtClean="0"/>
              <a:t> als ein Symbol des Gerichts.</a:t>
            </a:r>
          </a:p>
          <a:p>
            <a:pPr marL="0" indent="0">
              <a:buNone/>
            </a:pPr>
            <a:endParaRPr lang="de-DE" sz="2400" dirty="0"/>
          </a:p>
          <a:p>
            <a:pPr marL="0" indent="0">
              <a:buNone/>
            </a:pPr>
            <a:r>
              <a:rPr lang="en-US" sz="2400" u="sng" dirty="0" smtClean="0"/>
              <a:t>2 </a:t>
            </a:r>
            <a:r>
              <a:rPr lang="en-US" sz="2400" u="sng" dirty="0" err="1" smtClean="0"/>
              <a:t>Könige</a:t>
            </a:r>
            <a:r>
              <a:rPr lang="en-US" sz="2400" u="sng" dirty="0" smtClean="0"/>
              <a:t> 17, 6</a:t>
            </a:r>
          </a:p>
          <a:p>
            <a:pPr marL="0" indent="0">
              <a:buNone/>
            </a:pPr>
            <a:r>
              <a:rPr lang="de-DE" sz="2400" dirty="0"/>
              <a:t>Und im </a:t>
            </a:r>
            <a:r>
              <a:rPr lang="de-DE" sz="2400" b="1" dirty="0">
                <a:solidFill>
                  <a:srgbClr val="C00000"/>
                </a:solidFill>
              </a:rPr>
              <a:t>neunten</a:t>
            </a:r>
            <a:r>
              <a:rPr lang="de-DE" sz="2400" dirty="0"/>
              <a:t> Jahr </a:t>
            </a:r>
            <a:r>
              <a:rPr lang="de-DE" sz="2400" dirty="0" err="1"/>
              <a:t>Hoseas</a:t>
            </a:r>
            <a:r>
              <a:rPr lang="de-DE" sz="2400" dirty="0"/>
              <a:t> gewann der König von Assyrien Samaria und führte Israel weg nach Assyrien und setzte sie nach </a:t>
            </a:r>
            <a:r>
              <a:rPr lang="de-DE" sz="2400" dirty="0" err="1"/>
              <a:t>Halah</a:t>
            </a:r>
            <a:r>
              <a:rPr lang="de-DE" sz="2400" dirty="0"/>
              <a:t> und an den </a:t>
            </a:r>
            <a:r>
              <a:rPr lang="de-DE" sz="2400" dirty="0" err="1"/>
              <a:t>Habor</a:t>
            </a:r>
            <a:r>
              <a:rPr lang="de-DE" sz="2400" dirty="0"/>
              <a:t>, an das Wasser </a:t>
            </a:r>
            <a:r>
              <a:rPr lang="de-DE" sz="2400" dirty="0" err="1"/>
              <a:t>Gosan</a:t>
            </a:r>
            <a:r>
              <a:rPr lang="de-DE" sz="2400" dirty="0"/>
              <a:t> und in die Städte der Meder</a:t>
            </a:r>
            <a:r>
              <a:rPr lang="de-DE" sz="2400" dirty="0" smtClean="0"/>
              <a:t>.</a:t>
            </a:r>
            <a:endParaRPr lang="en-US" sz="2400" dirty="0" smtClean="0"/>
          </a:p>
        </p:txBody>
      </p:sp>
    </p:spTree>
    <p:extLst>
      <p:ext uri="{BB962C8B-B14F-4D97-AF65-F5344CB8AC3E}">
        <p14:creationId xmlns:p14="http://schemas.microsoft.com/office/powerpoint/2010/main" val="28874361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smtClean="0">
                <a:solidFill>
                  <a:srgbClr val="C00000"/>
                </a:solidFill>
              </a:rPr>
              <a:t>Neun</a:t>
            </a:r>
            <a:r>
              <a:rPr lang="de-DE" sz="2400" dirty="0" smtClean="0"/>
              <a:t> als ein Symbol des Gerichts.</a:t>
            </a:r>
          </a:p>
          <a:p>
            <a:pPr marL="0" indent="0">
              <a:buNone/>
            </a:pPr>
            <a:endParaRPr lang="de-DE" sz="2400" dirty="0" smtClean="0"/>
          </a:p>
          <a:p>
            <a:pPr marL="0" indent="0">
              <a:buNone/>
            </a:pPr>
            <a:r>
              <a:rPr lang="en-US" sz="2400" u="sng" dirty="0" smtClean="0"/>
              <a:t>2 </a:t>
            </a:r>
            <a:r>
              <a:rPr lang="en-US" sz="2400" u="sng" dirty="0" err="1" smtClean="0"/>
              <a:t>Könige</a:t>
            </a:r>
            <a:r>
              <a:rPr lang="en-US" sz="2400" u="sng" dirty="0" smtClean="0"/>
              <a:t> 25, 1</a:t>
            </a:r>
          </a:p>
          <a:p>
            <a:pPr marL="0" indent="0">
              <a:buNone/>
            </a:pPr>
            <a:r>
              <a:rPr lang="de-DE" sz="2400" dirty="0"/>
              <a:t>Und es begab sich im </a:t>
            </a:r>
            <a:r>
              <a:rPr lang="de-DE" sz="2400" b="1" dirty="0">
                <a:solidFill>
                  <a:srgbClr val="C00000"/>
                </a:solidFill>
              </a:rPr>
              <a:t>neunten</a:t>
            </a:r>
            <a:r>
              <a:rPr lang="de-DE" sz="2400" dirty="0"/>
              <a:t> Jahr seines Königreichs, am zehnten Tag des zehnten Monats, kam Nebukadnezar, der König zu Babel, mit aller seiner Macht wider Jerusalem; und sie lagerten sich </a:t>
            </a:r>
            <a:r>
              <a:rPr lang="de-DE" sz="2400" dirty="0" err="1"/>
              <a:t>dawider</a:t>
            </a:r>
            <a:r>
              <a:rPr lang="de-DE" sz="2400" dirty="0"/>
              <a:t> und bauten Bollwerke darum her. </a:t>
            </a:r>
            <a:endParaRPr lang="en-US" sz="2400" dirty="0" smtClean="0"/>
          </a:p>
        </p:txBody>
      </p:sp>
    </p:spTree>
    <p:extLst>
      <p:ext uri="{BB962C8B-B14F-4D97-AF65-F5344CB8AC3E}">
        <p14:creationId xmlns:p14="http://schemas.microsoft.com/office/powerpoint/2010/main" val="36343436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9</a:t>
            </a:r>
            <a:endParaRPr lang="de-DE" dirty="0"/>
          </a:p>
        </p:txBody>
      </p:sp>
      <p:sp>
        <p:nvSpPr>
          <p:cNvPr id="3" name="Inhaltsplatzhalter 2"/>
          <p:cNvSpPr>
            <a:spLocks noGrp="1"/>
          </p:cNvSpPr>
          <p:nvPr>
            <p:ph idx="1"/>
          </p:nvPr>
        </p:nvSpPr>
        <p:spPr/>
        <p:txBody>
          <a:bodyPr>
            <a:normAutofit/>
          </a:bodyPr>
          <a:lstStyle/>
          <a:p>
            <a:pPr marL="0" indent="0">
              <a:buNone/>
            </a:pPr>
            <a:r>
              <a:rPr lang="de-DE" sz="2400" dirty="0" smtClean="0"/>
              <a:t>Die Stunde in der Jesus am Kreuz starb.</a:t>
            </a:r>
          </a:p>
          <a:p>
            <a:pPr marL="0" indent="0">
              <a:buNone/>
            </a:pPr>
            <a:endParaRPr lang="de-DE" sz="2400" dirty="0" smtClean="0"/>
          </a:p>
          <a:p>
            <a:pPr marL="0" indent="0">
              <a:buNone/>
            </a:pPr>
            <a:r>
              <a:rPr lang="en-US" sz="2400" u="sng" dirty="0" err="1" smtClean="0"/>
              <a:t>Matthäus</a:t>
            </a:r>
            <a:r>
              <a:rPr lang="en-US" sz="2400" u="sng" dirty="0" smtClean="0"/>
              <a:t> 47, 46 </a:t>
            </a:r>
          </a:p>
          <a:p>
            <a:pPr marL="0" indent="0">
              <a:buNone/>
            </a:pPr>
            <a:r>
              <a:rPr lang="de-DE" sz="2400" dirty="0"/>
              <a:t>Und um die </a:t>
            </a:r>
            <a:r>
              <a:rPr lang="de-DE" sz="2400" b="1" dirty="0">
                <a:solidFill>
                  <a:srgbClr val="C00000"/>
                </a:solidFill>
              </a:rPr>
              <a:t>neunte</a:t>
            </a:r>
            <a:r>
              <a:rPr lang="de-DE" sz="2400" dirty="0"/>
              <a:t> Stunde schrie Jesus laut und sprach: Eli, Eli, </a:t>
            </a:r>
            <a:r>
              <a:rPr lang="de-DE" sz="2400" dirty="0" err="1"/>
              <a:t>lama</a:t>
            </a:r>
            <a:r>
              <a:rPr lang="de-DE" sz="2400" dirty="0"/>
              <a:t> </a:t>
            </a:r>
            <a:r>
              <a:rPr lang="de-DE" sz="2400" dirty="0" err="1"/>
              <a:t>asabthani</a:t>
            </a:r>
            <a:r>
              <a:rPr lang="de-DE" sz="2400" dirty="0"/>
              <a:t>? das heißt: Mein Gott, mein Gott, warum hast du mich verlassen</a:t>
            </a:r>
            <a:r>
              <a:rPr lang="de-DE" sz="2400" dirty="0" smtClean="0"/>
              <a:t>?</a:t>
            </a:r>
            <a:endParaRPr lang="en-US" sz="2400" dirty="0" smtClean="0"/>
          </a:p>
        </p:txBody>
      </p:sp>
    </p:spTree>
    <p:extLst>
      <p:ext uri="{BB962C8B-B14F-4D97-AF65-F5344CB8AC3E}">
        <p14:creationId xmlns:p14="http://schemas.microsoft.com/office/powerpoint/2010/main" val="7303615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9</a:t>
            </a:r>
            <a:endParaRPr lang="de-DE" dirty="0"/>
          </a:p>
        </p:txBody>
      </p:sp>
      <p:sp>
        <p:nvSpPr>
          <p:cNvPr id="3" name="Inhaltsplatzhalter 2"/>
          <p:cNvSpPr>
            <a:spLocks noGrp="1"/>
          </p:cNvSpPr>
          <p:nvPr>
            <p:ph idx="1"/>
          </p:nvPr>
        </p:nvSpPr>
        <p:spPr>
          <a:xfrm>
            <a:off x="1154954" y="2603500"/>
            <a:ext cx="8825659" cy="4254500"/>
          </a:xfrm>
        </p:spPr>
        <p:txBody>
          <a:bodyPr>
            <a:normAutofit/>
          </a:bodyPr>
          <a:lstStyle/>
          <a:p>
            <a:pPr marL="0" indent="0">
              <a:buNone/>
            </a:pPr>
            <a:r>
              <a:rPr lang="de-DE" dirty="0" smtClean="0"/>
              <a:t>Die Stunde des Gebets und das griechische </a:t>
            </a:r>
            <a:r>
              <a:rPr lang="de-DE" dirty="0" smtClean="0"/>
              <a:t>Amen.</a:t>
            </a:r>
            <a:endParaRPr lang="de-DE" dirty="0" smtClean="0"/>
          </a:p>
          <a:p>
            <a:pPr marL="0" indent="0">
              <a:buNone/>
            </a:pPr>
            <a:endParaRPr lang="de-DE" dirty="0" smtClean="0"/>
          </a:p>
          <a:p>
            <a:pPr marL="0" indent="0">
              <a:buNone/>
            </a:pPr>
            <a:r>
              <a:rPr lang="en-US" u="sng" dirty="0" err="1" smtClean="0"/>
              <a:t>Apostelgeschichte</a:t>
            </a:r>
            <a:r>
              <a:rPr lang="en-US" u="sng" dirty="0" smtClean="0"/>
              <a:t> 3,1</a:t>
            </a:r>
            <a:r>
              <a:rPr lang="en-US" dirty="0" smtClean="0"/>
              <a:t> </a:t>
            </a:r>
            <a:r>
              <a:rPr lang="de-DE" dirty="0"/>
              <a:t>Petrus aber und Johannes gingen miteinander hinauf in den Tempel um die </a:t>
            </a:r>
            <a:r>
              <a:rPr lang="de-DE" b="1" dirty="0">
                <a:solidFill>
                  <a:srgbClr val="C00000"/>
                </a:solidFill>
              </a:rPr>
              <a:t>neunte</a:t>
            </a:r>
            <a:r>
              <a:rPr lang="de-DE" dirty="0"/>
              <a:t> Stunde, da man pflegt zu beten. </a:t>
            </a:r>
            <a:endParaRPr lang="de-DE" dirty="0" smtClean="0"/>
          </a:p>
          <a:p>
            <a:pPr marL="0" indent="0">
              <a:buNone/>
            </a:pPr>
            <a:r>
              <a:rPr lang="en-US" u="sng" dirty="0" err="1" smtClean="0"/>
              <a:t>Apostelgeschichte</a:t>
            </a:r>
            <a:r>
              <a:rPr lang="en-US" u="sng" dirty="0" smtClean="0"/>
              <a:t> 10, 3 + 30</a:t>
            </a:r>
            <a:r>
              <a:rPr lang="en-US" dirty="0" smtClean="0"/>
              <a:t> </a:t>
            </a:r>
            <a:r>
              <a:rPr lang="de-DE" dirty="0"/>
              <a:t>Der sah in einem Gesicht </a:t>
            </a:r>
            <a:r>
              <a:rPr lang="de-DE" dirty="0" err="1"/>
              <a:t>offenbarlich</a:t>
            </a:r>
            <a:r>
              <a:rPr lang="de-DE" dirty="0"/>
              <a:t> um die </a:t>
            </a:r>
            <a:r>
              <a:rPr lang="de-DE" b="1" dirty="0">
                <a:solidFill>
                  <a:srgbClr val="C00000"/>
                </a:solidFill>
              </a:rPr>
              <a:t>neunte</a:t>
            </a:r>
            <a:r>
              <a:rPr lang="de-DE" dirty="0"/>
              <a:t> Stunde am Tage einen Engel Gottes zu sich eingehen, der sprach zu ihm: Kornelius</a:t>
            </a:r>
            <a:r>
              <a:rPr lang="de-DE" dirty="0" smtClean="0"/>
              <a:t>!</a:t>
            </a:r>
          </a:p>
          <a:p>
            <a:pPr marL="0" indent="0">
              <a:buNone/>
            </a:pPr>
            <a:r>
              <a:rPr lang="en-US" b="1" baseline="30000" dirty="0" smtClean="0"/>
              <a:t>30 </a:t>
            </a:r>
            <a:r>
              <a:rPr lang="de-DE" dirty="0"/>
              <a:t>Kornelius sprach: Ich habe vier Tage gefastet, bis an diese Stunde, und um die </a:t>
            </a:r>
            <a:r>
              <a:rPr lang="de-DE" b="1" dirty="0">
                <a:solidFill>
                  <a:srgbClr val="C00000"/>
                </a:solidFill>
              </a:rPr>
              <a:t>neunte</a:t>
            </a:r>
            <a:r>
              <a:rPr lang="de-DE" dirty="0"/>
              <a:t> Stunde betete ich in meinen Hause. Und siehe, da stand ein Mann vor mir in einem hellen </a:t>
            </a:r>
            <a:r>
              <a:rPr lang="de-DE" dirty="0" smtClean="0"/>
              <a:t>Kleid</a:t>
            </a:r>
            <a:r>
              <a:rPr lang="en-US" dirty="0" smtClean="0"/>
              <a:t>.</a:t>
            </a:r>
          </a:p>
          <a:p>
            <a:pPr marL="0" indent="0">
              <a:buNone/>
            </a:pPr>
            <a:r>
              <a:rPr lang="en-US" dirty="0" err="1" smtClean="0"/>
              <a:t>Es</a:t>
            </a:r>
            <a:r>
              <a:rPr lang="en-US" dirty="0" smtClean="0"/>
              <a:t> </a:t>
            </a:r>
            <a:r>
              <a:rPr lang="en-US" dirty="0" err="1" smtClean="0"/>
              <a:t>gibt</a:t>
            </a:r>
            <a:r>
              <a:rPr lang="en-US" dirty="0" smtClean="0"/>
              <a:t> </a:t>
            </a:r>
            <a:r>
              <a:rPr lang="en-US" b="1" dirty="0" smtClean="0">
                <a:solidFill>
                  <a:srgbClr val="C00000"/>
                </a:solidFill>
              </a:rPr>
              <a:t>99</a:t>
            </a:r>
            <a:r>
              <a:rPr lang="en-US" dirty="0" smtClean="0"/>
              <a:t> Amen in den </a:t>
            </a:r>
            <a:r>
              <a:rPr lang="en-US" dirty="0" err="1" smtClean="0"/>
              <a:t>Evangelien</a:t>
            </a:r>
            <a:r>
              <a:rPr lang="en-US" dirty="0" smtClean="0"/>
              <a:t>. </a:t>
            </a:r>
          </a:p>
          <a:p>
            <a:pPr marL="0" indent="0">
              <a:buNone/>
            </a:pPr>
            <a:r>
              <a:rPr lang="en-US" dirty="0" smtClean="0"/>
              <a:t>In der </a:t>
            </a:r>
            <a:r>
              <a:rPr lang="en-US" dirty="0" err="1" smtClean="0"/>
              <a:t>Gematrie</a:t>
            </a:r>
            <a:r>
              <a:rPr lang="en-US" dirty="0" smtClean="0"/>
              <a:t> </a:t>
            </a:r>
            <a:r>
              <a:rPr lang="en-US" dirty="0" err="1" smtClean="0"/>
              <a:t>ist</a:t>
            </a:r>
            <a:r>
              <a:rPr lang="en-US" dirty="0" smtClean="0"/>
              <a:t> der </a:t>
            </a:r>
            <a:r>
              <a:rPr lang="en-US" dirty="0" err="1" smtClean="0"/>
              <a:t>griechische</a:t>
            </a:r>
            <a:r>
              <a:rPr lang="en-US" dirty="0" smtClean="0"/>
              <a:t> </a:t>
            </a:r>
            <a:r>
              <a:rPr lang="en-US" dirty="0" err="1" smtClean="0"/>
              <a:t>Zahlenwert</a:t>
            </a:r>
            <a:r>
              <a:rPr lang="en-US" dirty="0" smtClean="0"/>
              <a:t> von </a:t>
            </a:r>
            <a:r>
              <a:rPr lang="el-GR" b="1" dirty="0" smtClean="0"/>
              <a:t>ἀμήν</a:t>
            </a:r>
            <a:r>
              <a:rPr lang="en-US" dirty="0" smtClean="0"/>
              <a:t> = 1 + 40 + 8 + 50 = </a:t>
            </a:r>
            <a:r>
              <a:rPr lang="en-US" b="1" dirty="0" smtClean="0">
                <a:solidFill>
                  <a:srgbClr val="C00000"/>
                </a:solidFill>
              </a:rPr>
              <a:t>99</a:t>
            </a:r>
            <a:endParaRPr lang="en-US" b="1" dirty="0">
              <a:solidFill>
                <a:srgbClr val="C00000"/>
              </a:solidFill>
            </a:endParaRPr>
          </a:p>
          <a:p>
            <a:pPr marL="0" indent="0">
              <a:buNone/>
            </a:pPr>
            <a:endParaRPr lang="de-DE" dirty="0" smtClean="0"/>
          </a:p>
        </p:txBody>
      </p:sp>
      <p:sp>
        <p:nvSpPr>
          <p:cNvPr id="4" name="Rectangle 1"/>
          <p:cNvSpPr>
            <a:spLocks noChangeArrowheads="1"/>
          </p:cNvSpPr>
          <p:nvPr/>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152400" y="274550"/>
            <a:ext cx="65" cy="2128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de-DE"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3668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Zahl10</a:t>
            </a:r>
            <a:endParaRPr lang="de-DE" dirty="0"/>
          </a:p>
        </p:txBody>
      </p:sp>
      <p:sp>
        <p:nvSpPr>
          <p:cNvPr id="3" name="Inhaltsplatzhalter 2"/>
          <p:cNvSpPr>
            <a:spLocks noGrp="1"/>
          </p:cNvSpPr>
          <p:nvPr>
            <p:ph idx="1"/>
          </p:nvPr>
        </p:nvSpPr>
        <p:spPr/>
        <p:txBody>
          <a:bodyPr>
            <a:normAutofit/>
          </a:bodyPr>
          <a:lstStyle/>
          <a:p>
            <a:pPr marL="0" indent="0">
              <a:buNone/>
            </a:pPr>
            <a:r>
              <a:rPr lang="en-US" sz="2000" b="1" dirty="0" err="1" smtClean="0">
                <a:solidFill>
                  <a:srgbClr val="C00000"/>
                </a:solidFill>
              </a:rPr>
              <a:t>Zehn</a:t>
            </a:r>
            <a:r>
              <a:rPr lang="en-US" sz="2000" dirty="0" smtClean="0"/>
              <a:t> </a:t>
            </a:r>
            <a:r>
              <a:rPr lang="en-US" sz="2000" dirty="0" err="1" smtClean="0"/>
              <a:t>als</a:t>
            </a:r>
            <a:r>
              <a:rPr lang="en-US" sz="2000" dirty="0" smtClean="0"/>
              <a:t> </a:t>
            </a:r>
            <a:r>
              <a:rPr lang="en-US" sz="2000" dirty="0" err="1" smtClean="0"/>
              <a:t>ein</a:t>
            </a:r>
            <a:r>
              <a:rPr lang="en-US" sz="2000" dirty="0" smtClean="0"/>
              <a:t> Symbol der </a:t>
            </a:r>
            <a:r>
              <a:rPr lang="en-US" sz="2000" dirty="0" err="1"/>
              <a:t>G</a:t>
            </a:r>
            <a:r>
              <a:rPr lang="en-US" sz="2000" dirty="0" err="1" smtClean="0"/>
              <a:t>esetzes</a:t>
            </a:r>
            <a:r>
              <a:rPr lang="en-US" sz="2000" dirty="0" smtClean="0"/>
              <a:t>, der </a:t>
            </a:r>
            <a:r>
              <a:rPr lang="en-US" sz="2000" dirty="0" err="1" smtClean="0"/>
              <a:t>Ordnung</a:t>
            </a:r>
            <a:r>
              <a:rPr lang="en-US" sz="2000" dirty="0"/>
              <a:t> </a:t>
            </a:r>
            <a:r>
              <a:rPr lang="en-US" sz="2000" dirty="0" smtClean="0"/>
              <a:t>und der </a:t>
            </a:r>
            <a:r>
              <a:rPr lang="en-US" sz="2000" dirty="0" err="1" smtClean="0"/>
              <a:t>Prüfung</a:t>
            </a:r>
            <a:r>
              <a:rPr lang="en-US" sz="2000" dirty="0" smtClean="0"/>
              <a:t>.</a:t>
            </a:r>
          </a:p>
          <a:p>
            <a:pPr marL="0" indent="0">
              <a:buNone/>
            </a:pPr>
            <a:endParaRPr lang="en-US" sz="2000" dirty="0" smtClean="0"/>
          </a:p>
        </p:txBody>
      </p:sp>
    </p:spTree>
    <p:extLst>
      <p:ext uri="{BB962C8B-B14F-4D97-AF65-F5344CB8AC3E}">
        <p14:creationId xmlns:p14="http://schemas.microsoft.com/office/powerpoint/2010/main" val="34499268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Zahl10</a:t>
            </a:r>
            <a:endParaRPr lang="de-DE" dirty="0"/>
          </a:p>
        </p:txBody>
      </p:sp>
      <p:sp>
        <p:nvSpPr>
          <p:cNvPr id="3" name="Inhaltsplatzhalter 2"/>
          <p:cNvSpPr>
            <a:spLocks noGrp="1"/>
          </p:cNvSpPr>
          <p:nvPr>
            <p:ph idx="1"/>
          </p:nvPr>
        </p:nvSpPr>
        <p:spPr/>
        <p:txBody>
          <a:bodyPr>
            <a:normAutofit/>
          </a:bodyPr>
          <a:lstStyle/>
          <a:p>
            <a:pPr marL="0" indent="0">
              <a:buNone/>
            </a:pPr>
            <a:r>
              <a:rPr lang="en-US" sz="2000" b="1" dirty="0" err="1" smtClean="0">
                <a:solidFill>
                  <a:srgbClr val="C00000"/>
                </a:solidFill>
              </a:rPr>
              <a:t>Zehn</a:t>
            </a:r>
            <a:r>
              <a:rPr lang="en-US" sz="2000" dirty="0" smtClean="0"/>
              <a:t> </a:t>
            </a:r>
            <a:r>
              <a:rPr lang="en-US" sz="2000" dirty="0" err="1" smtClean="0"/>
              <a:t>als</a:t>
            </a:r>
            <a:r>
              <a:rPr lang="en-US" sz="2000" dirty="0" smtClean="0"/>
              <a:t> </a:t>
            </a:r>
            <a:r>
              <a:rPr lang="en-US" sz="2000" dirty="0" err="1" smtClean="0"/>
              <a:t>ein</a:t>
            </a:r>
            <a:r>
              <a:rPr lang="en-US" sz="2000" dirty="0" smtClean="0"/>
              <a:t> Symbol der </a:t>
            </a:r>
            <a:r>
              <a:rPr lang="en-US" sz="2000" dirty="0" err="1"/>
              <a:t>G</a:t>
            </a:r>
            <a:r>
              <a:rPr lang="en-US" sz="2000" dirty="0" err="1" smtClean="0"/>
              <a:t>esetzes</a:t>
            </a:r>
            <a:r>
              <a:rPr lang="en-US" sz="2000" dirty="0" smtClean="0"/>
              <a:t>, der </a:t>
            </a:r>
            <a:r>
              <a:rPr lang="en-US" sz="2000" dirty="0" err="1" smtClean="0"/>
              <a:t>Ordnung</a:t>
            </a:r>
            <a:r>
              <a:rPr lang="en-US" sz="2000" dirty="0"/>
              <a:t> </a:t>
            </a:r>
            <a:r>
              <a:rPr lang="en-US" sz="2000" dirty="0" smtClean="0"/>
              <a:t>und der </a:t>
            </a:r>
            <a:r>
              <a:rPr lang="en-US" sz="2000" dirty="0" err="1" smtClean="0"/>
              <a:t>Prüfung</a:t>
            </a:r>
            <a:r>
              <a:rPr lang="en-US" sz="2000" dirty="0" smtClean="0"/>
              <a:t>.</a:t>
            </a:r>
            <a:endParaRPr lang="en-US" sz="2000" dirty="0" smtClean="0"/>
          </a:p>
          <a:p>
            <a:pPr marL="0" indent="0">
              <a:buNone/>
            </a:pPr>
            <a:endParaRPr lang="en-US" sz="2000" dirty="0" smtClean="0"/>
          </a:p>
          <a:p>
            <a:pPr marL="0" indent="0">
              <a:buNone/>
            </a:pPr>
            <a:r>
              <a:rPr lang="en-US" sz="2000" u="sng" dirty="0" smtClean="0"/>
              <a:t>Exodus 34</a:t>
            </a:r>
            <a:r>
              <a:rPr lang="en-US" sz="2000" dirty="0" smtClean="0"/>
              <a:t> </a:t>
            </a:r>
          </a:p>
          <a:p>
            <a:pPr marL="0" indent="0">
              <a:buNone/>
            </a:pPr>
            <a:r>
              <a:rPr lang="en-US" sz="2000" b="1" baseline="30000" dirty="0" smtClean="0"/>
              <a:t>27 </a:t>
            </a:r>
            <a:r>
              <a:rPr lang="de-DE" sz="2000" dirty="0"/>
              <a:t>Und der HERR sprach zu Mose: Schreib diese Worte: denn nach diesen Worten habe ich mit dir und mit Israel einen Bund gemacht. </a:t>
            </a:r>
            <a:endParaRPr lang="de-DE" sz="2000" dirty="0" smtClean="0"/>
          </a:p>
          <a:p>
            <a:pPr marL="0" indent="0">
              <a:buNone/>
            </a:pPr>
            <a:r>
              <a:rPr lang="en-US" sz="2000" b="1" baseline="30000" dirty="0" smtClean="0"/>
              <a:t>28 </a:t>
            </a:r>
            <a:r>
              <a:rPr lang="de-DE" sz="2000" dirty="0" smtClean="0"/>
              <a:t>Und </a:t>
            </a:r>
            <a:r>
              <a:rPr lang="de-DE" sz="2000" dirty="0"/>
              <a:t>er war </a:t>
            </a:r>
            <a:r>
              <a:rPr lang="de-DE" sz="2000" dirty="0" smtClean="0"/>
              <a:t>dort </a:t>
            </a:r>
            <a:r>
              <a:rPr lang="de-DE" sz="2000" dirty="0"/>
              <a:t>bei dem HERRN vierzig Tage und vierzig Nächte und aß kein Brot und trank kein Wasser. Und er schrieb auf die Tafeln die Worte des Bundes, die </a:t>
            </a:r>
            <a:r>
              <a:rPr lang="de-DE" sz="2000" b="1" dirty="0">
                <a:solidFill>
                  <a:srgbClr val="C00000"/>
                </a:solidFill>
              </a:rPr>
              <a:t>Zehn</a:t>
            </a:r>
            <a:r>
              <a:rPr lang="de-DE" sz="2000" dirty="0"/>
              <a:t> </a:t>
            </a:r>
            <a:r>
              <a:rPr lang="de-DE" sz="2000" dirty="0" smtClean="0"/>
              <a:t>Gebote.</a:t>
            </a:r>
            <a:r>
              <a:rPr lang="en-US" sz="2000" dirty="0" smtClean="0"/>
              <a:t> </a:t>
            </a:r>
            <a:endParaRPr lang="de-DE" sz="2000" dirty="0"/>
          </a:p>
        </p:txBody>
      </p:sp>
    </p:spTree>
    <p:extLst>
      <p:ext uri="{BB962C8B-B14F-4D97-AF65-F5344CB8AC3E}">
        <p14:creationId xmlns:p14="http://schemas.microsoft.com/office/powerpoint/2010/main" val="22499354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Zahl10</a:t>
            </a:r>
            <a:endParaRPr lang="de-DE" dirty="0"/>
          </a:p>
        </p:txBody>
      </p:sp>
      <p:sp>
        <p:nvSpPr>
          <p:cNvPr id="3" name="Inhaltsplatzhalter 2"/>
          <p:cNvSpPr>
            <a:spLocks noGrp="1"/>
          </p:cNvSpPr>
          <p:nvPr>
            <p:ph idx="1"/>
          </p:nvPr>
        </p:nvSpPr>
        <p:spPr>
          <a:xfrm>
            <a:off x="1154954" y="2518611"/>
            <a:ext cx="8943551" cy="4483768"/>
          </a:xfrm>
        </p:spPr>
        <p:txBody>
          <a:bodyPr>
            <a:noAutofit/>
          </a:bodyPr>
          <a:lstStyle/>
          <a:p>
            <a:pPr marL="0" indent="0">
              <a:buNone/>
            </a:pPr>
            <a:r>
              <a:rPr lang="en-US" sz="2000" b="1" dirty="0" err="1" smtClean="0">
                <a:solidFill>
                  <a:srgbClr val="C00000"/>
                </a:solidFill>
              </a:rPr>
              <a:t>Zehn</a:t>
            </a:r>
            <a:r>
              <a:rPr lang="en-US" sz="2000" dirty="0" smtClean="0"/>
              <a:t> </a:t>
            </a:r>
            <a:r>
              <a:rPr lang="en-US" sz="2000" dirty="0" err="1" smtClean="0"/>
              <a:t>als</a:t>
            </a:r>
            <a:r>
              <a:rPr lang="en-US" sz="2000" dirty="0" smtClean="0"/>
              <a:t> </a:t>
            </a:r>
            <a:r>
              <a:rPr lang="en-US" sz="2000" dirty="0" err="1" smtClean="0"/>
              <a:t>ein</a:t>
            </a:r>
            <a:r>
              <a:rPr lang="en-US" sz="2000" dirty="0" smtClean="0"/>
              <a:t> Symbol der </a:t>
            </a:r>
            <a:r>
              <a:rPr lang="en-US" sz="2000" dirty="0" err="1"/>
              <a:t>G</a:t>
            </a:r>
            <a:r>
              <a:rPr lang="en-US" sz="2000" dirty="0" err="1" smtClean="0"/>
              <a:t>esetzes</a:t>
            </a:r>
            <a:r>
              <a:rPr lang="en-US" sz="2000" dirty="0" smtClean="0"/>
              <a:t>, der </a:t>
            </a:r>
            <a:r>
              <a:rPr lang="en-US" sz="2000" dirty="0" err="1" smtClean="0"/>
              <a:t>Ordnung</a:t>
            </a:r>
            <a:r>
              <a:rPr lang="en-US" sz="2000" dirty="0"/>
              <a:t> </a:t>
            </a:r>
            <a:r>
              <a:rPr lang="en-US" sz="2000" dirty="0" smtClean="0"/>
              <a:t>und der </a:t>
            </a:r>
            <a:r>
              <a:rPr lang="en-US" sz="2000" dirty="0" err="1" smtClean="0"/>
              <a:t>Prüfung</a:t>
            </a:r>
            <a:r>
              <a:rPr lang="en-US" sz="2000" dirty="0" smtClean="0"/>
              <a:t>.</a:t>
            </a:r>
          </a:p>
          <a:p>
            <a:pPr marL="0" indent="0">
              <a:buNone/>
            </a:pPr>
            <a:r>
              <a:rPr lang="en-US" sz="2000" u="sng" dirty="0" smtClean="0"/>
              <a:t>Daniel </a:t>
            </a:r>
            <a:r>
              <a:rPr lang="en-US" sz="2000" u="sng" dirty="0" smtClean="0"/>
              <a:t>1</a:t>
            </a:r>
            <a:r>
              <a:rPr lang="en-US" sz="2000" dirty="0" smtClean="0"/>
              <a:t> </a:t>
            </a:r>
          </a:p>
          <a:p>
            <a:pPr marL="0" indent="0">
              <a:buNone/>
            </a:pPr>
            <a:r>
              <a:rPr lang="en-US" sz="2000" b="1" baseline="30000" dirty="0"/>
              <a:t>12 </a:t>
            </a:r>
            <a:r>
              <a:rPr lang="de-DE" sz="2000" dirty="0" smtClean="0"/>
              <a:t>Versuche </a:t>
            </a:r>
            <a:r>
              <a:rPr lang="de-DE" sz="2000" dirty="0"/>
              <a:t>es doch mit deinen Knechten </a:t>
            </a:r>
            <a:r>
              <a:rPr lang="de-DE" sz="2000" b="1" dirty="0">
                <a:solidFill>
                  <a:srgbClr val="C00000"/>
                </a:solidFill>
              </a:rPr>
              <a:t>zehn</a:t>
            </a:r>
            <a:r>
              <a:rPr lang="de-DE" sz="2000" dirty="0"/>
              <a:t> Tage und </a:t>
            </a:r>
            <a:r>
              <a:rPr lang="de-DE" sz="2000" dirty="0" smtClean="0"/>
              <a:t>lass </a:t>
            </a:r>
            <a:r>
              <a:rPr lang="de-DE" sz="2000" dirty="0"/>
              <a:t>uns geben Gemüse zu essen und Wasser zu trinken. </a:t>
            </a:r>
            <a:r>
              <a:rPr lang="en-US" sz="2000" b="1" baseline="30000" dirty="0"/>
              <a:t> </a:t>
            </a:r>
            <a:endParaRPr lang="en-US" sz="2000" b="1" baseline="30000" dirty="0" smtClean="0"/>
          </a:p>
          <a:p>
            <a:pPr marL="0" indent="0">
              <a:buNone/>
            </a:pPr>
            <a:r>
              <a:rPr lang="en-US" sz="2000" b="1" baseline="30000" dirty="0" smtClean="0"/>
              <a:t>13 </a:t>
            </a:r>
            <a:r>
              <a:rPr lang="de-DE" sz="2000" dirty="0" smtClean="0"/>
              <a:t>Und lass </a:t>
            </a:r>
            <a:r>
              <a:rPr lang="de-DE" sz="2000" dirty="0"/>
              <a:t>dann vor dir unsre Gestalt und der Knaben, so von des Königs Speise essen, besehen; und darnach du sehen wirst, darnach schaffe mit deinen Knechten.</a:t>
            </a:r>
            <a:br>
              <a:rPr lang="de-DE" sz="2000" dirty="0"/>
            </a:br>
            <a:r>
              <a:rPr lang="de-DE" sz="2000" dirty="0"/>
              <a:t/>
            </a:r>
            <a:br>
              <a:rPr lang="de-DE" sz="2000" dirty="0"/>
            </a:br>
            <a:r>
              <a:rPr lang="en-US" sz="2000" b="1" baseline="30000" dirty="0" smtClean="0"/>
              <a:t>14 </a:t>
            </a:r>
            <a:r>
              <a:rPr lang="de-DE" sz="2000" dirty="0" smtClean="0"/>
              <a:t>Und </a:t>
            </a:r>
            <a:r>
              <a:rPr lang="de-DE" sz="2000" dirty="0"/>
              <a:t>er gehorchte ihnen darin und versuchte es mit ihnen </a:t>
            </a:r>
            <a:r>
              <a:rPr lang="de-DE" sz="2000" b="1" dirty="0">
                <a:solidFill>
                  <a:srgbClr val="C00000"/>
                </a:solidFill>
              </a:rPr>
              <a:t>zehn</a:t>
            </a:r>
            <a:r>
              <a:rPr lang="de-DE" sz="2000" dirty="0"/>
              <a:t> Tage. </a:t>
            </a:r>
            <a:r>
              <a:rPr lang="en-US" sz="2000" b="1" baseline="30000" dirty="0"/>
              <a:t> </a:t>
            </a:r>
            <a:endParaRPr lang="en-US" sz="2000" b="1" baseline="30000" dirty="0" smtClean="0"/>
          </a:p>
          <a:p>
            <a:pPr marL="0" indent="0">
              <a:buNone/>
            </a:pPr>
            <a:r>
              <a:rPr lang="en-US" sz="2000" b="1" baseline="30000" dirty="0" smtClean="0"/>
              <a:t>15 </a:t>
            </a:r>
            <a:r>
              <a:rPr lang="de-DE" sz="2000" dirty="0" smtClean="0"/>
              <a:t>Und </a:t>
            </a:r>
            <a:r>
              <a:rPr lang="de-DE" sz="2000" dirty="0"/>
              <a:t>nach den </a:t>
            </a:r>
            <a:r>
              <a:rPr lang="de-DE" sz="2000" b="1" dirty="0">
                <a:solidFill>
                  <a:srgbClr val="C00000"/>
                </a:solidFill>
              </a:rPr>
              <a:t>zehn</a:t>
            </a:r>
            <a:r>
              <a:rPr lang="de-DE" sz="2000" dirty="0"/>
              <a:t> Tagen waren sie schöner und besser bei Leibe denn alle Knaben, so von des Königs Speise aßen.</a:t>
            </a:r>
            <a:endParaRPr lang="en-US" sz="2000" dirty="0" smtClean="0"/>
          </a:p>
        </p:txBody>
      </p:sp>
    </p:spTree>
    <p:extLst>
      <p:ext uri="{BB962C8B-B14F-4D97-AF65-F5344CB8AC3E}">
        <p14:creationId xmlns:p14="http://schemas.microsoft.com/office/powerpoint/2010/main" val="29676830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Zahl10</a:t>
            </a:r>
            <a:endParaRPr lang="de-DE" dirty="0"/>
          </a:p>
        </p:txBody>
      </p:sp>
      <p:sp>
        <p:nvSpPr>
          <p:cNvPr id="3" name="Inhaltsplatzhalter 2"/>
          <p:cNvSpPr>
            <a:spLocks noGrp="1"/>
          </p:cNvSpPr>
          <p:nvPr>
            <p:ph idx="1"/>
          </p:nvPr>
        </p:nvSpPr>
        <p:spPr>
          <a:xfrm>
            <a:off x="1154954" y="2486527"/>
            <a:ext cx="8825659" cy="4371474"/>
          </a:xfrm>
        </p:spPr>
        <p:txBody>
          <a:bodyPr>
            <a:normAutofit/>
          </a:bodyPr>
          <a:lstStyle/>
          <a:p>
            <a:pPr marL="0" indent="0">
              <a:buNone/>
            </a:pPr>
            <a:r>
              <a:rPr lang="en-US" sz="2000" b="1" dirty="0" err="1" smtClean="0">
                <a:solidFill>
                  <a:srgbClr val="C00000"/>
                </a:solidFill>
              </a:rPr>
              <a:t>Zehn</a:t>
            </a:r>
            <a:r>
              <a:rPr lang="en-US" sz="2000" dirty="0" smtClean="0"/>
              <a:t> </a:t>
            </a:r>
            <a:r>
              <a:rPr lang="en-US" sz="2000" dirty="0" err="1" smtClean="0"/>
              <a:t>als</a:t>
            </a:r>
            <a:r>
              <a:rPr lang="en-US" sz="2000" dirty="0" smtClean="0"/>
              <a:t> </a:t>
            </a:r>
            <a:r>
              <a:rPr lang="en-US" sz="2000" dirty="0" err="1" smtClean="0"/>
              <a:t>ein</a:t>
            </a:r>
            <a:r>
              <a:rPr lang="en-US" sz="2000" dirty="0" smtClean="0"/>
              <a:t> Symbol der </a:t>
            </a:r>
            <a:r>
              <a:rPr lang="en-US" sz="2000" dirty="0" err="1"/>
              <a:t>G</a:t>
            </a:r>
            <a:r>
              <a:rPr lang="en-US" sz="2000" dirty="0" err="1" smtClean="0"/>
              <a:t>esetzes</a:t>
            </a:r>
            <a:r>
              <a:rPr lang="en-US" sz="2000" dirty="0" smtClean="0"/>
              <a:t>, der </a:t>
            </a:r>
            <a:r>
              <a:rPr lang="en-US" sz="2000" dirty="0" err="1" smtClean="0"/>
              <a:t>Ordnung</a:t>
            </a:r>
            <a:r>
              <a:rPr lang="en-US" sz="2000" dirty="0"/>
              <a:t> </a:t>
            </a:r>
            <a:r>
              <a:rPr lang="en-US" sz="2000" dirty="0" smtClean="0"/>
              <a:t>und der </a:t>
            </a:r>
            <a:r>
              <a:rPr lang="en-US" sz="2000" dirty="0" err="1" smtClean="0"/>
              <a:t>Prüfung</a:t>
            </a:r>
            <a:r>
              <a:rPr lang="en-US" sz="2000" dirty="0" smtClean="0"/>
              <a:t>.</a:t>
            </a:r>
            <a:endParaRPr lang="en-US" sz="2000" dirty="0"/>
          </a:p>
          <a:p>
            <a:pPr marL="0" indent="0">
              <a:buNone/>
            </a:pPr>
            <a:r>
              <a:rPr lang="en-US" sz="2000" u="sng" dirty="0" smtClean="0"/>
              <a:t>Daniel 7, 24</a:t>
            </a:r>
            <a:r>
              <a:rPr lang="en-US" sz="2000" dirty="0" smtClean="0"/>
              <a:t> </a:t>
            </a:r>
          </a:p>
          <a:p>
            <a:pPr marL="0" indent="0">
              <a:buNone/>
            </a:pPr>
            <a:r>
              <a:rPr lang="de-DE" sz="2000" dirty="0" smtClean="0"/>
              <a:t>Die </a:t>
            </a:r>
            <a:r>
              <a:rPr lang="de-DE" sz="2000" b="1" dirty="0">
                <a:solidFill>
                  <a:srgbClr val="C00000"/>
                </a:solidFill>
              </a:rPr>
              <a:t>Zehn</a:t>
            </a:r>
            <a:r>
              <a:rPr lang="de-DE" sz="2000" dirty="0"/>
              <a:t> Hörner bedeuten zehn Könige, so aus dem Reich entstehen werden. Nach ihnen aber wird ein anderer aufkommen, der wird gar anders sein denn die vorigen und wird drei Könige demütigen. </a:t>
            </a:r>
            <a:endParaRPr lang="de-DE" sz="2000" dirty="0" smtClean="0"/>
          </a:p>
          <a:p>
            <a:pPr marL="0" indent="0">
              <a:buNone/>
            </a:pPr>
            <a:endParaRPr lang="de-DE" sz="2000" dirty="0" smtClean="0"/>
          </a:p>
          <a:p>
            <a:pPr marL="0" indent="0">
              <a:buNone/>
            </a:pPr>
            <a:r>
              <a:rPr lang="en-US" sz="2000" u="sng" dirty="0" err="1" smtClean="0"/>
              <a:t>Offenbarung</a:t>
            </a:r>
            <a:r>
              <a:rPr lang="en-US" sz="2000" u="sng" dirty="0" smtClean="0"/>
              <a:t> 17</a:t>
            </a:r>
            <a:r>
              <a:rPr lang="en-US" sz="2000" u="sng" dirty="0"/>
              <a:t>, </a:t>
            </a:r>
            <a:r>
              <a:rPr lang="en-US" sz="2000" u="sng" dirty="0" smtClean="0"/>
              <a:t>12</a:t>
            </a:r>
            <a:r>
              <a:rPr lang="en-US" sz="2000" dirty="0" smtClean="0"/>
              <a:t> </a:t>
            </a:r>
          </a:p>
          <a:p>
            <a:pPr marL="0" indent="0">
              <a:buNone/>
            </a:pPr>
            <a:r>
              <a:rPr lang="de-DE" sz="2000" dirty="0"/>
              <a:t>Und die </a:t>
            </a:r>
            <a:r>
              <a:rPr lang="de-DE" sz="2000" b="1" dirty="0">
                <a:solidFill>
                  <a:srgbClr val="C00000"/>
                </a:solidFill>
              </a:rPr>
              <a:t>zehn</a:t>
            </a:r>
            <a:r>
              <a:rPr lang="de-DE" sz="2000" dirty="0"/>
              <a:t> Hörner, die du gesehen hast, das sind </a:t>
            </a:r>
            <a:r>
              <a:rPr lang="de-DE" sz="2000" b="1" dirty="0">
                <a:solidFill>
                  <a:srgbClr val="C00000"/>
                </a:solidFill>
              </a:rPr>
              <a:t>zehn</a:t>
            </a:r>
            <a:r>
              <a:rPr lang="de-DE" sz="2000" dirty="0"/>
              <a:t> Könige, die das Reich noch nicht empfangen haben; aber wie Könige werden sie eine Zeit Macht empfangen mit dem Tier. </a:t>
            </a:r>
            <a:endParaRPr lang="en-US" sz="2000" dirty="0"/>
          </a:p>
          <a:p>
            <a:pPr marL="0" indent="0">
              <a:buNone/>
            </a:pPr>
            <a:endParaRPr lang="en-US" dirty="0" smtClean="0"/>
          </a:p>
        </p:txBody>
      </p:sp>
    </p:spTree>
    <p:extLst>
      <p:ext uri="{BB962C8B-B14F-4D97-AF65-F5344CB8AC3E}">
        <p14:creationId xmlns:p14="http://schemas.microsoft.com/office/powerpoint/2010/main" val="1236363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Zahl10</a:t>
            </a:r>
            <a:endParaRPr lang="de-DE" dirty="0"/>
          </a:p>
        </p:txBody>
      </p:sp>
      <p:sp>
        <p:nvSpPr>
          <p:cNvPr id="3" name="Inhaltsplatzhalter 2"/>
          <p:cNvSpPr>
            <a:spLocks noGrp="1"/>
          </p:cNvSpPr>
          <p:nvPr>
            <p:ph idx="1"/>
          </p:nvPr>
        </p:nvSpPr>
        <p:spPr>
          <a:xfrm>
            <a:off x="1154954" y="2486526"/>
            <a:ext cx="8825659" cy="4211053"/>
          </a:xfrm>
        </p:spPr>
        <p:txBody>
          <a:bodyPr>
            <a:normAutofit/>
          </a:bodyPr>
          <a:lstStyle/>
          <a:p>
            <a:pPr marL="0" indent="0">
              <a:buNone/>
            </a:pPr>
            <a:r>
              <a:rPr lang="en-US" sz="2000" b="1" dirty="0" err="1" smtClean="0">
                <a:solidFill>
                  <a:srgbClr val="C00000"/>
                </a:solidFill>
              </a:rPr>
              <a:t>Zehn</a:t>
            </a:r>
            <a:r>
              <a:rPr lang="en-US" sz="2000" dirty="0" smtClean="0"/>
              <a:t> </a:t>
            </a:r>
            <a:r>
              <a:rPr lang="en-US" sz="2000" dirty="0" err="1" smtClean="0"/>
              <a:t>als</a:t>
            </a:r>
            <a:r>
              <a:rPr lang="en-US" sz="2000" dirty="0" smtClean="0"/>
              <a:t> </a:t>
            </a:r>
            <a:r>
              <a:rPr lang="en-US" sz="2000" dirty="0" err="1" smtClean="0"/>
              <a:t>ein</a:t>
            </a:r>
            <a:r>
              <a:rPr lang="en-US" sz="2000" dirty="0" smtClean="0"/>
              <a:t> Symbol der </a:t>
            </a:r>
            <a:r>
              <a:rPr lang="en-US" sz="2000" dirty="0" err="1"/>
              <a:t>G</a:t>
            </a:r>
            <a:r>
              <a:rPr lang="en-US" sz="2000" dirty="0" err="1" smtClean="0"/>
              <a:t>esetzes</a:t>
            </a:r>
            <a:r>
              <a:rPr lang="en-US" sz="2000" dirty="0" smtClean="0"/>
              <a:t>, der </a:t>
            </a:r>
            <a:r>
              <a:rPr lang="en-US" sz="2000" dirty="0" err="1" smtClean="0"/>
              <a:t>Ordnung</a:t>
            </a:r>
            <a:r>
              <a:rPr lang="en-US" sz="2000" dirty="0"/>
              <a:t> </a:t>
            </a:r>
            <a:r>
              <a:rPr lang="en-US" sz="2000" dirty="0" smtClean="0"/>
              <a:t>und der </a:t>
            </a:r>
            <a:r>
              <a:rPr lang="en-US" sz="2000" dirty="0" err="1" smtClean="0"/>
              <a:t>Prüfung</a:t>
            </a:r>
            <a:endParaRPr lang="en-US" sz="2000" dirty="0" smtClean="0"/>
          </a:p>
          <a:p>
            <a:pPr marL="0" indent="0">
              <a:buNone/>
            </a:pPr>
            <a:endParaRPr lang="en-US" sz="2000" dirty="0"/>
          </a:p>
          <a:p>
            <a:pPr marL="0" indent="0">
              <a:buNone/>
            </a:pPr>
            <a:r>
              <a:rPr lang="en-US" sz="2000" u="sng" dirty="0" err="1" smtClean="0"/>
              <a:t>Offenbarung</a:t>
            </a:r>
            <a:r>
              <a:rPr lang="en-US" sz="2000" u="sng" dirty="0" smtClean="0"/>
              <a:t> 13, 1</a:t>
            </a:r>
            <a:r>
              <a:rPr lang="en-US" sz="2000" dirty="0" smtClean="0"/>
              <a:t> </a:t>
            </a:r>
          </a:p>
          <a:p>
            <a:pPr marL="0" indent="0">
              <a:buNone/>
            </a:pPr>
            <a:r>
              <a:rPr lang="de-DE" sz="2000" dirty="0"/>
              <a:t>Und ich trat an den Sand des Meeres und sah ein Tier aus dem Meer steigen, das hatte sieben Häupter und </a:t>
            </a:r>
            <a:r>
              <a:rPr lang="de-DE" sz="2000" b="1" dirty="0">
                <a:solidFill>
                  <a:srgbClr val="C00000"/>
                </a:solidFill>
              </a:rPr>
              <a:t>zehn</a:t>
            </a:r>
            <a:r>
              <a:rPr lang="de-DE" sz="2000" dirty="0"/>
              <a:t> Hörner und auf seinen Hörnern </a:t>
            </a:r>
            <a:r>
              <a:rPr lang="de-DE" sz="2000" b="1" dirty="0">
                <a:solidFill>
                  <a:srgbClr val="C00000"/>
                </a:solidFill>
              </a:rPr>
              <a:t>zehn</a:t>
            </a:r>
            <a:r>
              <a:rPr lang="de-DE" sz="2000" dirty="0"/>
              <a:t> Kronen und auf seinen Häuptern Namen der Lästerung. </a:t>
            </a:r>
            <a:endParaRPr lang="en-US" sz="2000" dirty="0" smtClean="0"/>
          </a:p>
          <a:p>
            <a:pPr marL="0" indent="0">
              <a:buNone/>
            </a:pPr>
            <a:r>
              <a:rPr lang="en-US" sz="2000" u="sng" dirty="0" err="1" smtClean="0"/>
              <a:t>Offenbarung</a:t>
            </a:r>
            <a:r>
              <a:rPr lang="en-US" sz="2000" u="sng" dirty="0" smtClean="0"/>
              <a:t> 17</a:t>
            </a:r>
            <a:r>
              <a:rPr lang="en-US" sz="2000" u="sng" dirty="0"/>
              <a:t>, </a:t>
            </a:r>
            <a:r>
              <a:rPr lang="en-US" sz="2000" u="sng" dirty="0" smtClean="0"/>
              <a:t>7</a:t>
            </a:r>
            <a:r>
              <a:rPr lang="en-US" sz="2000" dirty="0" smtClean="0"/>
              <a:t> </a:t>
            </a:r>
          </a:p>
          <a:p>
            <a:pPr marL="0" indent="0">
              <a:buNone/>
            </a:pPr>
            <a:r>
              <a:rPr lang="de-DE" sz="2000" dirty="0"/>
              <a:t>Und der Engel spricht zu mir: Warum verwunderst du dich? Ich will dir sagen das Geheimnis von dem Weibe und von dem Tier, das sie trägt und hat sieben Häupter und </a:t>
            </a:r>
            <a:r>
              <a:rPr lang="de-DE" sz="2000" b="1" dirty="0">
                <a:solidFill>
                  <a:srgbClr val="C00000"/>
                </a:solidFill>
              </a:rPr>
              <a:t>zehn</a:t>
            </a:r>
            <a:r>
              <a:rPr lang="de-DE" sz="2000" dirty="0"/>
              <a:t> Hörner.</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20926124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10</a:t>
            </a:r>
            <a:endParaRPr lang="de-DE" dirty="0"/>
          </a:p>
        </p:txBody>
      </p:sp>
      <p:sp>
        <p:nvSpPr>
          <p:cNvPr id="3" name="Inhaltsplatzhalter 2"/>
          <p:cNvSpPr>
            <a:spLocks noGrp="1"/>
          </p:cNvSpPr>
          <p:nvPr>
            <p:ph idx="1"/>
          </p:nvPr>
        </p:nvSpPr>
        <p:spPr>
          <a:xfrm>
            <a:off x="1154954" y="2470484"/>
            <a:ext cx="8825659" cy="4387516"/>
          </a:xfrm>
        </p:spPr>
        <p:txBody>
          <a:bodyPr>
            <a:noAutofit/>
          </a:bodyPr>
          <a:lstStyle/>
          <a:p>
            <a:pPr marL="0" indent="0">
              <a:buNone/>
            </a:pPr>
            <a:r>
              <a:rPr lang="en-US" sz="2000" b="1" dirty="0" err="1" smtClean="0">
                <a:solidFill>
                  <a:srgbClr val="C00000"/>
                </a:solidFill>
              </a:rPr>
              <a:t>Zehn</a:t>
            </a:r>
            <a:r>
              <a:rPr lang="en-US" sz="2000" dirty="0" smtClean="0"/>
              <a:t> </a:t>
            </a:r>
            <a:r>
              <a:rPr lang="en-US" sz="2000" dirty="0" err="1" smtClean="0"/>
              <a:t>beim</a:t>
            </a:r>
            <a:r>
              <a:rPr lang="en-US" sz="2000" dirty="0" smtClean="0"/>
              <a:t> </a:t>
            </a:r>
            <a:r>
              <a:rPr lang="en-US" sz="2000" dirty="0" err="1" smtClean="0"/>
              <a:t>Geben</a:t>
            </a:r>
            <a:endParaRPr lang="en-US" sz="2000" dirty="0" smtClean="0"/>
          </a:p>
          <a:p>
            <a:pPr marL="0" indent="0">
              <a:buNone/>
            </a:pPr>
            <a:r>
              <a:rPr lang="en-US" sz="2000" u="sng" dirty="0" smtClean="0"/>
              <a:t>Genesis 14, 20</a:t>
            </a:r>
            <a:r>
              <a:rPr lang="en-US" sz="2000" dirty="0" smtClean="0"/>
              <a:t> </a:t>
            </a:r>
          </a:p>
          <a:p>
            <a:pPr marL="0" indent="0">
              <a:buNone/>
            </a:pPr>
            <a:r>
              <a:rPr lang="de-DE" sz="2000" dirty="0"/>
              <a:t>und gelobt sei Gott der Höchste, der deine Feinde in deine Hand beschlossen hat. Und demselben gab Abram den </a:t>
            </a:r>
            <a:r>
              <a:rPr lang="de-DE" sz="2000" b="1" dirty="0">
                <a:solidFill>
                  <a:srgbClr val="C00000"/>
                </a:solidFill>
              </a:rPr>
              <a:t>Zehnten</a:t>
            </a:r>
            <a:r>
              <a:rPr lang="de-DE" sz="2000" dirty="0"/>
              <a:t> von allem</a:t>
            </a:r>
            <a:r>
              <a:rPr lang="de-DE" sz="2000" dirty="0" smtClean="0"/>
              <a:t>.</a:t>
            </a:r>
            <a:endParaRPr lang="en-US" sz="2000" dirty="0" smtClean="0"/>
          </a:p>
          <a:p>
            <a:pPr marL="0" indent="0">
              <a:buNone/>
            </a:pPr>
            <a:r>
              <a:rPr lang="en-US" sz="2000" u="sng" dirty="0" err="1" smtClean="0"/>
              <a:t>Hebräer</a:t>
            </a:r>
            <a:r>
              <a:rPr lang="en-US" sz="2000" u="sng" dirty="0" smtClean="0"/>
              <a:t> 7, 2-4 </a:t>
            </a:r>
          </a:p>
          <a:p>
            <a:pPr marL="0" indent="0">
              <a:buNone/>
            </a:pPr>
            <a:r>
              <a:rPr lang="de-DE" sz="2000" dirty="0"/>
              <a:t>welchem auch Abraham gab den </a:t>
            </a:r>
            <a:r>
              <a:rPr lang="de-DE" sz="2000" b="1" dirty="0">
                <a:solidFill>
                  <a:srgbClr val="C00000"/>
                </a:solidFill>
              </a:rPr>
              <a:t>Zehnten</a:t>
            </a:r>
            <a:r>
              <a:rPr lang="de-DE" sz="2000" dirty="0"/>
              <a:t> aller Güter. Aufs erste wird er verdolmetscht: ein König der Gerechtigkeit; darnach aber ist er auch ein König Salems, das ist: ein König des Friedens; </a:t>
            </a:r>
            <a:r>
              <a:rPr lang="de-DE" sz="2000" dirty="0" smtClean="0"/>
              <a:t>ohne </a:t>
            </a:r>
            <a:r>
              <a:rPr lang="de-DE" sz="2000" dirty="0"/>
              <a:t>Vater, ohne Mutter, ohne Geschlecht und hat weder Anfang der Tage noch Ende des Lebens: er ist aber verglichen dem Sohn Gottes und bleibt Priester in Ewigkeit</a:t>
            </a:r>
            <a:r>
              <a:rPr lang="de-DE" sz="2000" dirty="0" smtClean="0"/>
              <a:t>.</a:t>
            </a:r>
            <a:r>
              <a:rPr lang="en-US" sz="2000" dirty="0" smtClean="0"/>
              <a:t> </a:t>
            </a:r>
            <a:r>
              <a:rPr lang="de-DE" sz="2000" dirty="0"/>
              <a:t>Schauet aber, wie groß ist der, dem auch Abraham, der Patriarch, den </a:t>
            </a:r>
            <a:r>
              <a:rPr lang="de-DE" sz="2000" b="1" dirty="0">
                <a:solidFill>
                  <a:srgbClr val="C00000"/>
                </a:solidFill>
              </a:rPr>
              <a:t>Zehnten</a:t>
            </a:r>
            <a:r>
              <a:rPr lang="de-DE" sz="2000" dirty="0"/>
              <a:t> gibt von der eroberten Beute! </a:t>
            </a:r>
          </a:p>
        </p:txBody>
      </p:sp>
    </p:spTree>
    <p:extLst>
      <p:ext uri="{BB962C8B-B14F-4D97-AF65-F5344CB8AC3E}">
        <p14:creationId xmlns:p14="http://schemas.microsoft.com/office/powerpoint/2010/main" val="12005403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10</a:t>
            </a:r>
            <a:endParaRPr lang="de-DE" dirty="0"/>
          </a:p>
        </p:txBody>
      </p:sp>
      <p:sp>
        <p:nvSpPr>
          <p:cNvPr id="3" name="Inhaltsplatzhalter 2"/>
          <p:cNvSpPr>
            <a:spLocks noGrp="1"/>
          </p:cNvSpPr>
          <p:nvPr>
            <p:ph idx="1"/>
          </p:nvPr>
        </p:nvSpPr>
        <p:spPr>
          <a:xfrm>
            <a:off x="1154954" y="2603500"/>
            <a:ext cx="8825659" cy="4318668"/>
          </a:xfrm>
        </p:spPr>
        <p:txBody>
          <a:bodyPr>
            <a:normAutofit/>
          </a:bodyPr>
          <a:lstStyle/>
          <a:p>
            <a:pPr marL="0" indent="0">
              <a:buNone/>
            </a:pPr>
            <a:r>
              <a:rPr lang="en-US" sz="2200" b="1" dirty="0" err="1" smtClean="0">
                <a:solidFill>
                  <a:srgbClr val="C00000"/>
                </a:solidFill>
              </a:rPr>
              <a:t>Zehn</a:t>
            </a:r>
            <a:r>
              <a:rPr lang="en-US" sz="2200" dirty="0" smtClean="0"/>
              <a:t> in der </a:t>
            </a:r>
            <a:r>
              <a:rPr lang="en-US" sz="2200" dirty="0" err="1" smtClean="0"/>
              <a:t>Stiftshütte</a:t>
            </a:r>
            <a:r>
              <a:rPr lang="en-US" sz="2200" dirty="0" smtClean="0"/>
              <a:t> und </a:t>
            </a:r>
            <a:r>
              <a:rPr lang="en-US" sz="2200" dirty="0" err="1" smtClean="0"/>
              <a:t>im</a:t>
            </a:r>
            <a:r>
              <a:rPr lang="en-US" sz="2200" dirty="0" smtClean="0"/>
              <a:t> </a:t>
            </a:r>
            <a:r>
              <a:rPr lang="en-US" sz="2200" dirty="0" err="1" smtClean="0"/>
              <a:t>Tempel</a:t>
            </a:r>
            <a:r>
              <a:rPr lang="en-US" sz="2200" dirty="0" smtClean="0"/>
              <a:t> von </a:t>
            </a:r>
            <a:r>
              <a:rPr lang="en-US" sz="2200" dirty="0"/>
              <a:t>S</a:t>
            </a:r>
            <a:r>
              <a:rPr lang="en-US" sz="2200" dirty="0" smtClean="0"/>
              <a:t>alomon</a:t>
            </a:r>
          </a:p>
          <a:p>
            <a:pPr marL="0" indent="0">
              <a:buNone/>
            </a:pPr>
            <a:r>
              <a:rPr lang="en-US" sz="1900" u="sng" dirty="0" smtClean="0"/>
              <a:t>Exodus 26, 1</a:t>
            </a:r>
            <a:r>
              <a:rPr lang="en-US" sz="1900" dirty="0" smtClean="0"/>
              <a:t> </a:t>
            </a:r>
          </a:p>
          <a:p>
            <a:pPr marL="0" indent="0">
              <a:buNone/>
            </a:pPr>
            <a:r>
              <a:rPr lang="de-DE" sz="1900" dirty="0" smtClean="0"/>
              <a:t>Die </a:t>
            </a:r>
            <a:r>
              <a:rPr lang="de-DE" sz="1900" dirty="0"/>
              <a:t>Wohnung sollst du machen von </a:t>
            </a:r>
            <a:r>
              <a:rPr lang="de-DE" sz="1900" b="1" dirty="0">
                <a:solidFill>
                  <a:srgbClr val="C00000"/>
                </a:solidFill>
              </a:rPr>
              <a:t>zehn</a:t>
            </a:r>
            <a:r>
              <a:rPr lang="de-DE" sz="1900" dirty="0"/>
              <a:t> Teppichen, von gezwirnter, weißer Leinwand, von blauem und rotem Purpur und von Scharlach. Cherubim sollst du daran machen von kunstreicher Arbeit. </a:t>
            </a:r>
            <a:endParaRPr lang="en-US" sz="1900" dirty="0" smtClean="0"/>
          </a:p>
          <a:p>
            <a:pPr marL="0" indent="0">
              <a:buNone/>
            </a:pPr>
            <a:r>
              <a:rPr lang="en-US" u="sng" dirty="0" smtClean="0"/>
              <a:t>2. </a:t>
            </a:r>
            <a:r>
              <a:rPr lang="en-US" u="sng" dirty="0" err="1" smtClean="0"/>
              <a:t>Chronik</a:t>
            </a:r>
            <a:r>
              <a:rPr lang="en-US" u="sng" dirty="0" smtClean="0"/>
              <a:t> 4, 6-8 </a:t>
            </a:r>
          </a:p>
          <a:p>
            <a:pPr marL="0" indent="0">
              <a:buNone/>
            </a:pPr>
            <a:r>
              <a:rPr lang="de-DE" dirty="0"/>
              <a:t>Und er machte </a:t>
            </a:r>
            <a:r>
              <a:rPr lang="de-DE" b="1" dirty="0">
                <a:solidFill>
                  <a:srgbClr val="C00000"/>
                </a:solidFill>
              </a:rPr>
              <a:t>zehn</a:t>
            </a:r>
            <a:r>
              <a:rPr lang="de-DE" dirty="0"/>
              <a:t> Kessel; deren setzte er fünf zur Rechten und fünf zur Linken, darin zu waschen, </a:t>
            </a:r>
            <a:r>
              <a:rPr lang="de-DE" dirty="0" smtClean="0"/>
              <a:t>dass </a:t>
            </a:r>
            <a:r>
              <a:rPr lang="de-DE" dirty="0"/>
              <a:t>sie darin abspülten, was zum Brandopfer gehört; das Meer aber, </a:t>
            </a:r>
            <a:r>
              <a:rPr lang="de-DE" dirty="0" smtClean="0"/>
              <a:t>dass </a:t>
            </a:r>
            <a:r>
              <a:rPr lang="de-DE" dirty="0"/>
              <a:t>sich die Priester darin wüschen. </a:t>
            </a:r>
            <a:br>
              <a:rPr lang="de-DE" dirty="0"/>
            </a:br>
            <a:r>
              <a:rPr lang="de-DE" dirty="0" smtClean="0"/>
              <a:t>Er </a:t>
            </a:r>
            <a:r>
              <a:rPr lang="de-DE" dirty="0"/>
              <a:t>machte auch </a:t>
            </a:r>
            <a:r>
              <a:rPr lang="de-DE" b="1" dirty="0">
                <a:solidFill>
                  <a:srgbClr val="C00000"/>
                </a:solidFill>
              </a:rPr>
              <a:t>zehn</a:t>
            </a:r>
            <a:r>
              <a:rPr lang="de-DE" dirty="0"/>
              <a:t> goldene Leuchter, wie sie sein sollten, und setzte sie in den Tempel, fünf zur Rechten und fünf zur </a:t>
            </a:r>
            <a:r>
              <a:rPr lang="de-DE" dirty="0" smtClean="0"/>
              <a:t>Linken, und </a:t>
            </a:r>
            <a:r>
              <a:rPr lang="de-DE" dirty="0"/>
              <a:t>machte </a:t>
            </a:r>
            <a:r>
              <a:rPr lang="de-DE" b="1" dirty="0">
                <a:solidFill>
                  <a:srgbClr val="C00000"/>
                </a:solidFill>
              </a:rPr>
              <a:t>zehn</a:t>
            </a:r>
            <a:r>
              <a:rPr lang="de-DE" dirty="0"/>
              <a:t> Tische und tat sie in den Tempel, fünf zur Rechten und fünf zur Linken, und machte hundert goldene Becken</a:t>
            </a:r>
            <a:r>
              <a:rPr lang="de-DE" dirty="0" smtClean="0"/>
              <a:t>.</a:t>
            </a:r>
            <a:endParaRPr lang="de-DE" dirty="0"/>
          </a:p>
        </p:txBody>
      </p:sp>
    </p:spTree>
    <p:extLst>
      <p:ext uri="{BB962C8B-B14F-4D97-AF65-F5344CB8AC3E}">
        <p14:creationId xmlns:p14="http://schemas.microsoft.com/office/powerpoint/2010/main" val="15991323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10</a:t>
            </a:r>
            <a:endParaRPr lang="de-DE" dirty="0"/>
          </a:p>
        </p:txBody>
      </p:sp>
      <p:sp>
        <p:nvSpPr>
          <p:cNvPr id="3" name="Inhaltsplatzhalter 2"/>
          <p:cNvSpPr>
            <a:spLocks noGrp="1"/>
          </p:cNvSpPr>
          <p:nvPr>
            <p:ph idx="1"/>
          </p:nvPr>
        </p:nvSpPr>
        <p:spPr>
          <a:xfrm>
            <a:off x="1154954" y="2435058"/>
            <a:ext cx="8825659" cy="4134184"/>
          </a:xfrm>
        </p:spPr>
        <p:txBody>
          <a:bodyPr>
            <a:noAutofit/>
          </a:bodyPr>
          <a:lstStyle/>
          <a:p>
            <a:pPr marL="0" indent="0">
              <a:buNone/>
            </a:pPr>
            <a:r>
              <a:rPr lang="en-US" sz="2000" b="1" dirty="0" err="1" smtClean="0">
                <a:solidFill>
                  <a:srgbClr val="C00000"/>
                </a:solidFill>
              </a:rPr>
              <a:t>Zehn</a:t>
            </a:r>
            <a:r>
              <a:rPr lang="en-US" sz="2000" dirty="0" smtClean="0"/>
              <a:t> in den </a:t>
            </a:r>
            <a:r>
              <a:rPr lang="en-US" sz="2000" dirty="0" err="1" smtClean="0"/>
              <a:t>Evangelien</a:t>
            </a:r>
            <a:endParaRPr lang="en-US" sz="2000" dirty="0" smtClean="0"/>
          </a:p>
          <a:p>
            <a:pPr marL="0" indent="0">
              <a:buNone/>
            </a:pPr>
            <a:r>
              <a:rPr lang="en-US" sz="2000" u="sng" dirty="0" err="1" smtClean="0"/>
              <a:t>Matthäus</a:t>
            </a:r>
            <a:r>
              <a:rPr lang="en-US" sz="2000" u="sng" dirty="0" smtClean="0"/>
              <a:t> 25, 1</a:t>
            </a:r>
            <a:r>
              <a:rPr lang="en-US" sz="2000" dirty="0" smtClean="0"/>
              <a:t> </a:t>
            </a:r>
          </a:p>
          <a:p>
            <a:pPr marL="0" indent="0">
              <a:buNone/>
            </a:pPr>
            <a:r>
              <a:rPr lang="de-DE" sz="2000" dirty="0"/>
              <a:t>Dann wird das Himmelreich gleich sein </a:t>
            </a:r>
            <a:r>
              <a:rPr lang="de-DE" sz="2000" b="1" dirty="0">
                <a:solidFill>
                  <a:srgbClr val="C00000"/>
                </a:solidFill>
              </a:rPr>
              <a:t>zehn</a:t>
            </a:r>
            <a:r>
              <a:rPr lang="de-DE" sz="2000" dirty="0"/>
              <a:t> Jungfrauen, die ihre Lampen nahmen und gingen aus, dem Bräutigam entgegen. </a:t>
            </a:r>
            <a:endParaRPr lang="de-DE" sz="2000" dirty="0" smtClean="0"/>
          </a:p>
          <a:p>
            <a:pPr marL="0" indent="0">
              <a:buNone/>
            </a:pPr>
            <a:r>
              <a:rPr lang="en-US" sz="2000" u="sng" dirty="0" smtClean="0"/>
              <a:t>Lukas 17, 17</a:t>
            </a:r>
            <a:r>
              <a:rPr lang="en-US" sz="2000" dirty="0" smtClean="0"/>
              <a:t> </a:t>
            </a:r>
            <a:endParaRPr lang="en-US" sz="2000" dirty="0"/>
          </a:p>
          <a:p>
            <a:pPr marL="0" indent="0">
              <a:buNone/>
            </a:pPr>
            <a:r>
              <a:rPr lang="de-DE" sz="2000" dirty="0"/>
              <a:t>Jesus aber antwortete und sprach: Sind ihrer nicht </a:t>
            </a:r>
            <a:r>
              <a:rPr lang="de-DE" sz="2000" b="1" dirty="0">
                <a:solidFill>
                  <a:srgbClr val="C00000"/>
                </a:solidFill>
              </a:rPr>
              <a:t>zehn</a:t>
            </a:r>
            <a:r>
              <a:rPr lang="de-DE" sz="2000" dirty="0"/>
              <a:t> rein geworden? Wo sind aber die neun? </a:t>
            </a:r>
            <a:endParaRPr lang="en-US" sz="2000" dirty="0" smtClean="0"/>
          </a:p>
          <a:p>
            <a:pPr marL="0" indent="0">
              <a:buNone/>
            </a:pPr>
            <a:r>
              <a:rPr lang="en-US" sz="2000" u="sng" dirty="0" smtClean="0"/>
              <a:t>Lukas 19, 16-17</a:t>
            </a:r>
            <a:r>
              <a:rPr lang="en-US" sz="2000" dirty="0" smtClean="0"/>
              <a:t> </a:t>
            </a:r>
            <a:endParaRPr lang="en-US" sz="2000" dirty="0"/>
          </a:p>
          <a:p>
            <a:pPr marL="0" indent="0">
              <a:buNone/>
            </a:pPr>
            <a:r>
              <a:rPr lang="de-DE" sz="2000" dirty="0"/>
              <a:t>Da trat herzu der erste und sprach: Herr, dein Pfund hat </a:t>
            </a:r>
            <a:r>
              <a:rPr lang="de-DE" sz="2000" b="1" dirty="0">
                <a:solidFill>
                  <a:srgbClr val="C00000"/>
                </a:solidFill>
              </a:rPr>
              <a:t>zehn</a:t>
            </a:r>
            <a:r>
              <a:rPr lang="de-DE" sz="2000" dirty="0"/>
              <a:t> Pfund erworben. </a:t>
            </a:r>
            <a:r>
              <a:rPr lang="de-DE" sz="2000" dirty="0" smtClean="0"/>
              <a:t>Und </a:t>
            </a:r>
            <a:r>
              <a:rPr lang="de-DE" sz="2000" dirty="0"/>
              <a:t>er sprach zu ihm: Ei, du frommer Knecht, dieweil du bist im Geringsten treu gewesen, sollst du Macht haben über </a:t>
            </a:r>
            <a:r>
              <a:rPr lang="de-DE" sz="2000" b="1" dirty="0">
                <a:solidFill>
                  <a:srgbClr val="C00000"/>
                </a:solidFill>
              </a:rPr>
              <a:t>zehn</a:t>
            </a:r>
            <a:r>
              <a:rPr lang="de-DE" sz="2000" dirty="0"/>
              <a:t> Städte. </a:t>
            </a:r>
          </a:p>
        </p:txBody>
      </p:sp>
    </p:spTree>
    <p:extLst>
      <p:ext uri="{BB962C8B-B14F-4D97-AF65-F5344CB8AC3E}">
        <p14:creationId xmlns:p14="http://schemas.microsoft.com/office/powerpoint/2010/main" val="40553831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Zahl 10</a:t>
            </a:r>
            <a:endParaRPr lang="de-DE" dirty="0"/>
          </a:p>
        </p:txBody>
      </p:sp>
      <p:sp>
        <p:nvSpPr>
          <p:cNvPr id="3" name="Inhaltsplatzhalter 2"/>
          <p:cNvSpPr>
            <a:spLocks noGrp="1"/>
          </p:cNvSpPr>
          <p:nvPr>
            <p:ph idx="1"/>
          </p:nvPr>
        </p:nvSpPr>
        <p:spPr>
          <a:xfrm>
            <a:off x="1154954" y="2446421"/>
            <a:ext cx="8825659" cy="4291263"/>
          </a:xfrm>
        </p:spPr>
        <p:txBody>
          <a:bodyPr>
            <a:normAutofit/>
          </a:bodyPr>
          <a:lstStyle/>
          <a:p>
            <a:pPr marL="0" indent="0">
              <a:buNone/>
            </a:pPr>
            <a:r>
              <a:rPr lang="en-US" sz="2000" b="1" dirty="0" err="1" smtClean="0">
                <a:solidFill>
                  <a:srgbClr val="C00000"/>
                </a:solidFill>
              </a:rPr>
              <a:t>Zehn</a:t>
            </a:r>
            <a:r>
              <a:rPr lang="en-US" sz="2000" dirty="0" smtClean="0"/>
              <a:t> in den </a:t>
            </a:r>
            <a:r>
              <a:rPr lang="en-US" sz="2000" dirty="0" err="1" smtClean="0"/>
              <a:t>Psalmen</a:t>
            </a:r>
            <a:endParaRPr lang="en-US" sz="2000" dirty="0" smtClean="0"/>
          </a:p>
          <a:p>
            <a:pPr marL="0" indent="0">
              <a:buNone/>
            </a:pPr>
            <a:endParaRPr lang="en-US" sz="2000" dirty="0"/>
          </a:p>
          <a:p>
            <a:pPr marL="0" indent="0">
              <a:buNone/>
            </a:pPr>
            <a:r>
              <a:rPr lang="en-US" sz="2000" u="sng" dirty="0" smtClean="0"/>
              <a:t>Psalm 33, 2</a:t>
            </a:r>
            <a:r>
              <a:rPr lang="en-US" sz="2000" dirty="0" smtClean="0"/>
              <a:t> </a:t>
            </a:r>
            <a:endParaRPr lang="en-US" sz="2000" b="1" dirty="0"/>
          </a:p>
          <a:p>
            <a:pPr marL="0" indent="0">
              <a:buNone/>
            </a:pPr>
            <a:r>
              <a:rPr lang="de-DE" sz="2000" dirty="0"/>
              <a:t>Danket dem HERRN mit Harfen und lobsinget ihm auf dem Psalter von </a:t>
            </a:r>
            <a:r>
              <a:rPr lang="de-DE" sz="2000" b="1" dirty="0">
                <a:solidFill>
                  <a:srgbClr val="C00000"/>
                </a:solidFill>
              </a:rPr>
              <a:t>zehn</a:t>
            </a:r>
            <a:r>
              <a:rPr lang="de-DE" sz="2000" dirty="0"/>
              <a:t> Saiten. </a:t>
            </a:r>
            <a:endParaRPr lang="de-DE" sz="2000" dirty="0" smtClean="0"/>
          </a:p>
          <a:p>
            <a:pPr marL="0" indent="0">
              <a:buNone/>
            </a:pPr>
            <a:r>
              <a:rPr lang="en-US" sz="2000" u="sng" dirty="0" smtClean="0"/>
              <a:t>Psalm 92, 3</a:t>
            </a:r>
          </a:p>
          <a:p>
            <a:pPr marL="0" indent="0">
              <a:buNone/>
            </a:pPr>
            <a:r>
              <a:rPr lang="de-DE" sz="2000" dirty="0"/>
              <a:t>auf den </a:t>
            </a:r>
            <a:r>
              <a:rPr lang="de-DE" sz="2000" b="1" dirty="0">
                <a:solidFill>
                  <a:srgbClr val="C00000"/>
                </a:solidFill>
              </a:rPr>
              <a:t>zehn</a:t>
            </a:r>
            <a:r>
              <a:rPr lang="de-DE" sz="2000" dirty="0"/>
              <a:t> Saiten und Psalter, mit Spielen auf der Harfe</a:t>
            </a:r>
            <a:r>
              <a:rPr lang="de-DE" sz="2000" dirty="0" smtClean="0"/>
              <a:t>.</a:t>
            </a:r>
          </a:p>
          <a:p>
            <a:pPr marL="0" indent="0">
              <a:buNone/>
            </a:pPr>
            <a:r>
              <a:rPr lang="en-US" sz="2000" u="sng" dirty="0" smtClean="0"/>
              <a:t>Psalm 144, 9</a:t>
            </a:r>
            <a:r>
              <a:rPr lang="en-US" sz="2000" dirty="0" smtClean="0"/>
              <a:t> </a:t>
            </a:r>
            <a:endParaRPr lang="en-US" sz="2000" dirty="0"/>
          </a:p>
          <a:p>
            <a:pPr marL="0" indent="0">
              <a:buNone/>
            </a:pPr>
            <a:r>
              <a:rPr lang="de-DE" sz="2000" dirty="0"/>
              <a:t>Gott, ich will dir ein neues Lied singen, ich will dir spielen auf dem Psalter von </a:t>
            </a:r>
            <a:r>
              <a:rPr lang="de-DE" sz="2000" b="1" dirty="0">
                <a:solidFill>
                  <a:srgbClr val="C00000"/>
                </a:solidFill>
              </a:rPr>
              <a:t>zehn</a:t>
            </a:r>
            <a:r>
              <a:rPr lang="de-DE" sz="2000" dirty="0"/>
              <a:t> </a:t>
            </a:r>
            <a:r>
              <a:rPr lang="de-DE" sz="2000" dirty="0" smtClean="0"/>
              <a:t>Saiten.</a:t>
            </a:r>
            <a:endParaRPr lang="en-US" sz="2000" b="1" dirty="0" smtClean="0">
              <a:solidFill>
                <a:srgbClr val="C00000"/>
              </a:solidFill>
            </a:endParaRPr>
          </a:p>
        </p:txBody>
      </p:sp>
    </p:spTree>
    <p:extLst>
      <p:ext uri="{BB962C8B-B14F-4D97-AF65-F5344CB8AC3E}">
        <p14:creationId xmlns:p14="http://schemas.microsoft.com/office/powerpoint/2010/main" val="23446244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Zahlen in der Bibel</a:t>
            </a:r>
            <a:endParaRPr lang="de-DE" dirty="0"/>
          </a:p>
        </p:txBody>
      </p:sp>
      <p:sp>
        <p:nvSpPr>
          <p:cNvPr id="3" name="Inhaltsplatzhalter 2"/>
          <p:cNvSpPr>
            <a:spLocks noGrp="1"/>
          </p:cNvSpPr>
          <p:nvPr>
            <p:ph idx="1"/>
          </p:nvPr>
        </p:nvSpPr>
        <p:spPr>
          <a:xfrm>
            <a:off x="1154954" y="2603500"/>
            <a:ext cx="8825659" cy="4134184"/>
          </a:xfrm>
        </p:spPr>
        <p:txBody>
          <a:bodyPr>
            <a:normAutofit/>
          </a:bodyPr>
          <a:lstStyle/>
          <a:p>
            <a:pPr marL="0" indent="0">
              <a:buNone/>
            </a:pPr>
            <a:r>
              <a:rPr lang="en-US" sz="2800" dirty="0" smtClean="0"/>
              <a:t>Das </a:t>
            </a:r>
            <a:r>
              <a:rPr lang="en-US" sz="2800" dirty="0" err="1" smtClean="0"/>
              <a:t>Ende</a:t>
            </a:r>
            <a:r>
              <a:rPr lang="en-US" sz="2800" dirty="0" smtClean="0"/>
              <a:t> von </a:t>
            </a:r>
            <a:r>
              <a:rPr lang="en-US" sz="2800" dirty="0" err="1" smtClean="0"/>
              <a:t>Gottes</a:t>
            </a:r>
            <a:r>
              <a:rPr lang="en-US" sz="2800" dirty="0" smtClean="0"/>
              <a:t> </a:t>
            </a:r>
            <a:r>
              <a:rPr lang="en-US" sz="2800" dirty="0" err="1" smtClean="0"/>
              <a:t>Additionen</a:t>
            </a:r>
            <a:r>
              <a:rPr lang="en-US" sz="2800" dirty="0" smtClean="0"/>
              <a:t> </a:t>
            </a:r>
            <a:r>
              <a:rPr lang="en-US" sz="2800" dirty="0" err="1" smtClean="0"/>
              <a:t>leutet</a:t>
            </a:r>
            <a:r>
              <a:rPr lang="en-US" sz="2800" dirty="0" smtClean="0"/>
              <a:t> der </a:t>
            </a:r>
            <a:r>
              <a:rPr lang="en-US" sz="2800" dirty="0" err="1" smtClean="0"/>
              <a:t>letzte</a:t>
            </a:r>
            <a:r>
              <a:rPr lang="en-US" sz="2800" dirty="0" smtClean="0"/>
              <a:t> </a:t>
            </a:r>
            <a:r>
              <a:rPr lang="en-US" sz="2800" dirty="0" err="1" smtClean="0"/>
              <a:t>Vers</a:t>
            </a:r>
            <a:r>
              <a:rPr lang="en-US" sz="2800" dirty="0" smtClean="0"/>
              <a:t> der </a:t>
            </a:r>
            <a:r>
              <a:rPr lang="en-US" sz="2800" dirty="0" err="1" smtClean="0"/>
              <a:t>Psalmen</a:t>
            </a:r>
            <a:r>
              <a:rPr lang="en-US" sz="2800" dirty="0" smtClean="0"/>
              <a:t>, der </a:t>
            </a:r>
            <a:r>
              <a:rPr lang="en-US" sz="2800" dirty="0" err="1" smtClean="0"/>
              <a:t>ein</a:t>
            </a:r>
            <a:r>
              <a:rPr lang="en-US" sz="2800" dirty="0" smtClean="0"/>
              <a:t> </a:t>
            </a:r>
            <a:r>
              <a:rPr lang="en-US" sz="2800" dirty="0" err="1"/>
              <a:t>G</a:t>
            </a:r>
            <a:r>
              <a:rPr lang="en-US" sz="2800" dirty="0" err="1" smtClean="0"/>
              <a:t>ebot</a:t>
            </a:r>
            <a:r>
              <a:rPr lang="en-US" sz="2800" dirty="0" smtClean="0"/>
              <a:t> an </a:t>
            </a:r>
            <a:r>
              <a:rPr lang="en-US" sz="2800" dirty="0" err="1" smtClean="0"/>
              <a:t>uns</a:t>
            </a:r>
            <a:r>
              <a:rPr lang="en-US" sz="2800" dirty="0" smtClean="0"/>
              <a:t> </a:t>
            </a:r>
            <a:r>
              <a:rPr lang="en-US" sz="2800" dirty="0" err="1" smtClean="0"/>
              <a:t>alle</a:t>
            </a:r>
            <a:r>
              <a:rPr lang="en-US" sz="2800" dirty="0" smtClean="0"/>
              <a:t> </a:t>
            </a:r>
            <a:r>
              <a:rPr lang="en-US" sz="2800" dirty="0" err="1" smtClean="0"/>
              <a:t>ist</a:t>
            </a:r>
            <a:r>
              <a:rPr lang="en-US" sz="2800" dirty="0" smtClean="0"/>
              <a:t>, </a:t>
            </a:r>
            <a:r>
              <a:rPr lang="en-US" sz="2800" dirty="0" err="1" smtClean="0"/>
              <a:t>ein</a:t>
            </a:r>
            <a:r>
              <a:rPr lang="en-US" sz="2800" dirty="0" smtClean="0"/>
              <a:t>:</a:t>
            </a:r>
          </a:p>
          <a:p>
            <a:pPr marL="0" indent="0">
              <a:buNone/>
            </a:pPr>
            <a:endParaRPr lang="en-US" sz="2800" dirty="0"/>
          </a:p>
          <a:p>
            <a:pPr marL="0" indent="0">
              <a:buNone/>
            </a:pPr>
            <a:r>
              <a:rPr lang="en-US" sz="2800" u="sng" dirty="0" smtClean="0"/>
              <a:t>Psalm 150, 6</a:t>
            </a:r>
            <a:r>
              <a:rPr lang="en-US" sz="2800" dirty="0" smtClean="0"/>
              <a:t> </a:t>
            </a:r>
            <a:endParaRPr lang="en-US" sz="2800" dirty="0"/>
          </a:p>
          <a:p>
            <a:pPr marL="0" indent="0">
              <a:buNone/>
            </a:pPr>
            <a:r>
              <a:rPr lang="de-DE" sz="2800" dirty="0"/>
              <a:t>Alles, was Odem hat, lobe den HERRN! Halleluja!</a:t>
            </a:r>
            <a:br>
              <a:rPr lang="de-DE" sz="2800" dirty="0"/>
            </a:br>
            <a:r>
              <a:rPr lang="de-DE" sz="2800" dirty="0"/>
              <a:t> </a:t>
            </a:r>
          </a:p>
        </p:txBody>
      </p:sp>
    </p:spTree>
    <p:extLst>
      <p:ext uri="{BB962C8B-B14F-4D97-AF65-F5344CB8AC3E}">
        <p14:creationId xmlns:p14="http://schemas.microsoft.com/office/powerpoint/2010/main" val="30016723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Sitzungssaal">
  <a:themeElements>
    <a:clrScheme name="Ion-Sitzungssaal">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4637</Words>
  <Application>Microsoft Office PowerPoint</Application>
  <PresentationFormat>Breitbild</PresentationFormat>
  <Paragraphs>656</Paragraphs>
  <Slides>93</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93</vt:i4>
      </vt:variant>
    </vt:vector>
  </HeadingPairs>
  <TitlesOfParts>
    <vt:vector size="99" baseType="lpstr">
      <vt:lpstr>Arial</vt:lpstr>
      <vt:lpstr>Arial,Helvetica</vt:lpstr>
      <vt:lpstr>Century Gothic</vt:lpstr>
      <vt:lpstr>Times New Roman</vt:lpstr>
      <vt:lpstr>Wingdings 3</vt:lpstr>
      <vt:lpstr>Ion-Sitzungssaal</vt:lpstr>
      <vt:lpstr>Zahlen in der Bibel</vt:lpstr>
      <vt:lpstr>Die erste Erscheinung von Zahlen</vt:lpstr>
      <vt:lpstr>Die erste Erscheinung von Zahlen</vt:lpstr>
      <vt:lpstr>Zahlen vor Tagen</vt:lpstr>
      <vt:lpstr>Sieben die Zahl der Vollständigkeit und Perfektion</vt:lpstr>
      <vt:lpstr>Sieben die Zahl der Offenbarung</vt:lpstr>
      <vt:lpstr>Sieben die Zahl des Heiligen Geistes</vt:lpstr>
      <vt:lpstr>Sieben Lichter in der Menora</vt:lpstr>
      <vt:lpstr>Die Menora wird zuerst von Moses beschrieben</vt:lpstr>
      <vt:lpstr>Das Opfer von sieben Lämmern</vt:lpstr>
      <vt:lpstr>Noah nahm 7 reine Tiere in die Arche</vt:lpstr>
      <vt:lpstr>Das Sabbatjahr und Ablassjahr</vt:lpstr>
      <vt:lpstr>7 Jahresperioden im Alten Testament</vt:lpstr>
      <vt:lpstr>7 Jahresperioden im Alten Testament</vt:lpstr>
      <vt:lpstr>Siebenmal im Alten Testament</vt:lpstr>
      <vt:lpstr>Die siebenfache Besprengung durch den Priester</vt:lpstr>
      <vt:lpstr>Siebenmal um Jericho herumziehen</vt:lpstr>
      <vt:lpstr>Siebenmal bei Elia und Elisa</vt:lpstr>
      <vt:lpstr>Siebenmal in Daniel</vt:lpstr>
      <vt:lpstr>Siebenmal in den Psalmen und Sprüchen</vt:lpstr>
      <vt:lpstr>Die Zahl 7 in den Evangelien</vt:lpstr>
      <vt:lpstr>Die Zahl 7 in den Evangelien</vt:lpstr>
      <vt:lpstr>Die Zahl 7 in den Evangelien</vt:lpstr>
      <vt:lpstr>Die Zahl 7 in den Evangelien</vt:lpstr>
      <vt:lpstr>Die Zahl 7 in den Evangelien</vt:lpstr>
      <vt:lpstr>Die Zahl 8 als Neuanfang</vt:lpstr>
      <vt:lpstr>Die Zahl 8 als Neuanfang</vt:lpstr>
      <vt:lpstr>Die Zahl 8 als Neuanfang</vt:lpstr>
      <vt:lpstr>Die Zahl 8 als Neuanfang</vt:lpstr>
      <vt:lpstr>Die Zahl 8 - Symbol der Auferstehung</vt:lpstr>
      <vt:lpstr>Die Zahl 8 - Symbol der Ewigkeit</vt:lpstr>
      <vt:lpstr>Die Zahl 8 als Neuanfang</vt:lpstr>
      <vt:lpstr>Die Zahl 888 als numerischer Wert von  Jesus</vt:lpstr>
      <vt:lpstr>Die Zahl 666 als Zahlenwert des Tieres</vt:lpstr>
      <vt:lpstr>Die Zahl 6 und 6 und 6 bei Salomo</vt:lpstr>
      <vt:lpstr>Die Zahl 6 als Gott den Mensch erschuf</vt:lpstr>
      <vt:lpstr>Die Zahl 6 symbolisiert die Arbeit</vt:lpstr>
      <vt:lpstr>Die Zahl 6 in Daniel</vt:lpstr>
      <vt:lpstr>Die Zahl 6 und Riesen</vt:lpstr>
      <vt:lpstr>Die Zahl 6 im Johannesevangelium</vt:lpstr>
      <vt:lpstr>Die Zahl 6 im Lukasevangelium</vt:lpstr>
      <vt:lpstr>Die Zahl 5</vt:lpstr>
      <vt:lpstr>Die Zahl 5 in der Heiligen Schrift</vt:lpstr>
      <vt:lpstr>Die Zahl 5 in der Heiligen Schrift</vt:lpstr>
      <vt:lpstr>Die Zahl 5 in der Stiftshütte</vt:lpstr>
      <vt:lpstr>Die Zahl 5 im NT</vt:lpstr>
      <vt:lpstr>Die Zahl 5 im NT</vt:lpstr>
      <vt:lpstr>Die Zahl der Gnade: 5</vt:lpstr>
      <vt:lpstr>Die Zahl 4</vt:lpstr>
      <vt:lpstr>Das Evangelium wird auf der ganzen Erde gepredigt</vt:lpstr>
      <vt:lpstr>Die Zahl 4</vt:lpstr>
      <vt:lpstr>Die Zahl 3 in der Dreieinigkeit</vt:lpstr>
      <vt:lpstr>Die Zahl 3 in der Dreiteilung des Menschen</vt:lpstr>
      <vt:lpstr>Die Zahl 3 in der Stiftshütte</vt:lpstr>
      <vt:lpstr>Die Zahl 3 in der Arche Noah</vt:lpstr>
      <vt:lpstr>Die Zahl 3 im Amt Christi</vt:lpstr>
      <vt:lpstr>Die Vorhersage von 3 Tagen</vt:lpstr>
      <vt:lpstr>Die Zahl 3 und die Zeit</vt:lpstr>
      <vt:lpstr>Die Zahl 3</vt:lpstr>
      <vt:lpstr>Die Zahl 3</vt:lpstr>
      <vt:lpstr>Die dreifache Versuchung</vt:lpstr>
      <vt:lpstr>Die Zahl 2</vt:lpstr>
      <vt:lpstr>Die Zahl 2</vt:lpstr>
      <vt:lpstr>Die 10 Gebote auf 2 Tafeln</vt:lpstr>
      <vt:lpstr>Zwei Cherubim und zwei Engel</vt:lpstr>
      <vt:lpstr>Zwei Ölbäume als Gesalbte</vt:lpstr>
      <vt:lpstr>Die Zahl 1</vt:lpstr>
      <vt:lpstr>Die Zahl 1</vt:lpstr>
      <vt:lpstr>Die Zahl 1</vt:lpstr>
      <vt:lpstr>Die Zahl 1</vt:lpstr>
      <vt:lpstr>Die Zahl 1</vt:lpstr>
      <vt:lpstr>Die Zahl 1 in Johannes 10</vt:lpstr>
      <vt:lpstr>Die Zahl 1 in Johannes 17</vt:lpstr>
      <vt:lpstr>Der Heilige in den Psalmen</vt:lpstr>
      <vt:lpstr>Die Zahl 9 </vt:lpstr>
      <vt:lpstr>Die Zahl 9 </vt:lpstr>
      <vt:lpstr>Die Zahl 9 </vt:lpstr>
      <vt:lpstr>Die Zahl 9 </vt:lpstr>
      <vt:lpstr>Die Zahl 9 </vt:lpstr>
      <vt:lpstr>Die Zahl 9 </vt:lpstr>
      <vt:lpstr>Die Zahl 9 </vt:lpstr>
      <vt:lpstr>Die Zahl 9</vt:lpstr>
      <vt:lpstr>Die Zahl 9</vt:lpstr>
      <vt:lpstr>Die Zahl10</vt:lpstr>
      <vt:lpstr>Die Zahl10</vt:lpstr>
      <vt:lpstr>Die Zahl10</vt:lpstr>
      <vt:lpstr>Die Zahl10</vt:lpstr>
      <vt:lpstr>Die Zahl10</vt:lpstr>
      <vt:lpstr>Die Zahl 10</vt:lpstr>
      <vt:lpstr>Die Zahl 10</vt:lpstr>
      <vt:lpstr>Die Zahl 10</vt:lpstr>
      <vt:lpstr>Die Zahl 10</vt:lpstr>
      <vt:lpstr>Zahlen in der Bibel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Zahlen in der Bibel</dc:title>
  <dc:creator>Matthias Ruf</dc:creator>
  <cp:lastModifiedBy>Matthias Ruf</cp:lastModifiedBy>
  <cp:revision>652</cp:revision>
  <dcterms:created xsi:type="dcterms:W3CDTF">2017-10-23T19:38:47Z</dcterms:created>
  <dcterms:modified xsi:type="dcterms:W3CDTF">2018-12-11T15:15:03Z</dcterms:modified>
</cp:coreProperties>
</file>